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1" r:id="rId3"/>
    <p:sldId id="285" r:id="rId4"/>
    <p:sldId id="263" r:id="rId5"/>
    <p:sldId id="265" r:id="rId6"/>
    <p:sldId id="276" r:id="rId7"/>
    <p:sldId id="277" r:id="rId8"/>
    <p:sldId id="278" r:id="rId9"/>
    <p:sldId id="279" r:id="rId10"/>
    <p:sldId id="264" r:id="rId11"/>
    <p:sldId id="271" r:id="rId12"/>
    <p:sldId id="267" r:id="rId13"/>
    <p:sldId id="269" r:id="rId14"/>
    <p:sldId id="272" r:id="rId15"/>
    <p:sldId id="273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</p:sldIdLst>
  <p:sldSz cx="9144000" cy="6858000" type="screen4x3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38" autoAdjust="0"/>
    <p:restoredTop sz="94849" autoAdjust="0"/>
  </p:normalViewPr>
  <p:slideViewPr>
    <p:cSldViewPr>
      <p:cViewPr varScale="1">
        <p:scale>
          <a:sx n="65" d="100"/>
          <a:sy n="65" d="100"/>
        </p:scale>
        <p:origin x="1506" y="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1462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231DCEC-6990-472E-9C6C-9371AC84E356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E2743CFC-6D2B-47B0-B4F7-5C6447DC33BA}">
      <dgm:prSet custT="1"/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Позволяет проводить до 120 исследований в час</a:t>
          </a:r>
          <a:endParaRPr lang="en-US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32540F3-048E-45A6-B2C7-26BAD07DBF8A}" type="parTrans" cxnId="{66B88BD3-87B6-49F2-A77B-8F95F25FDB10}">
      <dgm:prSet/>
      <dgm:spPr/>
      <dgm:t>
        <a:bodyPr/>
        <a:lstStyle/>
        <a:p>
          <a:endParaRPr lang="en-US"/>
        </a:p>
      </dgm:t>
    </dgm:pt>
    <dgm:pt modelId="{68068DCD-D16C-42D7-B133-3E3D1AB2C1CF}" type="sibTrans" cxnId="{66B88BD3-87B6-49F2-A77B-8F95F25FDB10}">
      <dgm:prSet/>
      <dgm:spPr/>
      <dgm:t>
        <a:bodyPr/>
        <a:lstStyle/>
        <a:p>
          <a:endParaRPr lang="en-US"/>
        </a:p>
      </dgm:t>
    </dgm:pt>
    <dgm:pt modelId="{B4935832-3464-4B8D-9FA6-5FA5B44FD0F7}">
      <dgm:prSet custT="1"/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Имеет возможность подключения к системе автоматической окраски мазков и другим системам автоматизации </a:t>
          </a:r>
          <a:r>
            <a:rPr lang="ru-RU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Siemens</a:t>
          </a:r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Healthineers</a:t>
          </a:r>
          <a:endParaRPr lang="en-US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5D363A0-9DDE-4F27-9E9A-BB1B544F825D}" type="parTrans" cxnId="{689A1D5C-9DAE-4E51-8951-5116D6BC617A}">
      <dgm:prSet/>
      <dgm:spPr/>
      <dgm:t>
        <a:bodyPr/>
        <a:lstStyle/>
        <a:p>
          <a:endParaRPr lang="en-US"/>
        </a:p>
      </dgm:t>
    </dgm:pt>
    <dgm:pt modelId="{4EA2EDB6-88B2-4F2C-B24C-651C8D67A350}" type="sibTrans" cxnId="{689A1D5C-9DAE-4E51-8951-5116D6BC617A}">
      <dgm:prSet/>
      <dgm:spPr/>
      <dgm:t>
        <a:bodyPr/>
        <a:lstStyle/>
        <a:p>
          <a:endParaRPr lang="en-US"/>
        </a:p>
      </dgm:t>
    </dgm:pt>
    <dgm:pt modelId="{938C3603-1C93-4A48-9359-F102532D95F4}">
      <dgm:prSet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Уникальное цитохимическое дифференцирование миелоидных и лимфатических клеток и дифференцирование с шестью параметрами предоставляют дополнительную клиническую информацию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CE896ED-DA25-4697-AC65-3146F9C910A1}" type="parTrans" cxnId="{F469A3EA-E59C-406A-9701-29BA8A66F673}">
      <dgm:prSet/>
      <dgm:spPr/>
      <dgm:t>
        <a:bodyPr/>
        <a:lstStyle/>
        <a:p>
          <a:endParaRPr lang="en-US"/>
        </a:p>
      </dgm:t>
    </dgm:pt>
    <dgm:pt modelId="{667B8FF8-84B3-4F9E-A27C-C676927C2193}" type="sibTrans" cxnId="{F469A3EA-E59C-406A-9701-29BA8A66F673}">
      <dgm:prSet/>
      <dgm:spPr/>
      <dgm:t>
        <a:bodyPr/>
        <a:lstStyle/>
        <a:p>
          <a:endParaRPr lang="en-US"/>
        </a:p>
      </dgm:t>
    </dgm:pt>
    <dgm:pt modelId="{43CA213B-9469-44CC-8F41-7AABE3492B51}">
      <dgm:prSet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Прямые измерения внутриклеточного гемоглобина обеспечивают чувствительную и определенную морфологию эритроцитов для точного и раннего обнаружения болезненных состояний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E2E0A95-3F39-4C57-ABBF-9B91F15FA109}" type="parTrans" cxnId="{CA0BF5CF-AE62-4A9D-B8C6-F96A76515252}">
      <dgm:prSet/>
      <dgm:spPr/>
      <dgm:t>
        <a:bodyPr/>
        <a:lstStyle/>
        <a:p>
          <a:endParaRPr lang="en-US"/>
        </a:p>
      </dgm:t>
    </dgm:pt>
    <dgm:pt modelId="{1439DEB6-05B9-4006-B3C4-CD77227A5B0C}" type="sibTrans" cxnId="{CA0BF5CF-AE62-4A9D-B8C6-F96A76515252}">
      <dgm:prSet/>
      <dgm:spPr/>
      <dgm:t>
        <a:bodyPr/>
        <a:lstStyle/>
        <a:p>
          <a:endParaRPr lang="en-US"/>
        </a:p>
      </dgm:t>
    </dgm:pt>
    <dgm:pt modelId="{30057EEE-0D84-42F6-BE9D-8E9C7E2649EC}">
      <dgm:prSet/>
      <dgm:spPr/>
      <dgm:t>
        <a:bodyPr/>
        <a:lstStyle/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Точное количество тромбоцитов в клинически существенном диапазоне минимизирует число ручных дорогостоящих трансфузий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A222F0-0E95-4C0D-ACAB-E14B9CC0D4E1}" type="parTrans" cxnId="{320CDE40-1EF8-4B81-9664-2DF1C7DFA2CF}">
      <dgm:prSet/>
      <dgm:spPr/>
      <dgm:t>
        <a:bodyPr/>
        <a:lstStyle/>
        <a:p>
          <a:endParaRPr lang="en-US"/>
        </a:p>
      </dgm:t>
    </dgm:pt>
    <dgm:pt modelId="{ADF27B1C-43F6-4B43-9286-D73C749658A0}" type="sibTrans" cxnId="{320CDE40-1EF8-4B81-9664-2DF1C7DFA2CF}">
      <dgm:prSet/>
      <dgm:spPr/>
      <dgm:t>
        <a:bodyPr/>
        <a:lstStyle/>
        <a:p>
          <a:endParaRPr lang="en-US"/>
        </a:p>
      </dgm:t>
    </dgm:pt>
    <dgm:pt modelId="{C017A8C3-819D-43D8-AA52-145FC88B4826}">
      <dgm:prSet/>
      <dgm:spPr/>
      <dgm:t>
        <a:bodyPr/>
        <a:lstStyle/>
        <a:p>
          <a:r>
            <a:rPr lang="ru-RU" dirty="0" err="1">
              <a:latin typeface="Times New Roman" panose="02020603050405020304" pitchFamily="18" charset="0"/>
              <a:cs typeface="Times New Roman" panose="02020603050405020304" pitchFamily="18" charset="0"/>
            </a:rPr>
            <a:t>Идентифицикация</a:t>
          </a: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 болезненных состояний не требует дополнительных исследований.</a:t>
          </a:r>
          <a:endParaRPr lang="en-US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5831AC1-C37B-482C-9EB8-54326507651F}" type="parTrans" cxnId="{9CCEF22A-2CE5-4447-B5EA-8C15F3212DDF}">
      <dgm:prSet/>
      <dgm:spPr/>
      <dgm:t>
        <a:bodyPr/>
        <a:lstStyle/>
        <a:p>
          <a:endParaRPr lang="en-US"/>
        </a:p>
      </dgm:t>
    </dgm:pt>
    <dgm:pt modelId="{9FE18E34-BAC9-4467-B25C-5EF3A301B518}" type="sibTrans" cxnId="{9CCEF22A-2CE5-4447-B5EA-8C15F3212DDF}">
      <dgm:prSet/>
      <dgm:spPr/>
      <dgm:t>
        <a:bodyPr/>
        <a:lstStyle/>
        <a:p>
          <a:endParaRPr lang="en-US"/>
        </a:p>
      </dgm:t>
    </dgm:pt>
    <dgm:pt modelId="{95B841C0-ACA7-4722-B003-C94A6158F855}" type="pres">
      <dgm:prSet presAssocID="{F231DCEC-6990-472E-9C6C-9371AC84E356}" presName="diagram" presStyleCnt="0">
        <dgm:presLayoutVars>
          <dgm:dir/>
          <dgm:resizeHandles val="exact"/>
        </dgm:presLayoutVars>
      </dgm:prSet>
      <dgm:spPr/>
    </dgm:pt>
    <dgm:pt modelId="{7332B057-EE1F-49F5-BE1F-FD311B38CB6A}" type="pres">
      <dgm:prSet presAssocID="{E2743CFC-6D2B-47B0-B4F7-5C6447DC33BA}" presName="node" presStyleLbl="node1" presStyleIdx="0" presStyleCnt="6">
        <dgm:presLayoutVars>
          <dgm:bulletEnabled val="1"/>
        </dgm:presLayoutVars>
      </dgm:prSet>
      <dgm:spPr/>
    </dgm:pt>
    <dgm:pt modelId="{BEB5F37D-A812-4662-9480-74E4DA70525F}" type="pres">
      <dgm:prSet presAssocID="{68068DCD-D16C-42D7-B133-3E3D1AB2C1CF}" presName="sibTrans" presStyleCnt="0"/>
      <dgm:spPr/>
    </dgm:pt>
    <dgm:pt modelId="{FDBE159D-95D8-49BE-8006-00E9A5C020F0}" type="pres">
      <dgm:prSet presAssocID="{B4935832-3464-4B8D-9FA6-5FA5B44FD0F7}" presName="node" presStyleLbl="node1" presStyleIdx="1" presStyleCnt="6">
        <dgm:presLayoutVars>
          <dgm:bulletEnabled val="1"/>
        </dgm:presLayoutVars>
      </dgm:prSet>
      <dgm:spPr/>
    </dgm:pt>
    <dgm:pt modelId="{F9B629C1-A984-41D9-860A-0A49B712633B}" type="pres">
      <dgm:prSet presAssocID="{4EA2EDB6-88B2-4F2C-B24C-651C8D67A350}" presName="sibTrans" presStyleCnt="0"/>
      <dgm:spPr/>
    </dgm:pt>
    <dgm:pt modelId="{AF42026E-65B8-47CF-A09B-C149959CC27B}" type="pres">
      <dgm:prSet presAssocID="{938C3603-1C93-4A48-9359-F102532D95F4}" presName="node" presStyleLbl="node1" presStyleIdx="2" presStyleCnt="6">
        <dgm:presLayoutVars>
          <dgm:bulletEnabled val="1"/>
        </dgm:presLayoutVars>
      </dgm:prSet>
      <dgm:spPr/>
    </dgm:pt>
    <dgm:pt modelId="{37AE1019-02C5-4D59-BA2C-B7BC1E149822}" type="pres">
      <dgm:prSet presAssocID="{667B8FF8-84B3-4F9E-A27C-C676927C2193}" presName="sibTrans" presStyleCnt="0"/>
      <dgm:spPr/>
    </dgm:pt>
    <dgm:pt modelId="{20378808-944A-4116-9369-B4AD54962D2F}" type="pres">
      <dgm:prSet presAssocID="{43CA213B-9469-44CC-8F41-7AABE3492B51}" presName="node" presStyleLbl="node1" presStyleIdx="3" presStyleCnt="6">
        <dgm:presLayoutVars>
          <dgm:bulletEnabled val="1"/>
        </dgm:presLayoutVars>
      </dgm:prSet>
      <dgm:spPr/>
    </dgm:pt>
    <dgm:pt modelId="{A54A7F25-D568-4F5C-AF11-D68276F87975}" type="pres">
      <dgm:prSet presAssocID="{1439DEB6-05B9-4006-B3C4-CD77227A5B0C}" presName="sibTrans" presStyleCnt="0"/>
      <dgm:spPr/>
    </dgm:pt>
    <dgm:pt modelId="{B52F2D9A-3C2C-4DAA-9381-AB6D4BDDB671}" type="pres">
      <dgm:prSet presAssocID="{30057EEE-0D84-42F6-BE9D-8E9C7E2649EC}" presName="node" presStyleLbl="node1" presStyleIdx="4" presStyleCnt="6">
        <dgm:presLayoutVars>
          <dgm:bulletEnabled val="1"/>
        </dgm:presLayoutVars>
      </dgm:prSet>
      <dgm:spPr/>
    </dgm:pt>
    <dgm:pt modelId="{ADCB30CD-0647-4D63-960F-9901525952FF}" type="pres">
      <dgm:prSet presAssocID="{ADF27B1C-43F6-4B43-9286-D73C749658A0}" presName="sibTrans" presStyleCnt="0"/>
      <dgm:spPr/>
    </dgm:pt>
    <dgm:pt modelId="{5402ECD3-D692-4873-AEE8-27660309341C}" type="pres">
      <dgm:prSet presAssocID="{C017A8C3-819D-43D8-AA52-145FC88B4826}" presName="node" presStyleLbl="node1" presStyleIdx="5" presStyleCnt="6">
        <dgm:presLayoutVars>
          <dgm:bulletEnabled val="1"/>
        </dgm:presLayoutVars>
      </dgm:prSet>
      <dgm:spPr/>
    </dgm:pt>
  </dgm:ptLst>
  <dgm:cxnLst>
    <dgm:cxn modelId="{AA518804-40BD-4FA0-A291-BFABF34F7719}" type="presOf" srcId="{E2743CFC-6D2B-47B0-B4F7-5C6447DC33BA}" destId="{7332B057-EE1F-49F5-BE1F-FD311B38CB6A}" srcOrd="0" destOrd="0" presId="urn:microsoft.com/office/officeart/2005/8/layout/default"/>
    <dgm:cxn modelId="{9CCEF22A-2CE5-4447-B5EA-8C15F3212DDF}" srcId="{F231DCEC-6990-472E-9C6C-9371AC84E356}" destId="{C017A8C3-819D-43D8-AA52-145FC88B4826}" srcOrd="5" destOrd="0" parTransId="{15831AC1-C37B-482C-9EB8-54326507651F}" sibTransId="{9FE18E34-BAC9-4467-B25C-5EF3A301B518}"/>
    <dgm:cxn modelId="{320CDE40-1EF8-4B81-9664-2DF1C7DFA2CF}" srcId="{F231DCEC-6990-472E-9C6C-9371AC84E356}" destId="{30057EEE-0D84-42F6-BE9D-8E9C7E2649EC}" srcOrd="4" destOrd="0" parTransId="{C9A222F0-0E95-4C0D-ACAB-E14B9CC0D4E1}" sibTransId="{ADF27B1C-43F6-4B43-9286-D73C749658A0}"/>
    <dgm:cxn modelId="{689A1D5C-9DAE-4E51-8951-5116D6BC617A}" srcId="{F231DCEC-6990-472E-9C6C-9371AC84E356}" destId="{B4935832-3464-4B8D-9FA6-5FA5B44FD0F7}" srcOrd="1" destOrd="0" parTransId="{85D363A0-9DDE-4F27-9E9A-BB1B544F825D}" sibTransId="{4EA2EDB6-88B2-4F2C-B24C-651C8D67A350}"/>
    <dgm:cxn modelId="{51A46E86-A5B7-4EE5-BF10-B429F61C8B1C}" type="presOf" srcId="{C017A8C3-819D-43D8-AA52-145FC88B4826}" destId="{5402ECD3-D692-4873-AEE8-27660309341C}" srcOrd="0" destOrd="0" presId="urn:microsoft.com/office/officeart/2005/8/layout/default"/>
    <dgm:cxn modelId="{39EAC098-DFA5-45B1-B171-BF1E8296CA3D}" type="presOf" srcId="{F231DCEC-6990-472E-9C6C-9371AC84E356}" destId="{95B841C0-ACA7-4722-B003-C94A6158F855}" srcOrd="0" destOrd="0" presId="urn:microsoft.com/office/officeart/2005/8/layout/default"/>
    <dgm:cxn modelId="{ADC3FBBC-B118-4E39-840B-797DA2CD84A5}" type="presOf" srcId="{30057EEE-0D84-42F6-BE9D-8E9C7E2649EC}" destId="{B52F2D9A-3C2C-4DAA-9381-AB6D4BDDB671}" srcOrd="0" destOrd="0" presId="urn:microsoft.com/office/officeart/2005/8/layout/default"/>
    <dgm:cxn modelId="{269E08C9-53C3-4CF5-BAA1-C2616490DF65}" type="presOf" srcId="{938C3603-1C93-4A48-9359-F102532D95F4}" destId="{AF42026E-65B8-47CF-A09B-C149959CC27B}" srcOrd="0" destOrd="0" presId="urn:microsoft.com/office/officeart/2005/8/layout/default"/>
    <dgm:cxn modelId="{77AEF9CB-255D-46C5-906E-D2A48C92097A}" type="presOf" srcId="{43CA213B-9469-44CC-8F41-7AABE3492B51}" destId="{20378808-944A-4116-9369-B4AD54962D2F}" srcOrd="0" destOrd="0" presId="urn:microsoft.com/office/officeart/2005/8/layout/default"/>
    <dgm:cxn modelId="{CA0BF5CF-AE62-4A9D-B8C6-F96A76515252}" srcId="{F231DCEC-6990-472E-9C6C-9371AC84E356}" destId="{43CA213B-9469-44CC-8F41-7AABE3492B51}" srcOrd="3" destOrd="0" parTransId="{7E2E0A95-3F39-4C57-ABBF-9B91F15FA109}" sibTransId="{1439DEB6-05B9-4006-B3C4-CD77227A5B0C}"/>
    <dgm:cxn modelId="{66B88BD3-87B6-49F2-A77B-8F95F25FDB10}" srcId="{F231DCEC-6990-472E-9C6C-9371AC84E356}" destId="{E2743CFC-6D2B-47B0-B4F7-5C6447DC33BA}" srcOrd="0" destOrd="0" parTransId="{C32540F3-048E-45A6-B2C7-26BAD07DBF8A}" sibTransId="{68068DCD-D16C-42D7-B133-3E3D1AB2C1CF}"/>
    <dgm:cxn modelId="{F469A3EA-E59C-406A-9701-29BA8A66F673}" srcId="{F231DCEC-6990-472E-9C6C-9371AC84E356}" destId="{938C3603-1C93-4A48-9359-F102532D95F4}" srcOrd="2" destOrd="0" parTransId="{BCE896ED-DA25-4697-AC65-3146F9C910A1}" sibTransId="{667B8FF8-84B3-4F9E-A27C-C676927C2193}"/>
    <dgm:cxn modelId="{BB5AF7FE-B7AC-48DF-9FAD-98E86EBA1BAD}" type="presOf" srcId="{B4935832-3464-4B8D-9FA6-5FA5B44FD0F7}" destId="{FDBE159D-95D8-49BE-8006-00E9A5C020F0}" srcOrd="0" destOrd="0" presId="urn:microsoft.com/office/officeart/2005/8/layout/default"/>
    <dgm:cxn modelId="{249E523B-0ADD-4C35-9428-E759CA6CB385}" type="presParOf" srcId="{95B841C0-ACA7-4722-B003-C94A6158F855}" destId="{7332B057-EE1F-49F5-BE1F-FD311B38CB6A}" srcOrd="0" destOrd="0" presId="urn:microsoft.com/office/officeart/2005/8/layout/default"/>
    <dgm:cxn modelId="{E230AB4B-1296-402B-BCE6-FC255D02E6DA}" type="presParOf" srcId="{95B841C0-ACA7-4722-B003-C94A6158F855}" destId="{BEB5F37D-A812-4662-9480-74E4DA70525F}" srcOrd="1" destOrd="0" presId="urn:microsoft.com/office/officeart/2005/8/layout/default"/>
    <dgm:cxn modelId="{64A5F2E8-FE7A-4CE3-9370-3091E89D0B80}" type="presParOf" srcId="{95B841C0-ACA7-4722-B003-C94A6158F855}" destId="{FDBE159D-95D8-49BE-8006-00E9A5C020F0}" srcOrd="2" destOrd="0" presId="urn:microsoft.com/office/officeart/2005/8/layout/default"/>
    <dgm:cxn modelId="{A97946FE-A19A-440F-9148-23301C42E33F}" type="presParOf" srcId="{95B841C0-ACA7-4722-B003-C94A6158F855}" destId="{F9B629C1-A984-41D9-860A-0A49B712633B}" srcOrd="3" destOrd="0" presId="urn:microsoft.com/office/officeart/2005/8/layout/default"/>
    <dgm:cxn modelId="{709684A9-C8CE-42D0-AAAA-98D07C808BB1}" type="presParOf" srcId="{95B841C0-ACA7-4722-B003-C94A6158F855}" destId="{AF42026E-65B8-47CF-A09B-C149959CC27B}" srcOrd="4" destOrd="0" presId="urn:microsoft.com/office/officeart/2005/8/layout/default"/>
    <dgm:cxn modelId="{6C455292-1598-4031-B370-0A918103FFE1}" type="presParOf" srcId="{95B841C0-ACA7-4722-B003-C94A6158F855}" destId="{37AE1019-02C5-4D59-BA2C-B7BC1E149822}" srcOrd="5" destOrd="0" presId="urn:microsoft.com/office/officeart/2005/8/layout/default"/>
    <dgm:cxn modelId="{0AD54AAB-00ED-478F-B714-7FE23A91806E}" type="presParOf" srcId="{95B841C0-ACA7-4722-B003-C94A6158F855}" destId="{20378808-944A-4116-9369-B4AD54962D2F}" srcOrd="6" destOrd="0" presId="urn:microsoft.com/office/officeart/2005/8/layout/default"/>
    <dgm:cxn modelId="{9D468C78-7E9E-48C4-B44D-3C00DA23C621}" type="presParOf" srcId="{95B841C0-ACA7-4722-B003-C94A6158F855}" destId="{A54A7F25-D568-4F5C-AF11-D68276F87975}" srcOrd="7" destOrd="0" presId="urn:microsoft.com/office/officeart/2005/8/layout/default"/>
    <dgm:cxn modelId="{44C62F00-0625-4868-BB6E-350A7D66784C}" type="presParOf" srcId="{95B841C0-ACA7-4722-B003-C94A6158F855}" destId="{B52F2D9A-3C2C-4DAA-9381-AB6D4BDDB671}" srcOrd="8" destOrd="0" presId="urn:microsoft.com/office/officeart/2005/8/layout/default"/>
    <dgm:cxn modelId="{78A4B349-5238-4BBC-9A87-B8DC88DDB871}" type="presParOf" srcId="{95B841C0-ACA7-4722-B003-C94A6158F855}" destId="{ADCB30CD-0647-4D63-960F-9901525952FF}" srcOrd="9" destOrd="0" presId="urn:microsoft.com/office/officeart/2005/8/layout/default"/>
    <dgm:cxn modelId="{07B4D2B7-F9FC-4416-B4CF-F6C23D0D7FBB}" type="presParOf" srcId="{95B841C0-ACA7-4722-B003-C94A6158F855}" destId="{5402ECD3-D692-4873-AEE8-27660309341C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32B057-EE1F-49F5-BE1F-FD311B38CB6A}">
      <dsp:nvSpPr>
        <dsp:cNvPr id="0" name=""/>
        <dsp:cNvSpPr/>
      </dsp:nvSpPr>
      <dsp:spPr>
        <a:xfrm>
          <a:off x="0" y="571989"/>
          <a:ext cx="2743587" cy="164615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Позволяет проводить до 120 исследований в час</a:t>
          </a:r>
          <a:endParaRPr lang="en-US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571989"/>
        <a:ext cx="2743587" cy="1646152"/>
      </dsp:txXfrm>
    </dsp:sp>
    <dsp:sp modelId="{FDBE159D-95D8-49BE-8006-00E9A5C020F0}">
      <dsp:nvSpPr>
        <dsp:cNvPr id="0" name=""/>
        <dsp:cNvSpPr/>
      </dsp:nvSpPr>
      <dsp:spPr>
        <a:xfrm>
          <a:off x="3017945" y="571989"/>
          <a:ext cx="2743587" cy="164615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Имеет возможность подключения к системе автоматической окраски мазков и другим системам автоматизации </a:t>
          </a:r>
          <a:r>
            <a:rPr lang="ru-RU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Siemens</a:t>
          </a: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ru-RU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Healthineers</a:t>
          </a:r>
          <a:endParaRPr lang="en-US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17945" y="571989"/>
        <a:ext cx="2743587" cy="1646152"/>
      </dsp:txXfrm>
    </dsp:sp>
    <dsp:sp modelId="{AF42026E-65B8-47CF-A09B-C149959CC27B}">
      <dsp:nvSpPr>
        <dsp:cNvPr id="0" name=""/>
        <dsp:cNvSpPr/>
      </dsp:nvSpPr>
      <dsp:spPr>
        <a:xfrm>
          <a:off x="6035891" y="571989"/>
          <a:ext cx="2743587" cy="164615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Уникальное цитохимическое дифференцирование миелоидных и лимфатических клеток и дифференцирование с шестью параметрами предоставляют дополнительную клиническую информацию</a:t>
          </a:r>
          <a:endParaRPr lang="en-US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35891" y="571989"/>
        <a:ext cx="2743587" cy="1646152"/>
      </dsp:txXfrm>
    </dsp:sp>
    <dsp:sp modelId="{20378808-944A-4116-9369-B4AD54962D2F}">
      <dsp:nvSpPr>
        <dsp:cNvPr id="0" name=""/>
        <dsp:cNvSpPr/>
      </dsp:nvSpPr>
      <dsp:spPr>
        <a:xfrm>
          <a:off x="0" y="2492500"/>
          <a:ext cx="2743587" cy="164615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Прямые измерения внутриклеточного гемоглобина обеспечивают чувствительную и определенную морфологию эритроцитов для точного и раннего обнаружения болезненных состояний</a:t>
          </a:r>
          <a:endParaRPr lang="en-US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2492500"/>
        <a:ext cx="2743587" cy="1646152"/>
      </dsp:txXfrm>
    </dsp:sp>
    <dsp:sp modelId="{B52F2D9A-3C2C-4DAA-9381-AB6D4BDDB671}">
      <dsp:nvSpPr>
        <dsp:cNvPr id="0" name=""/>
        <dsp:cNvSpPr/>
      </dsp:nvSpPr>
      <dsp:spPr>
        <a:xfrm>
          <a:off x="3017945" y="2492500"/>
          <a:ext cx="2743587" cy="164615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Точное количество тромбоцитов в клинически существенном диапазоне минимизирует число ручных дорогостоящих трансфузий</a:t>
          </a:r>
          <a:endParaRPr lang="en-US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17945" y="2492500"/>
        <a:ext cx="2743587" cy="1646152"/>
      </dsp:txXfrm>
    </dsp:sp>
    <dsp:sp modelId="{5402ECD3-D692-4873-AEE8-27660309341C}">
      <dsp:nvSpPr>
        <dsp:cNvPr id="0" name=""/>
        <dsp:cNvSpPr/>
      </dsp:nvSpPr>
      <dsp:spPr>
        <a:xfrm>
          <a:off x="6035891" y="2492500"/>
          <a:ext cx="2743587" cy="164615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 err="1">
              <a:latin typeface="Times New Roman" panose="02020603050405020304" pitchFamily="18" charset="0"/>
              <a:cs typeface="Times New Roman" panose="02020603050405020304" pitchFamily="18" charset="0"/>
            </a:rPr>
            <a:t>Идентифицикация</a:t>
          </a: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болезненных состояний не требует дополнительных исследований.</a:t>
          </a:r>
          <a:endParaRPr lang="en-US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035891" y="2492500"/>
        <a:ext cx="2743587" cy="16461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E75EC-CADD-4621-97DB-3C834FCCF9EE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90825-2429-4433-93F5-8E5BA9D49B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4696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E75EC-CADD-4621-97DB-3C834FCCF9EE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90825-2429-4433-93F5-8E5BA9D49B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517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E75EC-CADD-4621-97DB-3C834FCCF9EE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90825-2429-4433-93F5-8E5BA9D49B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21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E75EC-CADD-4621-97DB-3C834FCCF9EE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90825-2429-4433-93F5-8E5BA9D49B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139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E75EC-CADD-4621-97DB-3C834FCCF9EE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90825-2429-4433-93F5-8E5BA9D49B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3668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E75EC-CADD-4621-97DB-3C834FCCF9EE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90825-2429-4433-93F5-8E5BA9D49B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8646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E75EC-CADD-4621-97DB-3C834FCCF9EE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90825-2429-4433-93F5-8E5BA9D49B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5546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E75EC-CADD-4621-97DB-3C834FCCF9EE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90825-2429-4433-93F5-8E5BA9D49B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363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E75EC-CADD-4621-97DB-3C834FCCF9EE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90825-2429-4433-93F5-8E5BA9D49B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141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E75EC-CADD-4621-97DB-3C834FCCF9EE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90825-2429-4433-93F5-8E5BA9D49B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45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BE75EC-CADD-4621-97DB-3C834FCCF9EE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890825-2429-4433-93F5-8E5BA9D49B7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147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presentation-creation.ru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BE75EC-CADD-4621-97DB-3C834FCCF9EE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890825-2429-4433-93F5-8E5BA9D49B7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91F67F1-7C72-48DC-8574-6035480126E1}"/>
              </a:ext>
            </a:extLst>
          </p:cNvPr>
          <p:cNvSpPr/>
          <p:nvPr userDrawn="1"/>
        </p:nvSpPr>
        <p:spPr>
          <a:xfrm>
            <a:off x="5937418" y="6488668"/>
            <a:ext cx="3206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13"/>
              </a:rPr>
              <a:t>http://presentation-creation.ru/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1567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4CE5841-C184-4A70-A609-5FE4A50783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60167" y="2731074"/>
            <a:ext cx="8117528" cy="1489799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Гематологические анализаторы, их преимущества и недостатки</a:t>
            </a:r>
            <a:endParaRPr lang="en-US" sz="18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56768"/>
            <a:ext cx="8496944" cy="1089111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АВТОНОМНОЕ ПРОФЕССИОНАЛЬНОЕ</a:t>
            </a:r>
          </a:p>
          <a:p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ОБРАЗОВАТЕЛЬНОЕ УЧРЕЖДЕНИЕ РЕСПУБЛИКИ БАШКОРТОСТАН</a:t>
            </a:r>
          </a:p>
          <a:p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«УФИМСКИЙ МЕДИЦИНСКИЙ КОЛЛЕДЖ»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sz="1900" dirty="0"/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sz="19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D1AAA2C-FBBE-42AA-B869-31D524B765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0936" y="6120654"/>
            <a:ext cx="7879842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F937BBF-9326-4230-AB1B-F1795E3505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2180844" y="4526064"/>
            <a:ext cx="54864" cy="315468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41581C2-5D39-4070-9177-D1B8F8C657C3}"/>
              </a:ext>
            </a:extLst>
          </p:cNvPr>
          <p:cNvSpPr/>
          <p:nvPr/>
        </p:nvSpPr>
        <p:spPr>
          <a:xfrm>
            <a:off x="4205695" y="493993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Преподаватель Габдуллина Юлия Ильсуровна</a:t>
            </a:r>
          </a:p>
        </p:txBody>
      </p:sp>
    </p:spTree>
    <p:extLst>
      <p:ext uri="{BB962C8B-B14F-4D97-AF65-F5344CB8AC3E}">
        <p14:creationId xmlns:p14="http://schemas.microsoft.com/office/powerpoint/2010/main" val="2205751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560AFAAC-EA6C-45A9-9E03-C9C9F0193B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506" name="Picture 2" descr="Ð£Ð¾Ð»Ð»ÐµÑ ÐÐ¾ÑÐ»ÑÐµÑ"/>
          <p:cNvPicPr>
            <a:picLocks noChangeAspect="1" noChangeArrowheads="1"/>
          </p:cNvPicPr>
          <p:nvPr/>
        </p:nvPicPr>
        <p:blipFill rotWithShape="1">
          <a:blip r:embed="rId2"/>
          <a:srcRect r="1" b="16492"/>
          <a:stretch/>
        </p:blipFill>
        <p:spPr bwMode="auto">
          <a:xfrm>
            <a:off x="3662266" y="10"/>
            <a:ext cx="5481734" cy="6857990"/>
          </a:xfrm>
          <a:custGeom>
            <a:avLst/>
            <a:gdLst/>
            <a:ahLst/>
            <a:cxnLst/>
            <a:rect l="l" t="t" r="r" b="b"/>
            <a:pathLst>
              <a:path w="7308978" h="6858000">
                <a:moveTo>
                  <a:pt x="0" y="0"/>
                </a:moveTo>
                <a:lnTo>
                  <a:pt x="7308978" y="0"/>
                </a:lnTo>
                <a:lnTo>
                  <a:pt x="7308978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8" y="4741056"/>
                  <a:pt x="1212978" y="3429000"/>
                </a:cubicBezTo>
                <a:cubicBezTo>
                  <a:pt x="1212978" y="2116944"/>
                  <a:pt x="773509" y="929100"/>
                  <a:pt x="62983" y="69271"/>
                </a:cubicBezTo>
                <a:close/>
              </a:path>
            </a:pathLst>
          </a:cu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 useBgFill="1">
        <p:nvSpPr>
          <p:cNvPr id="73" name="Freeform: Shape 72">
            <a:extLst>
              <a:ext uri="{FF2B5EF4-FFF2-40B4-BE49-F238E27FC236}">
                <a16:creationId xmlns:a16="http://schemas.microsoft.com/office/drawing/2014/main" id="{83549E37-C86B-4401-90BD-D8BF83859F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72000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3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3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3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3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75" name="Freeform: Shape 74">
            <a:extLst>
              <a:ext uri="{FF2B5EF4-FFF2-40B4-BE49-F238E27FC236}">
                <a16:creationId xmlns:a16="http://schemas.microsoft.com/office/drawing/2014/main" id="{8A17784E-76D8-4521-A77D-0D2EBB9230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65142" cy="6858000"/>
          </a:xfrm>
          <a:custGeom>
            <a:avLst/>
            <a:gdLst>
              <a:gd name="connsiteX0" fmla="*/ 0 w 6086857"/>
              <a:gd name="connsiteY0" fmla="*/ 0 h 6858000"/>
              <a:gd name="connsiteX1" fmla="*/ 4873879 w 6086857"/>
              <a:gd name="connsiteY1" fmla="*/ 0 h 6858000"/>
              <a:gd name="connsiteX2" fmla="*/ 4936862 w 6086857"/>
              <a:gd name="connsiteY2" fmla="*/ 69271 h 6858000"/>
              <a:gd name="connsiteX3" fmla="*/ 6086857 w 6086857"/>
              <a:gd name="connsiteY3" fmla="*/ 3429000 h 6858000"/>
              <a:gd name="connsiteX4" fmla="*/ 4936862 w 6086857"/>
              <a:gd name="connsiteY4" fmla="*/ 6788730 h 6858000"/>
              <a:gd name="connsiteX5" fmla="*/ 4873879 w 6086857"/>
              <a:gd name="connsiteY5" fmla="*/ 6858000 h 6858000"/>
              <a:gd name="connsiteX6" fmla="*/ 0 w 608685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6857" h="6858000">
                <a:moveTo>
                  <a:pt x="0" y="0"/>
                </a:moveTo>
                <a:lnTo>
                  <a:pt x="4873879" y="0"/>
                </a:lnTo>
                <a:lnTo>
                  <a:pt x="4936862" y="69271"/>
                </a:lnTo>
                <a:cubicBezTo>
                  <a:pt x="5647388" y="929100"/>
                  <a:pt x="6086857" y="2116944"/>
                  <a:pt x="6086857" y="3429000"/>
                </a:cubicBezTo>
                <a:cubicBezTo>
                  <a:pt x="6086857" y="4741056"/>
                  <a:pt x="5647388" y="5928900"/>
                  <a:pt x="4936862" y="6788730"/>
                </a:cubicBezTo>
                <a:lnTo>
                  <a:pt x="487387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1178" y="856488"/>
            <a:ext cx="3744468" cy="12435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0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Уоллес</a:t>
            </a:r>
            <a:r>
              <a:rPr lang="en-US" sz="3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lang="en-US" sz="3000" dirty="0" err="1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Коултер</a:t>
            </a:r>
            <a:r>
              <a:rPr lang="en-US" sz="300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C0036C6B-F09C-4EAB-AE02-8D056EE748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24325"/>
            <a:ext cx="96012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FC8D5885-2804-4D3C-BE31-902E4D327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8326" y="2195336"/>
            <a:ext cx="373761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81178" y="2522949"/>
            <a:ext cx="3799332" cy="34023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just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Американский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инженер-электрик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изобретатель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бизнесмен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был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разработан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счетчик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Коултера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Культера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был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впервые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запатентован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1953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C799903-48D5-4A31-A1A2-541072D977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Freeform: Shape 9">
            <a:extLst>
              <a:ext uri="{FF2B5EF4-FFF2-40B4-BE49-F238E27FC236}">
                <a16:creationId xmlns:a16="http://schemas.microsoft.com/office/drawing/2014/main" id="{8EFFF109-FC58-4FD3-BE05-9775A1310F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614166" cy="6858000"/>
          </a:xfrm>
          <a:custGeom>
            <a:avLst/>
            <a:gdLst>
              <a:gd name="connsiteX0" fmla="*/ 0 w 4818889"/>
              <a:gd name="connsiteY0" fmla="*/ 0 h 6858000"/>
              <a:gd name="connsiteX1" fmla="*/ 3605911 w 4818889"/>
              <a:gd name="connsiteY1" fmla="*/ 0 h 6858000"/>
              <a:gd name="connsiteX2" fmla="*/ 3668894 w 4818889"/>
              <a:gd name="connsiteY2" fmla="*/ 69271 h 6858000"/>
              <a:gd name="connsiteX3" fmla="*/ 4818889 w 4818889"/>
              <a:gd name="connsiteY3" fmla="*/ 3429000 h 6858000"/>
              <a:gd name="connsiteX4" fmla="*/ 3668894 w 4818889"/>
              <a:gd name="connsiteY4" fmla="*/ 6788730 h 6858000"/>
              <a:gd name="connsiteX5" fmla="*/ 3605911 w 4818889"/>
              <a:gd name="connsiteY5" fmla="*/ 6858000 h 6858000"/>
              <a:gd name="connsiteX6" fmla="*/ 0 w 481888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8889" h="6858000">
                <a:moveTo>
                  <a:pt x="0" y="0"/>
                </a:moveTo>
                <a:lnTo>
                  <a:pt x="3605911" y="0"/>
                </a:lnTo>
                <a:lnTo>
                  <a:pt x="3668894" y="69271"/>
                </a:lnTo>
                <a:cubicBezTo>
                  <a:pt x="4379420" y="929100"/>
                  <a:pt x="4818889" y="2116944"/>
                  <a:pt x="4818889" y="3429000"/>
                </a:cubicBezTo>
                <a:cubicBezTo>
                  <a:pt x="4818889" y="4741056"/>
                  <a:pt x="4379420" y="5928900"/>
                  <a:pt x="3668894" y="6788730"/>
                </a:cubicBezTo>
                <a:lnTo>
                  <a:pt x="3605911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6E6E6"/>
            </a:solidFill>
          </a:ln>
          <a:effectLst>
            <a:outerShdw blurRad="50800" dist="38100" algn="l" rotWithShape="0">
              <a:schemeClr val="bg1">
                <a:lumMod val="85000"/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2" name="Freeform: Shape 11">
            <a:extLst>
              <a:ext uri="{FF2B5EF4-FFF2-40B4-BE49-F238E27FC236}">
                <a16:creationId xmlns:a16="http://schemas.microsoft.com/office/drawing/2014/main" id="{E1B96AD6-92A9-4273-A62B-96A1C3E0BA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608608" cy="6858000"/>
          </a:xfrm>
          <a:custGeom>
            <a:avLst/>
            <a:gdLst>
              <a:gd name="connsiteX0" fmla="*/ 0 w 4811477"/>
              <a:gd name="connsiteY0" fmla="*/ 0 h 6858000"/>
              <a:gd name="connsiteX1" fmla="*/ 3598499 w 4811477"/>
              <a:gd name="connsiteY1" fmla="*/ 0 h 6858000"/>
              <a:gd name="connsiteX2" fmla="*/ 3661482 w 4811477"/>
              <a:gd name="connsiteY2" fmla="*/ 69271 h 6858000"/>
              <a:gd name="connsiteX3" fmla="*/ 4811477 w 4811477"/>
              <a:gd name="connsiteY3" fmla="*/ 3429000 h 6858000"/>
              <a:gd name="connsiteX4" fmla="*/ 3661482 w 4811477"/>
              <a:gd name="connsiteY4" fmla="*/ 6788730 h 6858000"/>
              <a:gd name="connsiteX5" fmla="*/ 3598499 w 4811477"/>
              <a:gd name="connsiteY5" fmla="*/ 6858000 h 6858000"/>
              <a:gd name="connsiteX6" fmla="*/ 0 w 481147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11477" h="6858000">
                <a:moveTo>
                  <a:pt x="0" y="0"/>
                </a:moveTo>
                <a:lnTo>
                  <a:pt x="3598499" y="0"/>
                </a:lnTo>
                <a:lnTo>
                  <a:pt x="3661482" y="69271"/>
                </a:lnTo>
                <a:cubicBezTo>
                  <a:pt x="4372008" y="929100"/>
                  <a:pt x="4811477" y="2116944"/>
                  <a:pt x="4811477" y="3429000"/>
                </a:cubicBezTo>
                <a:cubicBezTo>
                  <a:pt x="4811477" y="4741056"/>
                  <a:pt x="4372008" y="5928900"/>
                  <a:pt x="3661482" y="6788730"/>
                </a:cubicBezTo>
                <a:lnTo>
                  <a:pt x="359849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586" y="1161288"/>
            <a:ext cx="3266632" cy="4526280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Кондуктометрический метод 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метод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Культера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63EEC44-1BA3-44ED-81FC-A644B04B2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102049"/>
            <a:ext cx="96012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34740" y="332656"/>
            <a:ext cx="5257739" cy="6336704"/>
          </a:xfrm>
        </p:spPr>
        <p:txBody>
          <a:bodyPr anchor="ctr">
            <a:normAutofit lnSpcReduction="10000"/>
          </a:bodyPr>
          <a:lstStyle/>
          <a:p>
            <a:pPr marL="0" indent="0"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В основе работы анализаторов первого и второго классов лежит кондуктометрический метод. 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Клеточная суспензия попадает в поток жидкости, проходящий через проточную ячейку. Условия подобраны таким образом, что клетки выстраиваются друг за другом за счет так называемого гидродинамического фокусирования струи в струе. В момент пересечения клеткой лазерного луча детекторы фиксируют рассеяние света под малыми углами (от 1° до 10°) и рассеяние света под углом 90° клеток.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Далее, состав и характеристики крови определяют по трём параметрам: электрическому сопротивлению, ёмкости и светорассеянию. </a:t>
            </a:r>
          </a:p>
          <a:p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7" name="Rectangle 76">
            <a:extLst>
              <a:ext uri="{FF2B5EF4-FFF2-40B4-BE49-F238E27FC236}">
                <a16:creationId xmlns:a16="http://schemas.microsoft.com/office/drawing/2014/main" id="{E45B1D5C-0827-4AF0-8186-11FC5A8B8B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50931" y="2023110"/>
            <a:ext cx="1852218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Проточная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цитометрия</a:t>
            </a:r>
            <a:endParaRPr lang="en-US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2361045" y="245695"/>
            <a:ext cx="1715478" cy="64375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6563" y="664308"/>
            <a:ext cx="6061974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747951" y="3411145"/>
            <a:ext cx="1719072" cy="1142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8" descr="http://mypresentation.ru/documents_5/34a3b63eb418c948bb10f5010f8fd804/img11.jpg">
            <a:extLst>
              <a:ext uri="{FF2B5EF4-FFF2-40B4-BE49-F238E27FC236}">
                <a16:creationId xmlns:a16="http://schemas.microsoft.com/office/drawing/2014/main" id="{B4F2846B-CB4F-4B84-898A-071FF06148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474" y="1029239"/>
            <a:ext cx="6505157" cy="4798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170" y="856180"/>
            <a:ext cx="3420438" cy="1128068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Преимущества автоматического анализа крови </a:t>
            </a:r>
            <a:br>
              <a:rPr lang="ru-RU" sz="1700" dirty="0">
                <a:latin typeface="Times New Roman" pitchFamily="18" charset="0"/>
                <a:cs typeface="Times New Roman" pitchFamily="18" charset="0"/>
              </a:rPr>
            </a:br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266396" cy="673460"/>
            <a:chOff x="0" y="823811"/>
            <a:chExt cx="355196" cy="673460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Rectangle 76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98813" y="2090569"/>
            <a:ext cx="322326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3039" y="2330505"/>
            <a:ext cx="3419569" cy="3979585"/>
          </a:xfrm>
        </p:spPr>
        <p:txBody>
          <a:bodyPr anchor="ctr">
            <a:normAutofit lnSpcReduction="10000"/>
          </a:bodyPr>
          <a:lstStyle/>
          <a:p>
            <a:pPr marL="0" indent="449263" algn="just">
              <a:spcBef>
                <a:spcPts val="0"/>
              </a:spcBef>
              <a:buNone/>
              <a:tabLst>
                <a:tab pos="449263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высокая производительность (до 100 и более проб в час);</a:t>
            </a:r>
          </a:p>
          <a:p>
            <a:pPr marL="0" indent="449263" algn="just">
              <a:spcBef>
                <a:spcPts val="0"/>
              </a:spcBef>
              <a:buNone/>
              <a:tabLst>
                <a:tab pos="449263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небольшой объем крови (12-50 мкл);</a:t>
            </a:r>
          </a:p>
          <a:p>
            <a:pPr marL="0" indent="449263" algn="just">
              <a:spcBef>
                <a:spcPts val="0"/>
              </a:spcBef>
              <a:buNone/>
              <a:tabLst>
                <a:tab pos="449263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оценка более 20 показателей, вместо 10-12 при обычном анализе крови;</a:t>
            </a:r>
          </a:p>
          <a:p>
            <a:pPr marL="0" indent="449263" algn="just">
              <a:spcBef>
                <a:spcPts val="0"/>
              </a:spcBef>
              <a:buNone/>
              <a:tabLst>
                <a:tab pos="449263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внедрение в практику лабораторных исследований новых показателей, существенно расширяющих возможности диагностики;</a:t>
            </a:r>
          </a:p>
          <a:p>
            <a:pPr marL="0" indent="449263" algn="just">
              <a:spcBef>
                <a:spcPts val="0"/>
              </a:spcBef>
              <a:buNone/>
              <a:tabLst>
                <a:tab pos="449263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графическое представление распределения клеток (гистограммы,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скетограммы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0" indent="449263" algn="just">
              <a:spcBef>
                <a:spcPts val="0"/>
              </a:spcBef>
              <a:buNone/>
              <a:tabLst>
                <a:tab pos="449263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высокая точность исследования, так как подсчету подвергаются несколько тысяч клеток из одной пробы.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23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4357" y="513853"/>
            <a:ext cx="4507025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674" name="Picture 2" descr="http://old.erbarus.com/upload/image/elite5-big/img_0104.jpg"/>
          <p:cNvPicPr>
            <a:picLocks noChangeAspect="1" noChangeArrowheads="1"/>
          </p:cNvPicPr>
          <p:nvPr/>
        </p:nvPicPr>
        <p:blipFill rotWithShape="1">
          <a:blip r:embed="rId2"/>
          <a:srcRect l="446" r="3142" b="-2"/>
          <a:stretch/>
        </p:blipFill>
        <p:spPr bwMode="auto">
          <a:xfrm>
            <a:off x="4483341" y="799352"/>
            <a:ext cx="4069057" cy="52592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700E0F77-E936-4985-B7B1-B9823486AC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8416" y="4883544"/>
            <a:ext cx="2907065" cy="1556907"/>
          </a:xfrm>
        </p:spPr>
        <p:txBody>
          <a:bodyPr anchor="ctr">
            <a:normAutofit/>
          </a:bodyPr>
          <a:lstStyle/>
          <a:p>
            <a:r>
              <a:rPr lang="ru-RU" sz="1800">
                <a:latin typeface="Times New Roman" pitchFamily="18" charset="0"/>
                <a:cs typeface="Times New Roman" pitchFamily="18" charset="0"/>
              </a:rPr>
              <a:t>Некоторые гематологические показатели, определяемые автоматическим анализатором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5C8260E-968F-44E8-A823-ABB4313119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86584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13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8416" y="0"/>
            <a:ext cx="8423809" cy="458818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15">
            <a:extLst>
              <a:ext uri="{FF2B5EF4-FFF2-40B4-BE49-F238E27FC236}">
                <a16:creationId xmlns:a16="http://schemas.microsoft.com/office/drawing/2014/main" id="{FE43805F-24A6-46A4-B19B-54F2834735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817950" y="5666847"/>
            <a:ext cx="1463040" cy="342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039" y="4883544"/>
            <a:ext cx="4940186" cy="1556907"/>
          </a:xfrm>
        </p:spPr>
        <p:txBody>
          <a:bodyPr anchor="ctr">
            <a:normAutofit/>
          </a:bodyPr>
          <a:lstStyle/>
          <a:p>
            <a:pPr>
              <a:buNone/>
            </a:pPr>
            <a:endParaRPr lang="ru-RU" sz="1600">
              <a:latin typeface="Times New Roman" pitchFamily="18" charset="0"/>
              <a:cs typeface="Times New Roman" pitchFamily="18" charset="0"/>
            </a:endParaRPr>
          </a:p>
          <a:p>
            <a:endParaRPr lang="ru-RU" sz="16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745331"/>
              </p:ext>
            </p:extLst>
          </p:nvPr>
        </p:nvGraphicFramePr>
        <p:xfrm>
          <a:off x="867089" y="364142"/>
          <a:ext cx="7481863" cy="38680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16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60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5021">
                <a:tc>
                  <a:txBody>
                    <a:bodyPr/>
                    <a:lstStyle/>
                    <a:p>
                      <a:pPr algn="ctr"/>
                      <a:r>
                        <a:rPr lang="ru-RU" sz="1200"/>
                        <a:t>Параметр</a:t>
                      </a:r>
                    </a:p>
                  </a:txBody>
                  <a:tcPr marL="62505" marR="62505" marT="31252" marB="3125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/>
                        <a:t>Показатель</a:t>
                      </a:r>
                    </a:p>
                  </a:txBody>
                  <a:tcPr marL="62505" marR="62505" marT="31252" marB="3125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94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WBC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05" marR="62505" marT="31252" marB="3125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Лейкоциты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05" marR="62505" marT="31252" marB="3125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94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RBC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05" marR="62505" marT="31252" marB="3125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Эритроциты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05" marR="62505" marT="31252" marB="31252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94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Hgb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05" marR="62505" marT="31252" marB="3125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Гемоглобин, г/л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05" marR="62505" marT="31252" marB="31252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94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Hct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05" marR="62505" marT="31252" marB="3125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Гематокрит, 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05" marR="62505" marT="31252" marB="31252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94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MCV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05" marR="62505" marT="31252" marB="3125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Средний объем эритроцитов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05" marR="62505" marT="31252" marB="31252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94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MCH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05" marR="62505" marT="31252" marB="3125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Среднее содержание гемоглобина в эритроците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05" marR="62505" marT="31252" marB="31252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94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Plt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05" marR="62505" marT="31252" marB="3125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Тромбоциты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05" marR="62505" marT="31252" marB="31252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94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MPV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05" marR="62505" marT="31252" marB="3125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Средний объем тромбоцитов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05" marR="62505" marT="31252" marB="31252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94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Pct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05" marR="62505" marT="31252" marB="31252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Тромбокрит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05" marR="62505" marT="31252" marB="31252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94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LY%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05" marR="62505" marT="31252" marB="31252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Лимфоциты, 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05" marR="62505" marT="31252" marB="31252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94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MO%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05" marR="62505" marT="31252" marB="31252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Моноциты, 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05" marR="62505" marT="31252" marB="31252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94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NE%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05" marR="62505" marT="31252" marB="31252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Нейтрофилы, %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505" marR="62505" marT="31252" marB="31252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A016CB47-C4D4-4332-9ED0-DBB916252F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9011" y="3930305"/>
            <a:ext cx="2896470" cy="2437244"/>
          </a:xfrm>
        </p:spPr>
        <p:txBody>
          <a:bodyPr anchor="ctr">
            <a:normAutofit/>
          </a:bodyPr>
          <a:lstStyle/>
          <a:p>
            <a:r>
              <a:rPr lang="ru-RU" sz="2600">
                <a:latin typeface="Times New Roman" pitchFamily="18" charset="0"/>
                <a:cs typeface="Times New Roman" pitchFamily="18" charset="0"/>
              </a:rPr>
              <a:t>Реагенты для гематологических анализаторов</a:t>
            </a: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95C8260E-968F-44E8-A823-ABB4313119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86584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2C1BBA94-3F40-40AA-8BB9-E69E25E537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88416" y="0"/>
            <a:ext cx="8423809" cy="355784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04" name="Picture 8" descr="http://art-medika.com/gallery/product/1148/6394_1.jp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69406" y="384463"/>
            <a:ext cx="1820329" cy="2811320"/>
          </a:xfrm>
          <a:prstGeom prst="rect">
            <a:avLst/>
          </a:prstGeom>
        </p:spPr>
      </p:pic>
      <p:pic>
        <p:nvPicPr>
          <p:cNvPr id="4106" name="Picture 10" descr="http://donlab.ru/upload/iblock/a3c/b6b48da9-f2f9-11df-a405-0017314df42e_c59e0b0d-69c1-11e6-aca7-001e672af520.jpe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3349797" y="707698"/>
            <a:ext cx="2502714" cy="2164848"/>
          </a:xfrm>
          <a:prstGeom prst="rect">
            <a:avLst/>
          </a:prstGeom>
        </p:spPr>
      </p:pic>
      <p:pic>
        <p:nvPicPr>
          <p:cNvPr id="29698" name="Picture 2" descr="http://vnarkoze.ru/wp-content/uploads/2017/11/NACL-6_result.pn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6071817" y="707699"/>
            <a:ext cx="2502714" cy="2164846"/>
          </a:xfrm>
          <a:prstGeom prst="rect">
            <a:avLst/>
          </a:prstGeom>
        </p:spPr>
      </p:pic>
      <p:sp>
        <p:nvSpPr>
          <p:cNvPr id="141" name="Rectangle 140">
            <a:extLst>
              <a:ext uri="{FF2B5EF4-FFF2-40B4-BE49-F238E27FC236}">
                <a16:creationId xmlns:a16="http://schemas.microsoft.com/office/drawing/2014/main" id="{FE43805F-24A6-46A4-B19B-54F2834735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452190" y="5131782"/>
            <a:ext cx="2194560" cy="3428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039" y="3930305"/>
            <a:ext cx="4940186" cy="2437244"/>
          </a:xfrm>
        </p:spPr>
        <p:txBody>
          <a:bodyPr anchor="ctr">
            <a:normAutofit/>
          </a:bodyPr>
          <a:lstStyle/>
          <a:p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Основными составляющими комплектов реагентов для гематологических анализаторов являются:</a:t>
            </a:r>
          </a:p>
          <a:p>
            <a:pPr>
              <a:buNone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    а) изотонический разбавитель; </a:t>
            </a:r>
          </a:p>
          <a:p>
            <a:pPr>
              <a:buNone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    б)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лизирующий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раствор; </a:t>
            </a:r>
          </a:p>
          <a:p>
            <a:pPr>
              <a:buNone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     в) промывающие растворы</a:t>
            </a:r>
          </a:p>
        </p:txBody>
      </p:sp>
      <p:sp>
        <p:nvSpPr>
          <p:cNvPr id="4098" name="AutoShape 2" descr="http://donlab.ru/upload/iblock/019/7b383dcf-f670-11e5-b86f-001e672af520_bb587f07-6536-11e6-aca7-001e672af52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0" name="AutoShape 4" descr="http://donlab.ru/upload/iblock/019/7b383dcf-f670-11e5-b86f-001e672af520_bb587f07-6536-11e6-aca7-001e672af52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2" name="AutoShape 6" descr="http://donlab.ru/upload/iblock/019/7b383dcf-f670-11e5-b86f-001e672af520_bb587f07-6536-11e6-aca7-001e672af52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45B1D5C-0827-4AF0-8186-11FC5A8B8B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99373" y="2023110"/>
            <a:ext cx="2330338" cy="28460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just"/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преаналитический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этап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лабораторного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приходится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35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70%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ошибок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2361045" y="245695"/>
            <a:ext cx="1715478" cy="643756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6563" y="664308"/>
            <a:ext cx="6061974" cy="560034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7674" r="19520" b="2"/>
          <a:stretch/>
        </p:blipFill>
        <p:spPr>
          <a:xfrm>
            <a:off x="408928" y="858525"/>
            <a:ext cx="5706228" cy="5211906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0F533E9-6690-41A8-A372-4C6C622D02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747951" y="3411145"/>
            <a:ext cx="1719072" cy="1142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21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E3BF711F-F9A0-4EA4-B156-A79E9F3624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B83D307E-DF68-43F8-97CE-0AAE950A71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703441" y="-1"/>
            <a:ext cx="5737117" cy="5728133"/>
            <a:chOff x="329184" y="1"/>
            <a:chExt cx="524256" cy="5728133"/>
          </a:xfrm>
        </p:grpSpPr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5546E3D2-37BF-4528-9851-2B2F628234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329184" y="5728134"/>
              <a:ext cx="523824" cy="0"/>
            </a:xfrm>
            <a:prstGeom prst="line">
              <a:avLst/>
            </a:prstGeom>
            <a:ln w="1524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752A0C69-DC4E-4FC0-843C-BAA27B3A56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29184" y="1"/>
              <a:ext cx="524256" cy="553211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77" name="Rectangle 76">
            <a:extLst>
              <a:ext uri="{FF2B5EF4-FFF2-40B4-BE49-F238E27FC236}">
                <a16:creationId xmlns:a16="http://schemas.microsoft.com/office/drawing/2014/main" id="{8ED94938-268E-4C0A-A08A-B3980C78BA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7348" y="318045"/>
            <a:ext cx="8249304" cy="532513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5174" y="3801738"/>
            <a:ext cx="7553652" cy="929750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5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Взятие крови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r="38099" b="-3"/>
          <a:stretch/>
        </p:blipFill>
        <p:spPr>
          <a:xfrm>
            <a:off x="678369" y="772621"/>
            <a:ext cx="2469592" cy="2663137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l="16922" r="29987" b="-4"/>
          <a:stretch/>
        </p:blipFill>
        <p:spPr>
          <a:xfrm>
            <a:off x="3342969" y="772621"/>
            <a:ext cx="2469593" cy="2663137"/>
          </a:xfrm>
          <a:prstGeom prst="rect">
            <a:avLst/>
          </a:prstGeom>
        </p:spPr>
      </p:pic>
      <p:pic>
        <p:nvPicPr>
          <p:cNvPr id="2050" name="Picture 2" descr="https://cdn.diabetesdaily.com/wp-content/blogs.dir/21/files/2018/08/AdobeStock_176035895.jpe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70" r="25087" b="1"/>
          <a:stretch/>
        </p:blipFill>
        <p:spPr bwMode="auto">
          <a:xfrm>
            <a:off x="6011988" y="772621"/>
            <a:ext cx="2469592" cy="266313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775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17AB3D3-3C9C-4DED-809A-78734805B8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5246" y="386930"/>
            <a:ext cx="7549592" cy="129844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Автоматизированный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гематологический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анализатор</a:t>
            </a:r>
            <a:r>
              <a:rPr lang="en-US" sz="3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MEK-6400J/K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A9A4357-BD1D-4622-A4FE-766E6AB8DE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 flipV="1">
            <a:off x="-1" y="1998845"/>
            <a:ext cx="8590945" cy="7816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8537521" cy="426799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95245" y="2599509"/>
            <a:ext cx="3398174" cy="36394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just">
              <a:buNone/>
            </a:pP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Прибор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фирмы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Nihon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Kohden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Corporation,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Япония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18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параметров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крови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приборе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пять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режимов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разведения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нормальный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режим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низкого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высокого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очень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высокого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разведения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режим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предварительного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разведения</a:t>
            </a:r>
            <a:r>
              <a:rPr lang="en-US" sz="1700" dirty="0"/>
              <a:t>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r="2" b="21892"/>
          <a:stretch/>
        </p:blipFill>
        <p:spPr>
          <a:xfrm>
            <a:off x="4433649" y="2484255"/>
            <a:ext cx="3862707" cy="3714244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E6995CE5-F890-4ABA-82A2-26507CE8D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8323318" y="2332075"/>
            <a:ext cx="781700" cy="1142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648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9" name="Rectangle 9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170" y="856180"/>
            <a:ext cx="3420438" cy="112806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Гематологический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анализатор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Pentra</a:t>
            </a:r>
            <a:r>
              <a:rPr lang="en-US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60 </a:t>
            </a:r>
          </a:p>
        </p:txBody>
      </p:sp>
      <p:grpSp>
        <p:nvGrpSpPr>
          <p:cNvPr id="21" name="Group 11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266396" cy="673460"/>
            <a:chOff x="0" y="823811"/>
            <a:chExt cx="355196" cy="673460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13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Rectangle 15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98813" y="2090569"/>
            <a:ext cx="322326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3039" y="2330505"/>
            <a:ext cx="3419569" cy="3979585"/>
          </a:xfr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indent="449263" algn="just">
              <a:spcBef>
                <a:spcPts val="0"/>
              </a:spcBef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26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параметров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с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гистограммами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скатерограммой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9263" algn="just">
              <a:spcBef>
                <a:spcPts val="0"/>
              </a:spcBef>
              <a:buNone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проб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9263" algn="just">
              <a:spcBef>
                <a:spcPts val="0"/>
              </a:spcBef>
              <a:buNone/>
            </a:pP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выбора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режима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измерения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дифференциации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с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дифференциацией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лейкоцитов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9263" algn="just">
              <a:spcBef>
                <a:spcPts val="0"/>
              </a:spcBef>
              <a:buNone/>
            </a:pP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количественного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процентного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содержания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больших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незрелых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клеток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атипичных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лимфоцитов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9263" algn="just">
              <a:spcBef>
                <a:spcPts val="0"/>
              </a:spcBef>
              <a:buNone/>
            </a:pP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Малый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объем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крови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449263" algn="just">
              <a:spcBef>
                <a:spcPts val="0"/>
              </a:spcBef>
              <a:buNone/>
            </a:pP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Используются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включающие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себя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цитохимии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сфокусированной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кондуктометрии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световой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абсорбции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49263" algn="just">
              <a:spcBef>
                <a:spcPts val="0"/>
              </a:spcBef>
              <a:buNone/>
            </a:pP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Простота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надежность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удобство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работе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3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23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4357" y="513853"/>
            <a:ext cx="4507025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l="40450" r="10228" b="2"/>
          <a:stretch/>
        </p:blipFill>
        <p:spPr>
          <a:xfrm>
            <a:off x="4483341" y="799352"/>
            <a:ext cx="4069057" cy="525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88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125454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53572"/>
            <a:ext cx="2663905" cy="4461163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Гематологические анализаторы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662801" y="2455479"/>
            <a:ext cx="3062575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35480" y="591344"/>
            <a:ext cx="5389895" cy="5585619"/>
          </a:xfrm>
        </p:spPr>
        <p:txBody>
          <a:bodyPr anchor="ctr">
            <a:normAutofit/>
          </a:bodyPr>
          <a:lstStyle/>
          <a:p>
            <a:pPr marL="0" indent="0" algn="just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	Приборы (комплекс оборудования), предназначенные для проведения количественных исследований клеток крови в клинико-диагностических лабораториях.</a:t>
            </a:r>
          </a:p>
          <a:p>
            <a:pPr marL="0" indent="0" algn="just">
              <a:buNone/>
            </a:pP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	Эти высокопроизводительные инструменты обеспечивают надежный подсчет эритроцитов, тромбоцитов и 5-компонентных лейкоцитарных формул, идентифицирующих лимфоциты, моноциты, нейтрофилы, эозинофилы и базофилы. </a:t>
            </a:r>
          </a:p>
          <a:p>
            <a:endParaRPr lang="ru-RU" sz="2600" dirty="0">
              <a:latin typeface="Times New Roman" pitchFamily="18" charset="0"/>
              <a:cs typeface="Times New Roman" pitchFamily="18" charset="0"/>
            </a:endParaRPr>
          </a:p>
          <a:p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6ECA6DCB-B7E1-40A9-9524-540C6DA40B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170" y="856180"/>
            <a:ext cx="3959556" cy="1128068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25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Гематологический</a:t>
            </a:r>
            <a:r>
              <a:rPr lang="en-US" sz="25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kern="1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анализатор</a:t>
            </a:r>
            <a:r>
              <a:rPr lang="en-US" sz="2500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SYSMEX XE-2100</a:t>
            </a:r>
            <a:br>
              <a:rPr lang="en-US" sz="25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25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266396" cy="673460"/>
            <a:chOff x="0" y="823811"/>
            <a:chExt cx="355196" cy="673460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98813" y="2123821"/>
            <a:ext cx="373130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443039" y="2330505"/>
            <a:ext cx="3958549" cy="39795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just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основных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производные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Полное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дифференцирование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лейкоцитов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проб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час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Сообщения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морфологических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патологиях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и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отклонениях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показателей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нормальных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Графики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Леви-Дженингса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качества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режиме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online</a:t>
            </a:r>
          </a:p>
          <a:p>
            <a:pPr algn="just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Объем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памяти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исследований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10000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пациентов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включая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графики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indent="-228600" defTabSz="9144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7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23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7265" y="357447"/>
            <a:ext cx="3634116" cy="29235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r="1796" b="2"/>
          <a:stretch/>
        </p:blipFill>
        <p:spPr>
          <a:xfrm>
            <a:off x="5312567" y="581892"/>
            <a:ext cx="3298075" cy="2518756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8CB5D2D7-DF65-4E86-BFBA-FFB9B5ACEB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7265" y="3505479"/>
            <a:ext cx="3634116" cy="29235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 rotWithShape="1">
          <a:blip r:embed="rId3"/>
          <a:srcRect t="4496" r="4" b="4"/>
          <a:stretch/>
        </p:blipFill>
        <p:spPr>
          <a:xfrm>
            <a:off x="5312567" y="3707894"/>
            <a:ext cx="3296677" cy="2518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196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201CC55D-ED54-4C5C-95E6-10947BD110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170" y="856180"/>
            <a:ext cx="3420438" cy="112806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Высокотехнологичный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гематологический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5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анализатор</a:t>
            </a:r>
            <a:r>
              <a:rPr lang="en-US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Advia-2120i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266396" cy="673460"/>
            <a:chOff x="0" y="823811"/>
            <a:chExt cx="355196" cy="673460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98813" y="2090569"/>
            <a:ext cx="3223260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0BE34B60-9E61-4CBB-814D-149A677D1A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039" y="2330505"/>
            <a:ext cx="3419569" cy="39795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indent="-228600" algn="just">
              <a:buFont typeface="Arial" panose="020B0604020202020204" pitchFamily="34" charset="0"/>
              <a:buChar char="•"/>
            </a:pP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Полностью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автоматизированный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высокотехнологичный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гематологический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анализатор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выборочного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компании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Siemens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позволяет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выполнять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полный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спектр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клинических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крови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023252" y="0"/>
            <a:ext cx="112074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4357" y="513853"/>
            <a:ext cx="4507025" cy="58345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071" r="28866" b="2"/>
          <a:stretch/>
        </p:blipFill>
        <p:spPr>
          <a:xfrm>
            <a:off x="4483341" y="799352"/>
            <a:ext cx="4069057" cy="525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15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B566528-1B12-4246-9431-5C2D7D0811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2600" y="321734"/>
            <a:ext cx="8178799" cy="1135737"/>
          </a:xfrm>
        </p:spPr>
        <p:txBody>
          <a:bodyPr>
            <a:normAutofit/>
          </a:bodyPr>
          <a:lstStyle/>
          <a:p>
            <a:pPr algn="ctr"/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Основные характеристики </a:t>
            </a:r>
            <a:r>
              <a:rPr lang="en-US" sz="3100" dirty="0">
                <a:latin typeface="Times New Roman" pitchFamily="18" charset="0"/>
                <a:cs typeface="Times New Roman" pitchFamily="18" charset="0"/>
              </a:rPr>
              <a:t>Advia-2120i</a:t>
            </a:r>
            <a:endParaRPr lang="ru-RU" sz="3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8208801" y="2200695"/>
            <a:ext cx="645368" cy="484026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A580F890-B085-4E95-96AA-55AEBEC5CE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7400197" y="1502156"/>
            <a:ext cx="2532832" cy="954774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D3F51FEB-38FB-4F6C-9F7B-2F2AFAB65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-628518" y="5230015"/>
            <a:ext cx="2017580" cy="760545"/>
          </a:xfrm>
          <a:prstGeom prst="triangle">
            <a:avLst>
              <a:gd name="adj" fmla="val 50000"/>
            </a:avLst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E547BA6-BAE0-43BB-A7CA-60F69CE252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60240" y="5789405"/>
            <a:ext cx="485578" cy="364184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9D0E684E-0940-48B8-825D-2D5D619B77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2279961"/>
              </p:ext>
            </p:extLst>
          </p:nvPr>
        </p:nvGraphicFramePr>
        <p:xfrm>
          <a:off x="213213" y="1825624"/>
          <a:ext cx="8779479" cy="4710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48585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4A4E7906-2E97-41E3-B042-F13FD1D64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620689"/>
            <a:ext cx="2845253" cy="5402304"/>
          </a:xfrm>
        </p:spPr>
        <p:txBody>
          <a:bodyPr>
            <a:normAutofit lnSpcReduction="10000"/>
          </a:bodyPr>
          <a:lstStyle/>
          <a:p>
            <a:pPr indent="360363"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Технологический прогресс конца ХХ столетия привел к принципиальному изменению возможностей медицины, сделав излечимыми ранее смертельные болезни и доступной раннюю диагностику многих заболеваний. Этому способствовало и внедрение в работу клинико-диагностических лабораторий различных лечебных учреждений высокотехнологичного оборудования.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276E0C7-D588-440B-8F4A-876392DB71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375493" y="3404998"/>
            <a:ext cx="6858002" cy="48006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7084" r="41178" b="-1"/>
          <a:stretch/>
        </p:blipFill>
        <p:spPr>
          <a:xfrm>
            <a:off x="3828497" y="10"/>
            <a:ext cx="5315503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235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B43B9CA2-4B31-4ACD-9A9F-B8E6C64203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1299" r="8143" b="-2"/>
          <a:stretch/>
        </p:blipFill>
        <p:spPr>
          <a:xfrm>
            <a:off x="6396990" y="10"/>
            <a:ext cx="2747010" cy="3401558"/>
          </a:xfrm>
          <a:custGeom>
            <a:avLst/>
            <a:gdLst/>
            <a:ahLst/>
            <a:cxnLst/>
            <a:rect l="l" t="t" r="r" b="b"/>
            <a:pathLst>
              <a:path w="3662680" h="3401568">
                <a:moveTo>
                  <a:pt x="0" y="0"/>
                </a:moveTo>
                <a:lnTo>
                  <a:pt x="3662680" y="0"/>
                </a:lnTo>
                <a:lnTo>
                  <a:pt x="3662680" y="3401568"/>
                </a:lnTo>
                <a:lnTo>
                  <a:pt x="774527" y="3401568"/>
                </a:lnTo>
                <a:lnTo>
                  <a:pt x="769892" y="3133175"/>
                </a:lnTo>
                <a:cubicBezTo>
                  <a:pt x="732577" y="2055441"/>
                  <a:pt x="492520" y="1056020"/>
                  <a:pt x="104445" y="215033"/>
                </a:cubicBezTo>
                <a:close/>
              </a:path>
            </a:pathLst>
          </a:custGeom>
        </p:spPr>
      </p:pic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3"/>
          <a:srcRect l="13157" r="26235" b="1"/>
          <a:stretch/>
        </p:blipFill>
        <p:spPr>
          <a:xfrm>
            <a:off x="3836485" y="10"/>
            <a:ext cx="3088583" cy="3401558"/>
          </a:xfrm>
          <a:custGeom>
            <a:avLst/>
            <a:gdLst/>
            <a:ahLst/>
            <a:cxnLst/>
            <a:rect l="l" t="t" r="r" b="b"/>
            <a:pathLst>
              <a:path w="4118110" h="3401568">
                <a:moveTo>
                  <a:pt x="0" y="0"/>
                </a:moveTo>
                <a:lnTo>
                  <a:pt x="3343575" y="0"/>
                </a:lnTo>
                <a:lnTo>
                  <a:pt x="3448028" y="215050"/>
                </a:lnTo>
                <a:cubicBezTo>
                  <a:pt x="3836103" y="1056037"/>
                  <a:pt x="4076161" y="2055458"/>
                  <a:pt x="4113475" y="3133192"/>
                </a:cubicBezTo>
                <a:lnTo>
                  <a:pt x="4118110" y="3401568"/>
                </a:lnTo>
                <a:lnTo>
                  <a:pt x="801224" y="3401568"/>
                </a:lnTo>
                <a:lnTo>
                  <a:pt x="797493" y="3185579"/>
                </a:lnTo>
                <a:cubicBezTo>
                  <a:pt x="756786" y="2009870"/>
                  <a:pt x="474799" y="927359"/>
                  <a:pt x="22579" y="42066"/>
                </a:cubicBezTo>
                <a:close/>
              </a:path>
            </a:pathLst>
          </a:cu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t="12143" r="-3" b="23282"/>
          <a:stretch/>
        </p:blipFill>
        <p:spPr>
          <a:xfrm>
            <a:off x="3876264" y="3456432"/>
            <a:ext cx="5267735" cy="3401568"/>
          </a:xfrm>
          <a:custGeom>
            <a:avLst/>
            <a:gdLst/>
            <a:ahLst/>
            <a:cxnLst/>
            <a:rect l="l" t="t" r="r" b="b"/>
            <a:pathLst>
              <a:path w="7023646" h="3401568">
                <a:moveTo>
                  <a:pt x="749132" y="0"/>
                </a:moveTo>
                <a:lnTo>
                  <a:pt x="7023646" y="0"/>
                </a:lnTo>
                <a:lnTo>
                  <a:pt x="7023646" y="3401568"/>
                </a:lnTo>
                <a:lnTo>
                  <a:pt x="0" y="3401568"/>
                </a:lnTo>
                <a:lnTo>
                  <a:pt x="79008" y="3238906"/>
                </a:lnTo>
                <a:cubicBezTo>
                  <a:pt x="502362" y="2321466"/>
                  <a:pt x="749563" y="1215476"/>
                  <a:pt x="749563" y="24956"/>
                </a:cubicBezTo>
                <a:close/>
              </a:path>
            </a:pathLst>
          </a:custGeom>
        </p:spPr>
      </p:pic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id="{33F94DB1-BC5D-454D-845C-7BA3A1F469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9723" cy="6858000"/>
          </a:xfrm>
          <a:custGeom>
            <a:avLst/>
            <a:gdLst>
              <a:gd name="connsiteX0" fmla="*/ 0 w 5932965"/>
              <a:gd name="connsiteY0" fmla="*/ 0 h 6858000"/>
              <a:gd name="connsiteX1" fmla="*/ 5140363 w 5932965"/>
              <a:gd name="connsiteY1" fmla="*/ 0 h 6858000"/>
              <a:gd name="connsiteX2" fmla="*/ 5152943 w 5932965"/>
              <a:gd name="connsiteY2" fmla="*/ 23550 h 6858000"/>
              <a:gd name="connsiteX3" fmla="*/ 5932965 w 5932965"/>
              <a:gd name="connsiteY3" fmla="*/ 3479505 h 6858000"/>
              <a:gd name="connsiteX4" fmla="*/ 5262410 w 5932965"/>
              <a:gd name="connsiteY4" fmla="*/ 6708999 h 6858000"/>
              <a:gd name="connsiteX5" fmla="*/ 5190385 w 5932965"/>
              <a:gd name="connsiteY5" fmla="*/ 6858000 h 6858000"/>
              <a:gd name="connsiteX6" fmla="*/ 0 w 5932965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32965" h="6858000">
                <a:moveTo>
                  <a:pt x="0" y="0"/>
                </a:moveTo>
                <a:lnTo>
                  <a:pt x="5140363" y="0"/>
                </a:lnTo>
                <a:lnTo>
                  <a:pt x="5152943" y="23550"/>
                </a:lnTo>
                <a:cubicBezTo>
                  <a:pt x="5642847" y="987256"/>
                  <a:pt x="5932965" y="2183538"/>
                  <a:pt x="5932965" y="3479505"/>
                </a:cubicBezTo>
                <a:cubicBezTo>
                  <a:pt x="5932965" y="4675783"/>
                  <a:pt x="5685764" y="5787121"/>
                  <a:pt x="5262410" y="6708999"/>
                </a:cubicBezTo>
                <a:lnTo>
                  <a:pt x="5190385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7" name="Freeform: Shape 16">
            <a:extLst>
              <a:ext uri="{FF2B5EF4-FFF2-40B4-BE49-F238E27FC236}">
                <a16:creationId xmlns:a16="http://schemas.microsoft.com/office/drawing/2014/main" id="{5676B86F-860B-4586-BCAA-C0650C09B7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441749" cy="6858000"/>
          </a:xfrm>
          <a:custGeom>
            <a:avLst/>
            <a:gdLst>
              <a:gd name="connsiteX0" fmla="*/ 0 w 5922333"/>
              <a:gd name="connsiteY0" fmla="*/ 0 h 6858000"/>
              <a:gd name="connsiteX1" fmla="*/ 5129731 w 5922333"/>
              <a:gd name="connsiteY1" fmla="*/ 0 h 6858000"/>
              <a:gd name="connsiteX2" fmla="*/ 5142311 w 5922333"/>
              <a:gd name="connsiteY2" fmla="*/ 23550 h 6858000"/>
              <a:gd name="connsiteX3" fmla="*/ 5922333 w 5922333"/>
              <a:gd name="connsiteY3" fmla="*/ 3479505 h 6858000"/>
              <a:gd name="connsiteX4" fmla="*/ 5251778 w 5922333"/>
              <a:gd name="connsiteY4" fmla="*/ 6708999 h 6858000"/>
              <a:gd name="connsiteX5" fmla="*/ 5179753 w 5922333"/>
              <a:gd name="connsiteY5" fmla="*/ 6858000 h 6858000"/>
              <a:gd name="connsiteX6" fmla="*/ 0 w 5922333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922333" h="6858000">
                <a:moveTo>
                  <a:pt x="0" y="0"/>
                </a:moveTo>
                <a:lnTo>
                  <a:pt x="5129731" y="0"/>
                </a:lnTo>
                <a:lnTo>
                  <a:pt x="5142311" y="23550"/>
                </a:lnTo>
                <a:cubicBezTo>
                  <a:pt x="5632215" y="987256"/>
                  <a:pt x="5922333" y="2183538"/>
                  <a:pt x="5922333" y="3479505"/>
                </a:cubicBezTo>
                <a:cubicBezTo>
                  <a:pt x="5922333" y="4675783"/>
                  <a:pt x="5675132" y="5787121"/>
                  <a:pt x="5251778" y="6708999"/>
                </a:cubicBezTo>
                <a:lnTo>
                  <a:pt x="5179753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6042" y="685800"/>
            <a:ext cx="3691753" cy="1325563"/>
          </a:xfrm>
        </p:spPr>
        <p:txBody>
          <a:bodyPr>
            <a:normAutofit/>
          </a:bodyPr>
          <a:lstStyle/>
          <a:p>
            <a:r>
              <a:rPr lang="ru-RU" sz="3000">
                <a:latin typeface="Times New Roman" pitchFamily="18" charset="0"/>
                <a:cs typeface="Times New Roman" pitchFamily="18" charset="0"/>
              </a:rPr>
              <a:t>Эволюция анализаторов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C818ED5-2F56-4171-9445-3AA4F44623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016867"/>
            <a:ext cx="96012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E74FCE8-866C-4AFA-B45C-FACE2A6094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9183" y="2089941"/>
            <a:ext cx="3727829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B31D664-C0CF-4F21-9439-7CAFCDC8B3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6042" y="2514600"/>
            <a:ext cx="3691753" cy="3666744"/>
          </a:xfrm>
        </p:spPr>
        <p:txBody>
          <a:bodyPr>
            <a:normAutofit/>
          </a:bodyPr>
          <a:lstStyle/>
          <a:p>
            <a:endParaRPr lang="en-US" sz="1700"/>
          </a:p>
        </p:txBody>
      </p:sp>
    </p:spTree>
    <p:extLst>
      <p:ext uri="{BB962C8B-B14F-4D97-AF65-F5344CB8AC3E}">
        <p14:creationId xmlns:p14="http://schemas.microsoft.com/office/powerpoint/2010/main" val="187754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560AFAAC-EA6C-45A9-9E03-C9C9F0193B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ÐÐµÐ¼Ð°ÑÐ¾Ð»Ð¾Ð³Ð¸ÑÐµÑÐºÐ¸Ð¹ Ð°Ð½Ð°Ð»Ð¸Ð·Ð°ÑÐ¾Ñ Mindray CAL-8000"/>
          <p:cNvPicPr>
            <a:picLocks noChangeAspect="1" noChangeArrowheads="1"/>
          </p:cNvPicPr>
          <p:nvPr/>
        </p:nvPicPr>
        <p:blipFill rotWithShape="1">
          <a:blip r:embed="rId2"/>
          <a:srcRect l="47045" r="-1" b="-1"/>
          <a:stretch/>
        </p:blipFill>
        <p:spPr bwMode="auto">
          <a:xfrm>
            <a:off x="3662266" y="10"/>
            <a:ext cx="5481734" cy="6857990"/>
          </a:xfrm>
          <a:custGeom>
            <a:avLst/>
            <a:gdLst/>
            <a:ahLst/>
            <a:cxnLst/>
            <a:rect l="l" t="t" r="r" b="b"/>
            <a:pathLst>
              <a:path w="7308978" h="6858000">
                <a:moveTo>
                  <a:pt x="0" y="0"/>
                </a:moveTo>
                <a:lnTo>
                  <a:pt x="7308978" y="0"/>
                </a:lnTo>
                <a:lnTo>
                  <a:pt x="7308978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8" y="4741056"/>
                  <a:pt x="1212978" y="3429000"/>
                </a:cubicBezTo>
                <a:cubicBezTo>
                  <a:pt x="1212978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75" name="Freeform: Shape 74">
            <a:extLst>
              <a:ext uri="{FF2B5EF4-FFF2-40B4-BE49-F238E27FC236}">
                <a16:creationId xmlns:a16="http://schemas.microsoft.com/office/drawing/2014/main" id="{83549E37-C86B-4401-90BD-D8BF83859F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72000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3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3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3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3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77" name="Freeform: Shape 76">
            <a:extLst>
              <a:ext uri="{FF2B5EF4-FFF2-40B4-BE49-F238E27FC236}">
                <a16:creationId xmlns:a16="http://schemas.microsoft.com/office/drawing/2014/main" id="{8A17784E-76D8-4521-A77D-0D2EBB9230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65142" cy="6858000"/>
          </a:xfrm>
          <a:custGeom>
            <a:avLst/>
            <a:gdLst>
              <a:gd name="connsiteX0" fmla="*/ 0 w 6086857"/>
              <a:gd name="connsiteY0" fmla="*/ 0 h 6858000"/>
              <a:gd name="connsiteX1" fmla="*/ 4873879 w 6086857"/>
              <a:gd name="connsiteY1" fmla="*/ 0 h 6858000"/>
              <a:gd name="connsiteX2" fmla="*/ 4936862 w 6086857"/>
              <a:gd name="connsiteY2" fmla="*/ 69271 h 6858000"/>
              <a:gd name="connsiteX3" fmla="*/ 6086857 w 6086857"/>
              <a:gd name="connsiteY3" fmla="*/ 3429000 h 6858000"/>
              <a:gd name="connsiteX4" fmla="*/ 4936862 w 6086857"/>
              <a:gd name="connsiteY4" fmla="*/ 6788730 h 6858000"/>
              <a:gd name="connsiteX5" fmla="*/ 4873879 w 6086857"/>
              <a:gd name="connsiteY5" fmla="*/ 6858000 h 6858000"/>
              <a:gd name="connsiteX6" fmla="*/ 0 w 608685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6857" h="6858000">
                <a:moveTo>
                  <a:pt x="0" y="0"/>
                </a:moveTo>
                <a:lnTo>
                  <a:pt x="4873879" y="0"/>
                </a:lnTo>
                <a:lnTo>
                  <a:pt x="4936862" y="69271"/>
                </a:lnTo>
                <a:cubicBezTo>
                  <a:pt x="5647388" y="929100"/>
                  <a:pt x="6086857" y="2116944"/>
                  <a:pt x="6086857" y="3429000"/>
                </a:cubicBezTo>
                <a:cubicBezTo>
                  <a:pt x="6086857" y="4741056"/>
                  <a:pt x="5647388" y="5928900"/>
                  <a:pt x="4936862" y="6788730"/>
                </a:cubicBezTo>
                <a:lnTo>
                  <a:pt x="487387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178" y="856488"/>
            <a:ext cx="3744468" cy="1243584"/>
          </a:xfrm>
        </p:spPr>
        <p:txBody>
          <a:bodyPr anchor="ctr">
            <a:normAutofit/>
          </a:bodyPr>
          <a:lstStyle/>
          <a:p>
            <a:r>
              <a:rPr lang="ru-RU" sz="3000">
                <a:latin typeface="Times New Roman" pitchFamily="18" charset="0"/>
                <a:cs typeface="Times New Roman" pitchFamily="18" charset="0"/>
              </a:rPr>
              <a:t>Современные анализаторы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C0036C6B-F09C-4EAB-AE02-8D056EE748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24325"/>
            <a:ext cx="96012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FC8D5885-2804-4D3C-BE31-902E4D327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8326" y="2195336"/>
            <a:ext cx="373761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1178" y="2522949"/>
            <a:ext cx="3799332" cy="3402363"/>
          </a:xfrm>
        </p:spPr>
        <p:txBody>
          <a:bodyPr anchor="t">
            <a:normAutofit/>
          </a:bodyPr>
          <a:lstStyle/>
          <a:p>
            <a:pPr marL="0" indent="0" algn="just">
              <a:buNone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Новейшие высокопроизводительные модели могут работать как в виде отдельного инструмента, так и в составе автоматической системы с несколькими приборами. </a:t>
            </a:r>
          </a:p>
          <a:p>
            <a:pPr marL="0" indent="0" algn="just">
              <a:buNone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Полностью автоматизированная лаборатория включает </a:t>
            </a:r>
          </a:p>
          <a:p>
            <a:pPr marL="0" indent="0" algn="just">
              <a:buNone/>
            </a:pP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гематологические, химические и иммунохимические  анализаторы с </a:t>
            </a:r>
            <a:br>
              <a:rPr lang="ru-RU" sz="1700" dirty="0">
                <a:latin typeface="Times New Roman" pitchFamily="18" charset="0"/>
                <a:cs typeface="Times New Roman" pitchFamily="18" charset="0"/>
              </a:rPr>
            </a:b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автоматизированными входами, выходами и холодильными </a:t>
            </a:r>
            <a:br>
              <a:rPr lang="ru-RU" sz="1700" dirty="0">
                <a:latin typeface="Times New Roman" pitchFamily="18" charset="0"/>
                <a:cs typeface="Times New Roman" pitchFamily="18" charset="0"/>
              </a:rPr>
            </a:b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установками.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560AFAAC-EA6C-45A9-9E03-C9C9F0193B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580" name="Picture 4" descr="https://www.8a.ru/kat/big/706.jpg"/>
          <p:cNvPicPr>
            <a:picLocks noChangeAspect="1" noChangeArrowheads="1"/>
          </p:cNvPicPr>
          <p:nvPr/>
        </p:nvPicPr>
        <p:blipFill rotWithShape="1">
          <a:blip r:embed="rId2"/>
          <a:srcRect l="14087" r="1774"/>
          <a:stretch/>
        </p:blipFill>
        <p:spPr bwMode="auto">
          <a:xfrm>
            <a:off x="3662266" y="10"/>
            <a:ext cx="5481734" cy="6857990"/>
          </a:xfrm>
          <a:custGeom>
            <a:avLst/>
            <a:gdLst/>
            <a:ahLst/>
            <a:cxnLst/>
            <a:rect l="l" t="t" r="r" b="b"/>
            <a:pathLst>
              <a:path w="7308978" h="6858000">
                <a:moveTo>
                  <a:pt x="0" y="0"/>
                </a:moveTo>
                <a:lnTo>
                  <a:pt x="7308978" y="0"/>
                </a:lnTo>
                <a:lnTo>
                  <a:pt x="7308978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8" y="4741056"/>
                  <a:pt x="1212978" y="3429000"/>
                </a:cubicBezTo>
                <a:cubicBezTo>
                  <a:pt x="1212978" y="2116944"/>
                  <a:pt x="773509" y="929100"/>
                  <a:pt x="62983" y="69271"/>
                </a:cubicBezTo>
                <a:close/>
              </a:path>
            </a:pathLst>
          </a:custGeom>
        </p:spPr>
      </p:pic>
      <p:sp useBgFill="1">
        <p:nvSpPr>
          <p:cNvPr id="75" name="Freeform: Shape 74">
            <a:extLst>
              <a:ext uri="{FF2B5EF4-FFF2-40B4-BE49-F238E27FC236}">
                <a16:creationId xmlns:a16="http://schemas.microsoft.com/office/drawing/2014/main" id="{83549E37-C86B-4401-90BD-D8BF83859F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72000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3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3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3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3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77" name="Freeform: Shape 76">
            <a:extLst>
              <a:ext uri="{FF2B5EF4-FFF2-40B4-BE49-F238E27FC236}">
                <a16:creationId xmlns:a16="http://schemas.microsoft.com/office/drawing/2014/main" id="{8A17784E-76D8-4521-A77D-0D2EBB9230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65142" cy="6858000"/>
          </a:xfrm>
          <a:custGeom>
            <a:avLst/>
            <a:gdLst>
              <a:gd name="connsiteX0" fmla="*/ 0 w 6086857"/>
              <a:gd name="connsiteY0" fmla="*/ 0 h 6858000"/>
              <a:gd name="connsiteX1" fmla="*/ 4873879 w 6086857"/>
              <a:gd name="connsiteY1" fmla="*/ 0 h 6858000"/>
              <a:gd name="connsiteX2" fmla="*/ 4936862 w 6086857"/>
              <a:gd name="connsiteY2" fmla="*/ 69271 h 6858000"/>
              <a:gd name="connsiteX3" fmla="*/ 6086857 w 6086857"/>
              <a:gd name="connsiteY3" fmla="*/ 3429000 h 6858000"/>
              <a:gd name="connsiteX4" fmla="*/ 4936862 w 6086857"/>
              <a:gd name="connsiteY4" fmla="*/ 6788730 h 6858000"/>
              <a:gd name="connsiteX5" fmla="*/ 4873879 w 6086857"/>
              <a:gd name="connsiteY5" fmla="*/ 6858000 h 6858000"/>
              <a:gd name="connsiteX6" fmla="*/ 0 w 608685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6857" h="6858000">
                <a:moveTo>
                  <a:pt x="0" y="0"/>
                </a:moveTo>
                <a:lnTo>
                  <a:pt x="4873879" y="0"/>
                </a:lnTo>
                <a:lnTo>
                  <a:pt x="4936862" y="69271"/>
                </a:lnTo>
                <a:cubicBezTo>
                  <a:pt x="5647388" y="929100"/>
                  <a:pt x="6086857" y="2116944"/>
                  <a:pt x="6086857" y="3429000"/>
                </a:cubicBezTo>
                <a:cubicBezTo>
                  <a:pt x="6086857" y="4741056"/>
                  <a:pt x="5647388" y="5928900"/>
                  <a:pt x="4936862" y="6788730"/>
                </a:cubicBezTo>
                <a:lnTo>
                  <a:pt x="487387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178" y="856488"/>
            <a:ext cx="3744468" cy="1243584"/>
          </a:xfrm>
        </p:spPr>
        <p:txBody>
          <a:bodyPr anchor="ctr">
            <a:normAutofit/>
          </a:bodyPr>
          <a:lstStyle/>
          <a:p>
            <a:r>
              <a:rPr lang="ru-RU" sz="3000">
                <a:latin typeface="Times New Roman" pitchFamily="18" charset="0"/>
                <a:cs typeface="Times New Roman" pitchFamily="18" charset="0"/>
              </a:rPr>
              <a:t>Современные анализаторы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C0036C6B-F09C-4EAB-AE02-8D056EE748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24325"/>
            <a:ext cx="96012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FC8D5885-2804-4D3C-BE31-902E4D327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8326" y="2195336"/>
            <a:ext cx="373761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1178" y="2522949"/>
            <a:ext cx="3799332" cy="3402363"/>
          </a:xfrm>
        </p:spPr>
        <p:txBody>
          <a:bodyPr anchor="t">
            <a:normAutofit/>
          </a:bodyPr>
          <a:lstStyle/>
          <a:p>
            <a:pPr algn="just"/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На сегодняшний день существует ряд фирм, производящих гематологические анализаторы. Наиболее известные аппараты GENYS,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Hemascreen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Medonic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Mimer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700" dirty="0" err="1">
                <a:latin typeface="Times New Roman" pitchFamily="18" charset="0"/>
                <a:cs typeface="Times New Roman" pitchFamily="18" charset="0"/>
              </a:rPr>
              <a:t>Micros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Все они имеют ряд своих преимуществ и недостатков, но в их основе положен </a:t>
            </a:r>
            <a:r>
              <a:rPr lang="ru-RU" sz="1700" u="sng" dirty="0">
                <a:latin typeface="Times New Roman" pitchFamily="18" charset="0"/>
                <a:cs typeface="Times New Roman" pitchFamily="18" charset="0"/>
              </a:rPr>
              <a:t>принцип проточной </a:t>
            </a:r>
            <a:r>
              <a:rPr lang="ru-RU" sz="1700" u="sng" dirty="0" err="1">
                <a:latin typeface="Times New Roman" pitchFamily="18" charset="0"/>
                <a:cs typeface="Times New Roman" pitchFamily="18" charset="0"/>
              </a:rPr>
              <a:t>цитометрии</a:t>
            </a:r>
            <a:r>
              <a:rPr lang="ru-RU" sz="17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7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560AFAAC-EA6C-45A9-9E03-C9C9F0193B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https://healthmanagement.org/uploads/product_image/mp_img_12281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70" r="8698"/>
          <a:stretch/>
        </p:blipFill>
        <p:spPr bwMode="auto">
          <a:xfrm>
            <a:off x="3662266" y="10"/>
            <a:ext cx="5481734" cy="6857990"/>
          </a:xfrm>
          <a:custGeom>
            <a:avLst/>
            <a:gdLst/>
            <a:ahLst/>
            <a:cxnLst/>
            <a:rect l="l" t="t" r="r" b="b"/>
            <a:pathLst>
              <a:path w="7308978" h="6858000">
                <a:moveTo>
                  <a:pt x="0" y="0"/>
                </a:moveTo>
                <a:lnTo>
                  <a:pt x="7308978" y="0"/>
                </a:lnTo>
                <a:lnTo>
                  <a:pt x="7308978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8" y="4741056"/>
                  <a:pt x="1212978" y="3429000"/>
                </a:cubicBezTo>
                <a:cubicBezTo>
                  <a:pt x="1212978" y="2116944"/>
                  <a:pt x="773509" y="929100"/>
                  <a:pt x="62983" y="69271"/>
                </a:cubicBez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73" name="Freeform: Shape 72">
            <a:extLst>
              <a:ext uri="{FF2B5EF4-FFF2-40B4-BE49-F238E27FC236}">
                <a16:creationId xmlns:a16="http://schemas.microsoft.com/office/drawing/2014/main" id="{83549E37-C86B-4401-90BD-D8BF83859F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72000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3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3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3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3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75" name="Freeform: Shape 74">
            <a:extLst>
              <a:ext uri="{FF2B5EF4-FFF2-40B4-BE49-F238E27FC236}">
                <a16:creationId xmlns:a16="http://schemas.microsoft.com/office/drawing/2014/main" id="{8A17784E-76D8-4521-A77D-0D2EBB9230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65142" cy="6858000"/>
          </a:xfrm>
          <a:custGeom>
            <a:avLst/>
            <a:gdLst>
              <a:gd name="connsiteX0" fmla="*/ 0 w 6086857"/>
              <a:gd name="connsiteY0" fmla="*/ 0 h 6858000"/>
              <a:gd name="connsiteX1" fmla="*/ 4873879 w 6086857"/>
              <a:gd name="connsiteY1" fmla="*/ 0 h 6858000"/>
              <a:gd name="connsiteX2" fmla="*/ 4936862 w 6086857"/>
              <a:gd name="connsiteY2" fmla="*/ 69271 h 6858000"/>
              <a:gd name="connsiteX3" fmla="*/ 6086857 w 6086857"/>
              <a:gd name="connsiteY3" fmla="*/ 3429000 h 6858000"/>
              <a:gd name="connsiteX4" fmla="*/ 4936862 w 6086857"/>
              <a:gd name="connsiteY4" fmla="*/ 6788730 h 6858000"/>
              <a:gd name="connsiteX5" fmla="*/ 4873879 w 6086857"/>
              <a:gd name="connsiteY5" fmla="*/ 6858000 h 6858000"/>
              <a:gd name="connsiteX6" fmla="*/ 0 w 608685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6857" h="6858000">
                <a:moveTo>
                  <a:pt x="0" y="0"/>
                </a:moveTo>
                <a:lnTo>
                  <a:pt x="4873879" y="0"/>
                </a:lnTo>
                <a:lnTo>
                  <a:pt x="4936862" y="69271"/>
                </a:lnTo>
                <a:cubicBezTo>
                  <a:pt x="5647388" y="929100"/>
                  <a:pt x="6086857" y="2116944"/>
                  <a:pt x="6086857" y="3429000"/>
                </a:cubicBezTo>
                <a:cubicBezTo>
                  <a:pt x="6086857" y="4741056"/>
                  <a:pt x="5647388" y="5928900"/>
                  <a:pt x="4936862" y="6788730"/>
                </a:cubicBezTo>
                <a:lnTo>
                  <a:pt x="487387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178" y="856488"/>
            <a:ext cx="3744468" cy="124358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гематологических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анализаторов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C0036C6B-F09C-4EAB-AE02-8D056EE748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24325"/>
            <a:ext cx="96012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FC8D5885-2804-4D3C-BE31-902E4D327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8326" y="2195336"/>
            <a:ext cx="373761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81178" y="2522949"/>
            <a:ext cx="3799332" cy="34023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полуавтоматические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автоматические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счетчики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клеток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определяют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8-10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параметров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дифференцировки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лейкоцитов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796628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560AFAAC-EA6C-45A9-9E03-C9C9F0193B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4" name="Picture 2" descr="http://kranex.ru/wp-content/uploads/brands/horiba_abx/pentra-60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068"/>
          <a:stretch/>
        </p:blipFill>
        <p:spPr bwMode="auto">
          <a:xfrm>
            <a:off x="3662266" y="10"/>
            <a:ext cx="5481734" cy="6857990"/>
          </a:xfrm>
          <a:custGeom>
            <a:avLst/>
            <a:gdLst/>
            <a:ahLst/>
            <a:cxnLst/>
            <a:rect l="l" t="t" r="r" b="b"/>
            <a:pathLst>
              <a:path w="7308978" h="6858000">
                <a:moveTo>
                  <a:pt x="0" y="0"/>
                </a:moveTo>
                <a:lnTo>
                  <a:pt x="7308978" y="0"/>
                </a:lnTo>
                <a:lnTo>
                  <a:pt x="7308978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8" y="4741056"/>
                  <a:pt x="1212978" y="3429000"/>
                </a:cubicBezTo>
                <a:cubicBezTo>
                  <a:pt x="1212978" y="2116944"/>
                  <a:pt x="773509" y="929100"/>
                  <a:pt x="62983" y="69271"/>
                </a:cubicBez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73" name="Freeform: Shape 72">
            <a:extLst>
              <a:ext uri="{FF2B5EF4-FFF2-40B4-BE49-F238E27FC236}">
                <a16:creationId xmlns:a16="http://schemas.microsoft.com/office/drawing/2014/main" id="{83549E37-C86B-4401-90BD-D8BF83859F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72000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3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3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3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3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75" name="Freeform: Shape 74">
            <a:extLst>
              <a:ext uri="{FF2B5EF4-FFF2-40B4-BE49-F238E27FC236}">
                <a16:creationId xmlns:a16="http://schemas.microsoft.com/office/drawing/2014/main" id="{8A17784E-76D8-4521-A77D-0D2EBB9230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65142" cy="6858000"/>
          </a:xfrm>
          <a:custGeom>
            <a:avLst/>
            <a:gdLst>
              <a:gd name="connsiteX0" fmla="*/ 0 w 6086857"/>
              <a:gd name="connsiteY0" fmla="*/ 0 h 6858000"/>
              <a:gd name="connsiteX1" fmla="*/ 4873879 w 6086857"/>
              <a:gd name="connsiteY1" fmla="*/ 0 h 6858000"/>
              <a:gd name="connsiteX2" fmla="*/ 4936862 w 6086857"/>
              <a:gd name="connsiteY2" fmla="*/ 69271 h 6858000"/>
              <a:gd name="connsiteX3" fmla="*/ 6086857 w 6086857"/>
              <a:gd name="connsiteY3" fmla="*/ 3429000 h 6858000"/>
              <a:gd name="connsiteX4" fmla="*/ 4936862 w 6086857"/>
              <a:gd name="connsiteY4" fmla="*/ 6788730 h 6858000"/>
              <a:gd name="connsiteX5" fmla="*/ 4873879 w 6086857"/>
              <a:gd name="connsiteY5" fmla="*/ 6858000 h 6858000"/>
              <a:gd name="connsiteX6" fmla="*/ 0 w 608685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6857" h="6858000">
                <a:moveTo>
                  <a:pt x="0" y="0"/>
                </a:moveTo>
                <a:lnTo>
                  <a:pt x="4873879" y="0"/>
                </a:lnTo>
                <a:lnTo>
                  <a:pt x="4936862" y="69271"/>
                </a:lnTo>
                <a:cubicBezTo>
                  <a:pt x="5647388" y="929100"/>
                  <a:pt x="6086857" y="2116944"/>
                  <a:pt x="6086857" y="3429000"/>
                </a:cubicBezTo>
                <a:cubicBezTo>
                  <a:pt x="6086857" y="4741056"/>
                  <a:pt x="5647388" y="5928900"/>
                  <a:pt x="4936862" y="6788730"/>
                </a:cubicBezTo>
                <a:lnTo>
                  <a:pt x="487387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178" y="856488"/>
            <a:ext cx="3744468" cy="1243584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гематологических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анализаторов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000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C0036C6B-F09C-4EAB-AE02-8D056EE748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24325"/>
            <a:ext cx="96012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FC8D5885-2804-4D3C-BE31-902E4D327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8326" y="2195336"/>
            <a:ext cx="373761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81178" y="2522949"/>
            <a:ext cx="3799332" cy="3402363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 algn="just">
              <a:buNone/>
            </a:pPr>
            <a:r>
              <a:rPr lang="ru-RU" sz="1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автоматические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анализаторы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определяют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параметров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включая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расчетные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показатели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красной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крови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тромбоцитов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строят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гистограммы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распределения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эритроцитов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тромбоцитов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объему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Дифференцируют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лейкоциты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три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популяции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лимфоциты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гранулоциты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"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средние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клетки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(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состоящие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моноцитов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эозинофилов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базофилов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en-US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615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560AFAAC-EA6C-45A9-9E03-C9C9F0193B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https://fr.dotmed.com/images/news/stories/10393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05" r="15648" b="-1"/>
          <a:stretch/>
        </p:blipFill>
        <p:spPr bwMode="auto">
          <a:xfrm>
            <a:off x="3662266" y="10"/>
            <a:ext cx="5481734" cy="6857990"/>
          </a:xfrm>
          <a:custGeom>
            <a:avLst/>
            <a:gdLst/>
            <a:ahLst/>
            <a:cxnLst/>
            <a:rect l="l" t="t" r="r" b="b"/>
            <a:pathLst>
              <a:path w="7308978" h="6858000">
                <a:moveTo>
                  <a:pt x="0" y="0"/>
                </a:moveTo>
                <a:lnTo>
                  <a:pt x="7308978" y="0"/>
                </a:lnTo>
                <a:lnTo>
                  <a:pt x="7308978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8" y="4741056"/>
                  <a:pt x="1212978" y="3429000"/>
                </a:cubicBezTo>
                <a:cubicBezTo>
                  <a:pt x="1212978" y="2116944"/>
                  <a:pt x="773509" y="929100"/>
                  <a:pt x="62983" y="69271"/>
                </a:cubicBez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73" name="Freeform: Shape 72">
            <a:extLst>
              <a:ext uri="{FF2B5EF4-FFF2-40B4-BE49-F238E27FC236}">
                <a16:creationId xmlns:a16="http://schemas.microsoft.com/office/drawing/2014/main" id="{83549E37-C86B-4401-90BD-D8BF83859F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72000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3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3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3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3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75" name="Freeform: Shape 74">
            <a:extLst>
              <a:ext uri="{FF2B5EF4-FFF2-40B4-BE49-F238E27FC236}">
                <a16:creationId xmlns:a16="http://schemas.microsoft.com/office/drawing/2014/main" id="{8A17784E-76D8-4521-A77D-0D2EBB9230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65142" cy="6858000"/>
          </a:xfrm>
          <a:custGeom>
            <a:avLst/>
            <a:gdLst>
              <a:gd name="connsiteX0" fmla="*/ 0 w 6086857"/>
              <a:gd name="connsiteY0" fmla="*/ 0 h 6858000"/>
              <a:gd name="connsiteX1" fmla="*/ 4873879 w 6086857"/>
              <a:gd name="connsiteY1" fmla="*/ 0 h 6858000"/>
              <a:gd name="connsiteX2" fmla="*/ 4936862 w 6086857"/>
              <a:gd name="connsiteY2" fmla="*/ 69271 h 6858000"/>
              <a:gd name="connsiteX3" fmla="*/ 6086857 w 6086857"/>
              <a:gd name="connsiteY3" fmla="*/ 3429000 h 6858000"/>
              <a:gd name="connsiteX4" fmla="*/ 4936862 w 6086857"/>
              <a:gd name="connsiteY4" fmla="*/ 6788730 h 6858000"/>
              <a:gd name="connsiteX5" fmla="*/ 4873879 w 6086857"/>
              <a:gd name="connsiteY5" fmla="*/ 6858000 h 6858000"/>
              <a:gd name="connsiteX6" fmla="*/ 0 w 608685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6857" h="6858000">
                <a:moveTo>
                  <a:pt x="0" y="0"/>
                </a:moveTo>
                <a:lnTo>
                  <a:pt x="4873879" y="0"/>
                </a:lnTo>
                <a:lnTo>
                  <a:pt x="4936862" y="69271"/>
                </a:lnTo>
                <a:cubicBezTo>
                  <a:pt x="5647388" y="929100"/>
                  <a:pt x="6086857" y="2116944"/>
                  <a:pt x="6086857" y="3429000"/>
                </a:cubicBezTo>
                <a:cubicBezTo>
                  <a:pt x="6086857" y="4741056"/>
                  <a:pt x="5647388" y="5928900"/>
                  <a:pt x="4936862" y="6788730"/>
                </a:cubicBezTo>
                <a:lnTo>
                  <a:pt x="487387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178" y="856488"/>
            <a:ext cx="3744468" cy="1243584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гематологических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анализаторов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000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C0036C6B-F09C-4EAB-AE02-8D056EE748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24325"/>
            <a:ext cx="96012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FC8D5885-2804-4D3C-BE31-902E4D327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8326" y="2195336"/>
            <a:ext cx="373761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81178" y="2522949"/>
            <a:ext cx="3799332" cy="3402363"/>
          </a:xfrm>
        </p:spPr>
        <p:txBody>
          <a:bodyPr vert="horz" lIns="91440" tIns="45720" rIns="91440" bIns="45720" rtlCol="0" anchor="t">
            <a:normAutofit lnSpcReduction="10000"/>
          </a:bodyPr>
          <a:lstStyle/>
          <a:p>
            <a:pPr marL="0" indent="0" algn="just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III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высокотехнологичные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гематологические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анализаторы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Позволяют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развернутый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крови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включая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полную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дифференцировку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лейкоцитов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пяти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параметрам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нейтрофилы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эозинофилы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базофилы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моноциты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лимфоциты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3194756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560AFAAC-EA6C-45A9-9E03-C9C9F0193B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http://ingmeds.ru/UserFiles/Image/mindray/bc_5800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44" r="4319" b="1"/>
          <a:stretch/>
        </p:blipFill>
        <p:spPr bwMode="auto">
          <a:xfrm>
            <a:off x="3662266" y="10"/>
            <a:ext cx="5481734" cy="6857990"/>
          </a:xfrm>
          <a:custGeom>
            <a:avLst/>
            <a:gdLst/>
            <a:ahLst/>
            <a:cxnLst/>
            <a:rect l="l" t="t" r="r" b="b"/>
            <a:pathLst>
              <a:path w="7308978" h="6858000">
                <a:moveTo>
                  <a:pt x="0" y="0"/>
                </a:moveTo>
                <a:lnTo>
                  <a:pt x="7308978" y="0"/>
                </a:lnTo>
                <a:lnTo>
                  <a:pt x="7308978" y="6858000"/>
                </a:lnTo>
                <a:lnTo>
                  <a:pt x="0" y="6858000"/>
                </a:lnTo>
                <a:lnTo>
                  <a:pt x="62983" y="6788730"/>
                </a:lnTo>
                <a:cubicBezTo>
                  <a:pt x="773509" y="5928900"/>
                  <a:pt x="1212978" y="4741056"/>
                  <a:pt x="1212978" y="3429000"/>
                </a:cubicBezTo>
                <a:cubicBezTo>
                  <a:pt x="1212978" y="2116944"/>
                  <a:pt x="773509" y="929100"/>
                  <a:pt x="62983" y="69271"/>
                </a:cubicBezTo>
                <a:close/>
              </a:path>
            </a:pathLst>
          </a:cu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73" name="Freeform: Shape 72">
            <a:extLst>
              <a:ext uri="{FF2B5EF4-FFF2-40B4-BE49-F238E27FC236}">
                <a16:creationId xmlns:a16="http://schemas.microsoft.com/office/drawing/2014/main" id="{83549E37-C86B-4401-90BD-D8BF83859F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72000" cy="6858000"/>
          </a:xfrm>
          <a:custGeom>
            <a:avLst/>
            <a:gdLst>
              <a:gd name="connsiteX0" fmla="*/ 0 w 6096001"/>
              <a:gd name="connsiteY0" fmla="*/ 0 h 6858000"/>
              <a:gd name="connsiteX1" fmla="*/ 4883023 w 6096001"/>
              <a:gd name="connsiteY1" fmla="*/ 0 h 6858000"/>
              <a:gd name="connsiteX2" fmla="*/ 4946006 w 6096001"/>
              <a:gd name="connsiteY2" fmla="*/ 69271 h 6858000"/>
              <a:gd name="connsiteX3" fmla="*/ 6096001 w 6096001"/>
              <a:gd name="connsiteY3" fmla="*/ 3429000 h 6858000"/>
              <a:gd name="connsiteX4" fmla="*/ 4946006 w 6096001"/>
              <a:gd name="connsiteY4" fmla="*/ 6788730 h 6858000"/>
              <a:gd name="connsiteX5" fmla="*/ 4883023 w 6096001"/>
              <a:gd name="connsiteY5" fmla="*/ 6858000 h 6858000"/>
              <a:gd name="connsiteX6" fmla="*/ 0 w 609600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1" h="6858000">
                <a:moveTo>
                  <a:pt x="0" y="0"/>
                </a:moveTo>
                <a:lnTo>
                  <a:pt x="4883023" y="0"/>
                </a:lnTo>
                <a:lnTo>
                  <a:pt x="4946006" y="69271"/>
                </a:lnTo>
                <a:cubicBezTo>
                  <a:pt x="5656532" y="929100"/>
                  <a:pt x="6096001" y="2116944"/>
                  <a:pt x="6096001" y="3429000"/>
                </a:cubicBezTo>
                <a:cubicBezTo>
                  <a:pt x="6096001" y="4741056"/>
                  <a:pt x="5656532" y="5928900"/>
                  <a:pt x="4946006" y="6788730"/>
                </a:cubicBezTo>
                <a:lnTo>
                  <a:pt x="4883023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75" name="Freeform: Shape 74">
            <a:extLst>
              <a:ext uri="{FF2B5EF4-FFF2-40B4-BE49-F238E27FC236}">
                <a16:creationId xmlns:a16="http://schemas.microsoft.com/office/drawing/2014/main" id="{8A17784E-76D8-4521-A77D-0D2EBB9230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65142" cy="6858000"/>
          </a:xfrm>
          <a:custGeom>
            <a:avLst/>
            <a:gdLst>
              <a:gd name="connsiteX0" fmla="*/ 0 w 6086857"/>
              <a:gd name="connsiteY0" fmla="*/ 0 h 6858000"/>
              <a:gd name="connsiteX1" fmla="*/ 4873879 w 6086857"/>
              <a:gd name="connsiteY1" fmla="*/ 0 h 6858000"/>
              <a:gd name="connsiteX2" fmla="*/ 4936862 w 6086857"/>
              <a:gd name="connsiteY2" fmla="*/ 69271 h 6858000"/>
              <a:gd name="connsiteX3" fmla="*/ 6086857 w 6086857"/>
              <a:gd name="connsiteY3" fmla="*/ 3429000 h 6858000"/>
              <a:gd name="connsiteX4" fmla="*/ 4936862 w 6086857"/>
              <a:gd name="connsiteY4" fmla="*/ 6788730 h 6858000"/>
              <a:gd name="connsiteX5" fmla="*/ 4873879 w 6086857"/>
              <a:gd name="connsiteY5" fmla="*/ 6858000 h 6858000"/>
              <a:gd name="connsiteX6" fmla="*/ 0 w 6086857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86857" h="6858000">
                <a:moveTo>
                  <a:pt x="0" y="0"/>
                </a:moveTo>
                <a:lnTo>
                  <a:pt x="4873879" y="0"/>
                </a:lnTo>
                <a:lnTo>
                  <a:pt x="4936862" y="69271"/>
                </a:lnTo>
                <a:cubicBezTo>
                  <a:pt x="5647388" y="929100"/>
                  <a:pt x="6086857" y="2116944"/>
                  <a:pt x="6086857" y="3429000"/>
                </a:cubicBezTo>
                <a:cubicBezTo>
                  <a:pt x="6086857" y="4741056"/>
                  <a:pt x="5647388" y="5928900"/>
                  <a:pt x="4936862" y="6788730"/>
                </a:cubicBezTo>
                <a:lnTo>
                  <a:pt x="4873879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178" y="856488"/>
            <a:ext cx="3744468" cy="1243584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гематологических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анализаторов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000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C0036C6B-F09C-4EAB-AE02-8D056EE748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124325"/>
            <a:ext cx="96012" cy="65390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FC8D5885-2804-4D3C-BE31-902E4D327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28326" y="2195336"/>
            <a:ext cx="373761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81178" y="2522949"/>
            <a:ext cx="3799332" cy="340236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just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IV </a:t>
            </a:r>
            <a:r>
              <a:rPr lang="en-US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высокотехнологичные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аналитические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выполняющие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кроме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развернутого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крови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дифференцировкой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лейкоцитов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пять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популяций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выявление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незрелых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форм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гранулоцитов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подсчет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ретикулоцитов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дифференциацию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субпопуляций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лимфоцитов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1700" dirty="0"/>
          </a:p>
        </p:txBody>
      </p:sp>
    </p:spTree>
    <p:extLst>
      <p:ext uri="{BB962C8B-B14F-4D97-AF65-F5344CB8AC3E}">
        <p14:creationId xmlns:p14="http://schemas.microsoft.com/office/powerpoint/2010/main" val="3993563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2d5a7c14f55e1b94f180c22f3d8ffb82fae5a73a"/>
</p:tagLst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605</Words>
  <Application>Microsoft Office PowerPoint</Application>
  <PresentationFormat>Экран (4:3)</PresentationFormat>
  <Paragraphs>102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Times New Roman</vt:lpstr>
      <vt:lpstr>Office Theme</vt:lpstr>
      <vt:lpstr>Гематологические анализаторы, их преимущества и недостатки</vt:lpstr>
      <vt:lpstr>Гематологические анализаторы</vt:lpstr>
      <vt:lpstr>Эволюция анализаторов</vt:lpstr>
      <vt:lpstr>Современные анализаторы</vt:lpstr>
      <vt:lpstr>Современные анализаторы</vt:lpstr>
      <vt:lpstr>Классификация гематологических анализаторов </vt:lpstr>
      <vt:lpstr>Классификация гематологических анализаторов </vt:lpstr>
      <vt:lpstr>Классификация гематологических анализаторов </vt:lpstr>
      <vt:lpstr>Классификация гематологических анализаторов </vt:lpstr>
      <vt:lpstr>Презентация PowerPoint</vt:lpstr>
      <vt:lpstr>Кондуктометрический метод  (метод Культера)</vt:lpstr>
      <vt:lpstr>Проточная цитометрия</vt:lpstr>
      <vt:lpstr>Преимущества автоматического анализа крови  </vt:lpstr>
      <vt:lpstr>Некоторые гематологические показатели, определяемые автоматическим анализатором</vt:lpstr>
      <vt:lpstr>Реагенты для гематологических анализаторов</vt:lpstr>
      <vt:lpstr>На преаналитический этап лабораторного исследования приходится от 35 до 70% ошибок</vt:lpstr>
      <vt:lpstr>Взятие крови</vt:lpstr>
      <vt:lpstr>Автоматизированный гематологический анализатор MEK-6400J/K</vt:lpstr>
      <vt:lpstr>Гематологический анализатор Pentra 60 </vt:lpstr>
      <vt:lpstr>Гематологический анализатор SYSMEX XE-2100 </vt:lpstr>
      <vt:lpstr>Высокотехнологичный гематологический анализатор Advia-2120i</vt:lpstr>
      <vt:lpstr>Основные характеристики Advia-2120i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Гематологические анализаторы.  Их преимущества и недостатки</dc:title>
  <dc:creator>Юлия Габдуллина</dc:creator>
  <cp:lastModifiedBy>Юлия Габдуллина</cp:lastModifiedBy>
  <cp:revision>3</cp:revision>
  <dcterms:created xsi:type="dcterms:W3CDTF">2020-04-24T09:47:54Z</dcterms:created>
  <dcterms:modified xsi:type="dcterms:W3CDTF">2022-03-15T14:05:51Z</dcterms:modified>
</cp:coreProperties>
</file>