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90" r:id="rId2"/>
    <p:sldId id="288" r:id="rId3"/>
    <p:sldId id="266" r:id="rId4"/>
    <p:sldId id="293" r:id="rId5"/>
    <p:sldId id="308" r:id="rId6"/>
    <p:sldId id="260" r:id="rId7"/>
    <p:sldId id="309" r:id="rId8"/>
    <p:sldId id="267" r:id="rId9"/>
    <p:sldId id="268" r:id="rId10"/>
    <p:sldId id="294" r:id="rId11"/>
    <p:sldId id="295" r:id="rId12"/>
    <p:sldId id="296" r:id="rId13"/>
    <p:sldId id="298" r:id="rId14"/>
    <p:sldId id="299" r:id="rId15"/>
    <p:sldId id="300" r:id="rId16"/>
    <p:sldId id="301" r:id="rId17"/>
    <p:sldId id="302" r:id="rId18"/>
    <p:sldId id="303" r:id="rId19"/>
    <p:sldId id="304" r:id="rId20"/>
    <p:sldId id="307" r:id="rId21"/>
    <p:sldId id="305" r:id="rId22"/>
    <p:sldId id="306" r:id="rId23"/>
    <p:sldId id="297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FF99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74" autoAdjust="0"/>
    <p:restoredTop sz="94660"/>
  </p:normalViewPr>
  <p:slideViewPr>
    <p:cSldViewPr>
      <p:cViewPr varScale="1">
        <p:scale>
          <a:sx n="74" d="100"/>
          <a:sy n="74" d="100"/>
        </p:scale>
        <p:origin x="-124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28.03.2021</a:t>
            </a:fld>
            <a:endParaRPr lang="ru-RU" dirty="0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ransition spd="slow">
    <p:wedg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28.03.2021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wedg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28.03.2021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wedg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28.03.2021</a:t>
            </a:fld>
            <a:endParaRPr lang="ru-RU" dirty="0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  <p:transition spd="slow">
    <p:wedg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28.03.2021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wedg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28.03.2021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 spd="slow">
    <p:wedg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28.03.2021</a:t>
            </a:fld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wedg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28.03.2021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  <p:transition spd="slow">
    <p:wedg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28.03.2021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wedg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28.03.2021</a:t>
            </a:fld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ransition spd="slow">
    <p:wedg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28.03.2021</a:t>
            </a:fld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ransition spd="slow">
    <p:wedg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28.03.2021</a:t>
            </a:fld>
            <a:endParaRPr lang="ru-RU" dirty="0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ransition spd="slow">
    <p:wedge/>
  </p:transition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004048" y="152400"/>
            <a:ext cx="3682752" cy="6215042"/>
          </a:xfrm>
        </p:spPr>
        <p:txBody>
          <a:bodyPr>
            <a:normAutofit/>
          </a:bodyPr>
          <a:lstStyle/>
          <a:p>
            <a:r>
              <a:rPr lang="ru-RU" dirty="0">
                <a:solidFill>
                  <a:schemeClr val="bg1"/>
                </a:solidFill>
                <a:effectLst/>
              </a:rPr>
              <a:t>Социальный </a:t>
            </a:r>
            <a:r>
              <a:rPr lang="ru-RU" dirty="0" smtClean="0">
                <a:solidFill>
                  <a:schemeClr val="bg1"/>
                </a:solidFill>
                <a:effectLst/>
              </a:rPr>
              <a:t>проект</a:t>
            </a:r>
            <a:br>
              <a:rPr lang="ru-RU" dirty="0" smtClean="0">
                <a:solidFill>
                  <a:schemeClr val="bg1"/>
                </a:solidFill>
                <a:effectLst/>
              </a:rPr>
            </a:br>
            <a:r>
              <a:rPr lang="ru-RU" dirty="0">
                <a:solidFill>
                  <a:schemeClr val="bg1"/>
                </a:solidFill>
                <a:effectLst/>
              </a:rPr>
              <a:t/>
            </a:r>
            <a:br>
              <a:rPr lang="ru-RU" dirty="0">
                <a:solidFill>
                  <a:schemeClr val="bg1"/>
                </a:solidFill>
                <a:effectLst/>
              </a:rPr>
            </a:br>
            <a:r>
              <a:rPr lang="ru-RU" b="1" dirty="0">
                <a:solidFill>
                  <a:schemeClr val="bg1"/>
                </a:solidFill>
                <a:effectLst/>
              </a:rPr>
              <a:t>«Край, в котором я живу. Земляки-ветераны»</a:t>
            </a:r>
            <a:r>
              <a:rPr lang="ru-RU" dirty="0">
                <a:solidFill>
                  <a:schemeClr val="bg1"/>
                </a:solidFill>
                <a:effectLst/>
              </a:rPr>
              <a:t/>
            </a:r>
            <a:br>
              <a:rPr lang="ru-RU" dirty="0">
                <a:solidFill>
                  <a:schemeClr val="bg1"/>
                </a:solidFill>
                <a:effectLst/>
              </a:rPr>
            </a:b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4" name="Picture 2" descr="https://avatars.mds.yandex.net/get-zen_doc/147743/pub_5d906d738f011100ad167dab_5d906d9a027a1500b17b9d5f/scale_1200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91" r="18022" b="10423"/>
          <a:stretch/>
        </p:blipFill>
        <p:spPr bwMode="auto">
          <a:xfrm>
            <a:off x="214282" y="500042"/>
            <a:ext cx="4228957" cy="5867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72686742"/>
      </p:ext>
    </p:extLst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152400"/>
            <a:ext cx="8686800" cy="4800600"/>
          </a:xfrm>
        </p:spPr>
        <p:txBody>
          <a:bodyPr>
            <a:normAutofit/>
          </a:bodyPr>
          <a:lstStyle/>
          <a:p>
            <a:r>
              <a:rPr lang="ru-RU" b="1" dirty="0">
                <a:solidFill>
                  <a:schemeClr val="bg1"/>
                </a:solidFill>
                <a:effectLst/>
              </a:rPr>
              <a:t>КОБЛИКОВ</a:t>
            </a:r>
            <a:r>
              <a:rPr lang="ru-RU" dirty="0">
                <a:solidFill>
                  <a:schemeClr val="bg1"/>
                </a:solidFill>
                <a:effectLst/>
              </a:rPr>
              <a:t/>
            </a:r>
            <a:br>
              <a:rPr lang="ru-RU" dirty="0">
                <a:solidFill>
                  <a:schemeClr val="bg1"/>
                </a:solidFill>
                <a:effectLst/>
              </a:rPr>
            </a:br>
            <a:r>
              <a:rPr lang="ru-RU" b="1" dirty="0">
                <a:solidFill>
                  <a:schemeClr val="bg1"/>
                </a:solidFill>
                <a:effectLst/>
              </a:rPr>
              <a:t>АНАТОЛИЙ</a:t>
            </a:r>
            <a:r>
              <a:rPr lang="ru-RU" dirty="0">
                <a:solidFill>
                  <a:schemeClr val="bg1"/>
                </a:solidFill>
                <a:effectLst/>
              </a:rPr>
              <a:t/>
            </a:r>
            <a:br>
              <a:rPr lang="ru-RU" dirty="0">
                <a:solidFill>
                  <a:schemeClr val="bg1"/>
                </a:solidFill>
                <a:effectLst/>
              </a:rPr>
            </a:br>
            <a:r>
              <a:rPr lang="ru-RU" b="1" dirty="0">
                <a:solidFill>
                  <a:schemeClr val="bg1"/>
                </a:solidFill>
                <a:effectLst/>
              </a:rPr>
              <a:t>НИКОЛАЕВИЧ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4" name="Рисунок 3"/>
          <p:cNvPicPr/>
          <p:nvPr/>
        </p:nvPicPr>
        <p:blipFill rotWithShape="1">
          <a:blip r:embed="rId2">
            <a:lum bright="30000" contrast="20000"/>
          </a:blip>
          <a:srcRect l="34221" t="11052" r="53076" b="56684"/>
          <a:stretch/>
        </p:blipFill>
        <p:spPr bwMode="auto">
          <a:xfrm>
            <a:off x="4114800" y="382073"/>
            <a:ext cx="4722812" cy="614807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194711290"/>
      </p:ext>
    </p:extLst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4876800"/>
          </a:xfrm>
        </p:spPr>
        <p:txBody>
          <a:bodyPr>
            <a:normAutofit/>
          </a:bodyPr>
          <a:lstStyle/>
          <a:p>
            <a:r>
              <a:rPr lang="ru-RU" b="1" dirty="0">
                <a:solidFill>
                  <a:schemeClr val="bg1"/>
                </a:solidFill>
                <a:effectLst/>
              </a:rPr>
              <a:t>ЖУКОВ </a:t>
            </a:r>
            <a:br>
              <a:rPr lang="ru-RU" b="1" dirty="0">
                <a:solidFill>
                  <a:schemeClr val="bg1"/>
                </a:solidFill>
                <a:effectLst/>
              </a:rPr>
            </a:br>
            <a:r>
              <a:rPr lang="ru-RU" b="1" dirty="0">
                <a:solidFill>
                  <a:schemeClr val="bg1"/>
                </a:solidFill>
                <a:effectLst/>
              </a:rPr>
              <a:t>ФЕДОР </a:t>
            </a:r>
            <a:br>
              <a:rPr lang="ru-RU" b="1" dirty="0">
                <a:solidFill>
                  <a:schemeClr val="bg1"/>
                </a:solidFill>
                <a:effectLst/>
              </a:rPr>
            </a:br>
            <a:r>
              <a:rPr lang="ru-RU" b="1" dirty="0">
                <a:solidFill>
                  <a:schemeClr val="bg1"/>
                </a:solidFill>
                <a:effectLst/>
              </a:rPr>
              <a:t>ПЕТРОВИЧ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4" name="Рисунок 3" descr="https://www.history.tver.ru/sr/hero/JFP.jpg"/>
          <p:cNvPicPr/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228600"/>
            <a:ext cx="4328864" cy="636875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12419509"/>
      </p:ext>
    </p:extLst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5105400"/>
          </a:xfrm>
        </p:spPr>
        <p:txBody>
          <a:bodyPr>
            <a:normAutofit/>
          </a:bodyPr>
          <a:lstStyle/>
          <a:p>
            <a:r>
              <a:rPr lang="ru-RU" b="1" dirty="0">
                <a:solidFill>
                  <a:schemeClr val="bg1"/>
                </a:solidFill>
                <a:effectLst/>
              </a:rPr>
              <a:t>ДУДКИН</a:t>
            </a:r>
            <a:br>
              <a:rPr lang="ru-RU" b="1" dirty="0">
                <a:solidFill>
                  <a:schemeClr val="bg1"/>
                </a:solidFill>
                <a:effectLst/>
              </a:rPr>
            </a:br>
            <a:r>
              <a:rPr lang="ru-RU" b="1" dirty="0">
                <a:solidFill>
                  <a:schemeClr val="bg1"/>
                </a:solidFill>
                <a:effectLst/>
              </a:rPr>
              <a:t>АЛЕКСАНДР</a:t>
            </a:r>
            <a:br>
              <a:rPr lang="ru-RU" b="1" dirty="0">
                <a:solidFill>
                  <a:schemeClr val="bg1"/>
                </a:solidFill>
                <a:effectLst/>
              </a:rPr>
            </a:br>
            <a:r>
              <a:rPr lang="ru-RU" b="1" dirty="0">
                <a:solidFill>
                  <a:schemeClr val="bg1"/>
                </a:solidFill>
                <a:effectLst/>
              </a:rPr>
              <a:t>ПАВЛОВИЧ 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4" name="Рисунок 3" descr="J:\1 доп. класс\конкурсы\Салют\dudkin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457200"/>
            <a:ext cx="4400872" cy="614015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74250955"/>
      </p:ext>
    </p:extLst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07504" y="116632"/>
            <a:ext cx="4248472" cy="4392488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bg1"/>
                </a:solidFill>
                <a:effectLst/>
              </a:rPr>
              <a:t>ВАСИЛЬЕВА</a:t>
            </a:r>
            <a:r>
              <a:rPr lang="ru-RU" dirty="0" smtClean="0">
                <a:solidFill>
                  <a:schemeClr val="bg1"/>
                </a:solidFill>
                <a:effectLst/>
              </a:rPr>
              <a:t/>
            </a:r>
            <a:br>
              <a:rPr lang="ru-RU" dirty="0" smtClean="0">
                <a:solidFill>
                  <a:schemeClr val="bg1"/>
                </a:solidFill>
                <a:effectLst/>
              </a:rPr>
            </a:br>
            <a:r>
              <a:rPr lang="ru-RU" b="1" dirty="0" smtClean="0">
                <a:solidFill>
                  <a:schemeClr val="bg1"/>
                </a:solidFill>
                <a:effectLst/>
              </a:rPr>
              <a:t>АЛЕКСАНДРА</a:t>
            </a:r>
            <a:r>
              <a:rPr lang="ru-RU" dirty="0" smtClean="0">
                <a:solidFill>
                  <a:schemeClr val="bg1"/>
                </a:solidFill>
                <a:effectLst/>
              </a:rPr>
              <a:t/>
            </a:r>
            <a:br>
              <a:rPr lang="ru-RU" dirty="0" smtClean="0">
                <a:solidFill>
                  <a:schemeClr val="bg1"/>
                </a:solidFill>
                <a:effectLst/>
              </a:rPr>
            </a:br>
            <a:r>
              <a:rPr lang="ru-RU" b="1" dirty="0" smtClean="0">
                <a:solidFill>
                  <a:schemeClr val="bg1"/>
                </a:solidFill>
                <a:effectLst/>
              </a:rPr>
              <a:t>МИХАЙЛОВНА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4" name="Рисунок 3" descr="H:\DCIM\113___08\IMG_0310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548680"/>
            <a:ext cx="4392488" cy="568863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39308025"/>
      </p:ext>
    </p:extLst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51520" y="152400"/>
            <a:ext cx="3960440" cy="5292824"/>
          </a:xfrm>
        </p:spPr>
        <p:txBody>
          <a:bodyPr>
            <a:normAutofit/>
          </a:bodyPr>
          <a:lstStyle/>
          <a:p>
            <a:r>
              <a:rPr lang="ru-RU" b="1" dirty="0">
                <a:solidFill>
                  <a:schemeClr val="bg1"/>
                </a:solidFill>
                <a:effectLst/>
              </a:rPr>
              <a:t>ВИНОГРАДОВ</a:t>
            </a:r>
            <a:r>
              <a:rPr lang="ru-RU" dirty="0">
                <a:solidFill>
                  <a:schemeClr val="bg1"/>
                </a:solidFill>
                <a:effectLst/>
              </a:rPr>
              <a:t/>
            </a:r>
            <a:br>
              <a:rPr lang="ru-RU" dirty="0">
                <a:solidFill>
                  <a:schemeClr val="bg1"/>
                </a:solidFill>
                <a:effectLst/>
              </a:rPr>
            </a:br>
            <a:r>
              <a:rPr lang="ru-RU" b="1" dirty="0">
                <a:solidFill>
                  <a:schemeClr val="bg1"/>
                </a:solidFill>
                <a:effectLst/>
              </a:rPr>
              <a:t>АНДРЕЙ</a:t>
            </a:r>
            <a:r>
              <a:rPr lang="ru-RU" dirty="0">
                <a:solidFill>
                  <a:schemeClr val="bg1"/>
                </a:solidFill>
                <a:effectLst/>
              </a:rPr>
              <a:t/>
            </a:r>
            <a:br>
              <a:rPr lang="ru-RU" dirty="0">
                <a:solidFill>
                  <a:schemeClr val="bg1"/>
                </a:solidFill>
                <a:effectLst/>
              </a:rPr>
            </a:br>
            <a:r>
              <a:rPr lang="ru-RU" b="1" dirty="0">
                <a:solidFill>
                  <a:schemeClr val="bg1"/>
                </a:solidFill>
                <a:effectLst/>
              </a:rPr>
              <a:t>СТЕПАНОВИЧ</a:t>
            </a:r>
            <a:r>
              <a:rPr lang="ru-RU" dirty="0">
                <a:effectLst/>
              </a:rPr>
              <a:t/>
            </a:r>
            <a:br>
              <a:rPr lang="ru-RU" dirty="0">
                <a:effectLst/>
              </a:rPr>
            </a:br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2"/>
          <a:srcRect l="33920" t="10409" r="52812" b="56335"/>
          <a:stretch>
            <a:fillRect/>
          </a:stretch>
        </p:blipFill>
        <p:spPr bwMode="auto">
          <a:xfrm>
            <a:off x="4343400" y="152400"/>
            <a:ext cx="4549080" cy="64449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983957178"/>
      </p:ext>
    </p:extLst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52400" y="152400"/>
            <a:ext cx="8534400" cy="4953000"/>
          </a:xfrm>
        </p:spPr>
        <p:txBody>
          <a:bodyPr>
            <a:normAutofit/>
          </a:bodyPr>
          <a:lstStyle/>
          <a:p>
            <a:r>
              <a:rPr lang="ru-RU" b="1" dirty="0">
                <a:solidFill>
                  <a:schemeClr val="bg1"/>
                </a:solidFill>
                <a:effectLst/>
              </a:rPr>
              <a:t>ЧИСТЯКОВ</a:t>
            </a:r>
            <a:br>
              <a:rPr lang="ru-RU" b="1" dirty="0">
                <a:solidFill>
                  <a:schemeClr val="bg1"/>
                </a:solidFill>
                <a:effectLst/>
              </a:rPr>
            </a:br>
            <a:r>
              <a:rPr lang="ru-RU" b="1" dirty="0">
                <a:solidFill>
                  <a:schemeClr val="bg1"/>
                </a:solidFill>
                <a:effectLst/>
              </a:rPr>
              <a:t>МИХАИЛ</a:t>
            </a:r>
            <a:br>
              <a:rPr lang="ru-RU" b="1" dirty="0">
                <a:solidFill>
                  <a:schemeClr val="bg1"/>
                </a:solidFill>
                <a:effectLst/>
              </a:rPr>
            </a:br>
            <a:r>
              <a:rPr lang="ru-RU" b="1" dirty="0">
                <a:solidFill>
                  <a:schemeClr val="bg1"/>
                </a:solidFill>
                <a:effectLst/>
              </a:rPr>
              <a:t>ВАСИЛЬЕВИЧ</a:t>
            </a:r>
            <a:r>
              <a:rPr lang="ru-RU" dirty="0">
                <a:effectLst/>
              </a:rPr>
              <a:t/>
            </a:r>
            <a:br>
              <a:rPr lang="ru-RU" dirty="0">
                <a:effectLst/>
              </a:rPr>
            </a:br>
            <a:endParaRPr lang="ru-RU" dirty="0"/>
          </a:p>
        </p:txBody>
      </p:sp>
      <p:pic>
        <p:nvPicPr>
          <p:cNvPr id="4" name="Рисунок 3"/>
          <p:cNvPicPr/>
          <p:nvPr/>
        </p:nvPicPr>
        <p:blipFill rotWithShape="1">
          <a:blip r:embed="rId2"/>
          <a:srcRect l="34216" t="10826" r="53065" b="56689"/>
          <a:stretch/>
        </p:blipFill>
        <p:spPr bwMode="auto">
          <a:xfrm>
            <a:off x="4211960" y="208410"/>
            <a:ext cx="4534535" cy="642556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434897302"/>
      </p:ext>
    </p:extLst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79512" y="152400"/>
            <a:ext cx="4320480" cy="5105400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bg1"/>
                </a:solidFill>
                <a:effectLst/>
              </a:rPr>
              <a:t>ПАВКИН</a:t>
            </a:r>
            <a:r>
              <a:rPr lang="ru-RU" dirty="0" smtClean="0">
                <a:solidFill>
                  <a:schemeClr val="bg1"/>
                </a:solidFill>
                <a:effectLst/>
              </a:rPr>
              <a:t/>
            </a:r>
            <a:br>
              <a:rPr lang="ru-RU" dirty="0" smtClean="0">
                <a:solidFill>
                  <a:schemeClr val="bg1"/>
                </a:solidFill>
                <a:effectLst/>
              </a:rPr>
            </a:br>
            <a:r>
              <a:rPr lang="ru-RU" b="1" dirty="0" smtClean="0">
                <a:solidFill>
                  <a:schemeClr val="bg1"/>
                </a:solidFill>
                <a:effectLst/>
              </a:rPr>
              <a:t>ИВАН</a:t>
            </a:r>
            <a:r>
              <a:rPr lang="ru-RU" dirty="0" smtClean="0">
                <a:solidFill>
                  <a:schemeClr val="bg1"/>
                </a:solidFill>
                <a:effectLst/>
              </a:rPr>
              <a:t/>
            </a:r>
            <a:br>
              <a:rPr lang="ru-RU" dirty="0" smtClean="0">
                <a:solidFill>
                  <a:schemeClr val="bg1"/>
                </a:solidFill>
                <a:effectLst/>
              </a:rPr>
            </a:br>
            <a:r>
              <a:rPr lang="ru-RU" b="1" dirty="0" smtClean="0">
                <a:solidFill>
                  <a:schemeClr val="bg1"/>
                </a:solidFill>
                <a:effectLst/>
              </a:rPr>
              <a:t>МИХАЙЛОВИЧ</a:t>
            </a:r>
            <a:r>
              <a:rPr lang="ru-RU" dirty="0">
                <a:solidFill>
                  <a:schemeClr val="bg1"/>
                </a:solidFill>
                <a:effectLst/>
              </a:rPr>
              <a:t/>
            </a:r>
            <a:br>
              <a:rPr lang="ru-RU" dirty="0">
                <a:solidFill>
                  <a:schemeClr val="bg1"/>
                </a:solidFill>
                <a:effectLst/>
              </a:rPr>
            </a:b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4" name="Рисунок 3" descr="Иван Михайлович Павкин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404664"/>
            <a:ext cx="4492749" cy="612068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7190165"/>
      </p:ext>
    </p:extLst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79512" y="152400"/>
            <a:ext cx="8507288" cy="4876800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bg1"/>
                </a:solidFill>
                <a:effectLst/>
              </a:rPr>
              <a:t>БОЛЬШАКОВ</a:t>
            </a:r>
            <a:r>
              <a:rPr lang="ru-RU" dirty="0" smtClean="0">
                <a:solidFill>
                  <a:schemeClr val="bg1"/>
                </a:solidFill>
                <a:effectLst/>
              </a:rPr>
              <a:t/>
            </a:r>
            <a:br>
              <a:rPr lang="ru-RU" dirty="0" smtClean="0">
                <a:solidFill>
                  <a:schemeClr val="bg1"/>
                </a:solidFill>
                <a:effectLst/>
              </a:rPr>
            </a:br>
            <a:r>
              <a:rPr lang="ru-RU" b="1" dirty="0" smtClean="0">
                <a:solidFill>
                  <a:schemeClr val="bg1"/>
                </a:solidFill>
                <a:effectLst/>
              </a:rPr>
              <a:t>СТАНИСЛАВ</a:t>
            </a:r>
            <a:r>
              <a:rPr lang="ru-RU" dirty="0" smtClean="0">
                <a:solidFill>
                  <a:schemeClr val="bg1"/>
                </a:solidFill>
                <a:effectLst/>
              </a:rPr>
              <a:t/>
            </a:r>
            <a:br>
              <a:rPr lang="ru-RU" dirty="0" smtClean="0">
                <a:solidFill>
                  <a:schemeClr val="bg1"/>
                </a:solidFill>
                <a:effectLst/>
              </a:rPr>
            </a:br>
            <a:r>
              <a:rPr lang="ru-RU" b="1" dirty="0" smtClean="0">
                <a:solidFill>
                  <a:schemeClr val="bg1"/>
                </a:solidFill>
                <a:effectLst/>
              </a:rPr>
              <a:t>НИКОЛАЕВИЧ</a:t>
            </a:r>
            <a:r>
              <a:rPr lang="ru-RU" dirty="0">
                <a:effectLst/>
              </a:rPr>
              <a:t/>
            </a:r>
            <a:br>
              <a:rPr lang="ru-RU" dirty="0">
                <a:effectLst/>
              </a:rPr>
            </a:br>
            <a:endParaRPr lang="ru-RU" dirty="0"/>
          </a:p>
        </p:txBody>
      </p:sp>
      <p:pic>
        <p:nvPicPr>
          <p:cNvPr id="4" name="Рисунок 3" descr="C:\Users\User\Pictures\с телефона\IMG-20180509-WA0005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55976" y="332656"/>
            <a:ext cx="4464496" cy="6048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563993758"/>
      </p:ext>
    </p:extLst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23528" y="152400"/>
            <a:ext cx="8363272" cy="4572000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bg1"/>
                </a:solidFill>
                <a:effectLst/>
              </a:rPr>
              <a:t>ШИЛОВ</a:t>
            </a:r>
            <a:r>
              <a:rPr lang="ru-RU" dirty="0" smtClean="0">
                <a:solidFill>
                  <a:schemeClr val="bg1"/>
                </a:solidFill>
                <a:effectLst/>
              </a:rPr>
              <a:t/>
            </a:r>
            <a:br>
              <a:rPr lang="ru-RU" dirty="0" smtClean="0">
                <a:solidFill>
                  <a:schemeClr val="bg1"/>
                </a:solidFill>
                <a:effectLst/>
              </a:rPr>
            </a:br>
            <a:r>
              <a:rPr lang="ru-RU" b="1" dirty="0" smtClean="0">
                <a:solidFill>
                  <a:schemeClr val="bg1"/>
                </a:solidFill>
                <a:effectLst/>
              </a:rPr>
              <a:t>АЛЕКСАНДР</a:t>
            </a:r>
            <a:r>
              <a:rPr lang="ru-RU" dirty="0" smtClean="0">
                <a:solidFill>
                  <a:schemeClr val="bg1"/>
                </a:solidFill>
                <a:effectLst/>
              </a:rPr>
              <a:t/>
            </a:r>
            <a:br>
              <a:rPr lang="ru-RU" dirty="0" smtClean="0">
                <a:solidFill>
                  <a:schemeClr val="bg1"/>
                </a:solidFill>
                <a:effectLst/>
              </a:rPr>
            </a:br>
            <a:r>
              <a:rPr lang="ru-RU" b="1" dirty="0" smtClean="0">
                <a:solidFill>
                  <a:schemeClr val="bg1"/>
                </a:solidFill>
                <a:effectLst/>
              </a:rPr>
              <a:t>ВАСИЛЬЕВИЧ</a:t>
            </a:r>
            <a:r>
              <a:rPr lang="ru-RU" dirty="0">
                <a:solidFill>
                  <a:schemeClr val="bg1"/>
                </a:solidFill>
                <a:effectLst/>
              </a:rPr>
              <a:t/>
            </a:r>
            <a:br>
              <a:rPr lang="ru-RU" dirty="0">
                <a:solidFill>
                  <a:schemeClr val="bg1"/>
                </a:solidFill>
                <a:effectLst/>
              </a:rPr>
            </a:b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4" name="Рисунок 3" descr="C:\Users\9\Desktop\Книга Памяти Северо-Западного федерального округа - Шилов Александр Васильевич_files\243_img_1340_002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0" y="476672"/>
            <a:ext cx="4396680" cy="612701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04476212"/>
      </p:ext>
    </p:extLst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D:\школа\фото работа\2019-2020\аллея памяти\DSC_008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00792"/>
            <a:ext cx="9144000" cy="6056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03050807"/>
      </p:ext>
    </p:extLst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514536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www.culture.ru/storage/images/76d0236890dbbaf392af156d53295a75/0c77a906daca45629d9b9962dbd10c7d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52400"/>
            <a:ext cx="8229600" cy="5486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57200" y="5805264"/>
            <a:ext cx="82296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chemeClr val="bg1"/>
                </a:solidFill>
                <a:latin typeface="+mj-lt"/>
              </a:rPr>
              <a:t>На фронт </a:t>
            </a:r>
            <a:r>
              <a:rPr lang="ru-RU" b="1" dirty="0" smtClean="0">
                <a:solidFill>
                  <a:schemeClr val="bg1"/>
                </a:solidFill>
                <a:latin typeface="+mj-lt"/>
              </a:rPr>
              <a:t> ушло </a:t>
            </a:r>
            <a:r>
              <a:rPr lang="ru-RU" b="1" dirty="0">
                <a:solidFill>
                  <a:schemeClr val="bg1"/>
                </a:solidFill>
                <a:latin typeface="+mj-lt"/>
              </a:rPr>
              <a:t>32140 жителей города и района, 15627 из них погибло на полях сражений, пропало без вести, умерло в госпиталях. </a:t>
            </a:r>
            <a:r>
              <a:rPr lang="ru-RU" b="1" dirty="0">
                <a:solidFill>
                  <a:schemeClr val="bg1"/>
                </a:solidFill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1656535430"/>
      </p:ext>
    </p:extLst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D:\школа\фото работа\2019-2020\аллея памяти\DSC_008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00792"/>
            <a:ext cx="9144000" cy="6056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25778865"/>
      </p:ext>
    </p:extLst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D:\школа\фото работа\2019-2020\аллея памяти\DSC_009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68560" y="116632"/>
            <a:ext cx="5767897" cy="3820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D:\школа\фото работа\2019-2020\аллея памяти\DSC_008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2276872"/>
            <a:ext cx="6668686" cy="44169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90908223"/>
      </p:ext>
    </p:extLst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D:\школа\фото работа\2019-2020\аллея памяти\DSC_009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00792"/>
            <a:ext cx="9144000" cy="6056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15926459"/>
      </p:ext>
    </p:extLst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http://i.mycdn.me/i?r=AzEPZsRbOZEKgBhR0XGMT1RkbivtpVPvfx9tHcKrVnpua6aKTM5SRkZCeTgDn6uOyic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5350690"/>
      </p:ext>
    </p:extLst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52400" y="357167"/>
            <a:ext cx="8705880" cy="2928958"/>
          </a:xfrm>
        </p:spPr>
        <p:txBody>
          <a:bodyPr>
            <a:noAutofit/>
          </a:bodyPr>
          <a:lstStyle/>
          <a:p>
            <a:pPr marL="0">
              <a:spcBef>
                <a:spcPts val="0"/>
              </a:spcBef>
              <a:buNone/>
            </a:pPr>
            <a:r>
              <a:rPr lang="ru-RU" sz="2800" b="1" dirty="0" smtClean="0">
                <a:solidFill>
                  <a:schemeClr val="bg1"/>
                </a:solidFill>
                <a:latin typeface="+mj-lt"/>
              </a:rPr>
              <a:t>Всего за годы войны было разрушено более 20 предприятий, около 200 домов и строений. </a:t>
            </a:r>
          </a:p>
          <a:p>
            <a:pPr marL="0">
              <a:spcBef>
                <a:spcPts val="0"/>
              </a:spcBef>
              <a:buNone/>
            </a:pPr>
            <a:r>
              <a:rPr lang="ru-RU" sz="2800" b="1" dirty="0" smtClean="0">
                <a:solidFill>
                  <a:schemeClr val="bg1"/>
                </a:solidFill>
                <a:latin typeface="+mj-lt"/>
              </a:rPr>
              <a:t>Сильно пострадали от бомбежки:</a:t>
            </a:r>
          </a:p>
          <a:p>
            <a:pPr marL="0" indent="-457200">
              <a:spcBef>
                <a:spcPts val="0"/>
              </a:spcBef>
              <a:buBlip>
                <a:blip r:embed="rId2"/>
              </a:buBlip>
            </a:pPr>
            <a:r>
              <a:rPr lang="ru-RU" sz="2800" b="1" dirty="0" smtClean="0">
                <a:solidFill>
                  <a:schemeClr val="bg1"/>
                </a:solidFill>
                <a:latin typeface="+mj-lt"/>
              </a:rPr>
              <a:t>Дом пионеров;</a:t>
            </a:r>
          </a:p>
          <a:p>
            <a:pPr marL="0" indent="-457200">
              <a:spcBef>
                <a:spcPts val="0"/>
              </a:spcBef>
              <a:buBlip>
                <a:blip r:embed="rId2"/>
              </a:buBlip>
            </a:pPr>
            <a:r>
              <a:rPr lang="ru-RU" sz="2800" b="1" dirty="0" smtClean="0">
                <a:solidFill>
                  <a:schemeClr val="bg1"/>
                </a:solidFill>
                <a:latin typeface="+mj-lt"/>
              </a:rPr>
              <a:t>Детские сады №15,16;</a:t>
            </a:r>
          </a:p>
          <a:p>
            <a:pPr marL="0" indent="-457200">
              <a:spcBef>
                <a:spcPts val="0"/>
              </a:spcBef>
              <a:buBlip>
                <a:blip r:embed="rId2"/>
              </a:buBlip>
            </a:pPr>
            <a:r>
              <a:rPr lang="ru-RU" sz="2800" b="1" dirty="0" smtClean="0">
                <a:solidFill>
                  <a:schemeClr val="bg1"/>
                </a:solidFill>
                <a:latin typeface="+mj-lt"/>
              </a:rPr>
              <a:t>школы №1,11, а также начальная школа № 2.</a:t>
            </a:r>
            <a:endParaRPr lang="ru-RU" sz="2800" b="1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4" name="Рисунок 3" descr="19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51244" y="3929560"/>
            <a:ext cx="4724400" cy="2726534"/>
          </a:xfrm>
          <a:prstGeom prst="rect">
            <a:avLst/>
          </a:prstGeom>
          <a:ln w="190500" cap="sq">
            <a:solidFill>
              <a:schemeClr val="bg1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5" name="Рисунок 4" descr="img-003m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4362" y="3124200"/>
            <a:ext cx="4143372" cy="2286016"/>
          </a:xfrm>
          <a:prstGeom prst="rect">
            <a:avLst/>
          </a:prstGeom>
          <a:ln w="190500" cap="sq">
            <a:solidFill>
              <a:schemeClr val="bg1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2.19653E-6 L -0.46458 2.19653E-6 " pathEditMode="relative" ptsTypes="A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3.69942E-6 L 0.50399 0.0104 " pathEditMode="relative" ptsTypes="AA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724126" y="152400"/>
            <a:ext cx="2962673" cy="3108660"/>
          </a:xfrm>
        </p:spPr>
        <p:txBody>
          <a:bodyPr>
            <a:normAutofit fontScale="90000"/>
          </a:bodyPr>
          <a:lstStyle/>
          <a:p>
            <a:r>
              <a:rPr lang="ru-RU" sz="2200" b="1" dirty="0">
                <a:solidFill>
                  <a:schemeClr val="bg1"/>
                </a:solidFill>
                <a:effectLst/>
              </a:rPr>
              <a:t>Одним из мест памяти о тех трагических годах является мемориальное братское кладбище на берегу </a:t>
            </a:r>
            <a:r>
              <a:rPr lang="ru-RU" sz="2200" b="1" dirty="0" err="1" smtClean="0">
                <a:solidFill>
                  <a:schemeClr val="bg1"/>
                </a:solidFill>
                <a:effectLst/>
              </a:rPr>
              <a:t>одохранилища</a:t>
            </a:r>
            <a:r>
              <a:rPr lang="ru-RU" sz="2200" b="1" dirty="0">
                <a:solidFill>
                  <a:schemeClr val="bg1"/>
                </a:solidFill>
                <a:effectLst/>
              </a:rPr>
              <a:t>…</a:t>
            </a:r>
            <a:r>
              <a:rPr lang="ru-RU" sz="44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/>
            </a:r>
            <a:br>
              <a:rPr lang="ru-RU" sz="44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</a:br>
            <a:endParaRPr lang="ru-RU" dirty="0"/>
          </a:p>
        </p:txBody>
      </p:sp>
      <p:pic>
        <p:nvPicPr>
          <p:cNvPr id="6" name="Picture 3" descr="G:\DCIM\100KC713\100_138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3261060"/>
            <a:ext cx="4788024" cy="3590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" descr="G:\DCIM\100KC713\100_137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5724128" cy="42930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32565303"/>
      </p:ext>
    </p:extLst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57200" y="3501008"/>
            <a:ext cx="8229600" cy="2594992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95536" y="3986968"/>
            <a:ext cx="8291264" cy="2250344"/>
          </a:xfrm>
        </p:spPr>
        <p:txBody>
          <a:bodyPr>
            <a:normAutofit/>
          </a:bodyPr>
          <a:lstStyle/>
          <a:p>
            <a:r>
              <a:rPr lang="ru-RU" sz="2000" b="1" dirty="0" smtClean="0">
                <a:solidFill>
                  <a:schemeClr val="bg1"/>
                </a:solidFill>
              </a:rPr>
              <a:t>В </a:t>
            </a:r>
            <a:r>
              <a:rPr lang="ru-RU" sz="2000" b="1" dirty="0">
                <a:solidFill>
                  <a:schemeClr val="bg1"/>
                </a:solidFill>
              </a:rPr>
              <a:t>9 братских могилах покоится 1727 офицеров, солдат </a:t>
            </a:r>
            <a:r>
              <a:rPr lang="ru-RU" sz="2000" b="1" dirty="0" smtClean="0">
                <a:solidFill>
                  <a:schemeClr val="bg1"/>
                </a:solidFill>
              </a:rPr>
              <a:t> и </a:t>
            </a:r>
            <a:r>
              <a:rPr lang="ru-RU" sz="2000" b="1" dirty="0">
                <a:solidFill>
                  <a:schemeClr val="bg1"/>
                </a:solidFill>
              </a:rPr>
              <a:t>партизан. </a:t>
            </a:r>
            <a:br>
              <a:rPr lang="ru-RU" sz="2000" b="1" dirty="0">
                <a:solidFill>
                  <a:schemeClr val="bg1"/>
                </a:solidFill>
              </a:rPr>
            </a:br>
            <a:r>
              <a:rPr lang="ru-RU" sz="2000" b="1" dirty="0">
                <a:solidFill>
                  <a:schemeClr val="bg1"/>
                </a:solidFill>
              </a:rPr>
              <a:t>На мраморных мемориальных плитах поименно  названы погибшие.</a:t>
            </a:r>
            <a:br>
              <a:rPr lang="ru-RU" sz="2000" b="1" dirty="0">
                <a:solidFill>
                  <a:schemeClr val="bg1"/>
                </a:solidFill>
              </a:rPr>
            </a:br>
            <a:endParaRPr lang="ru-RU" sz="2000" dirty="0">
              <a:solidFill>
                <a:schemeClr val="bg1"/>
              </a:solidFill>
            </a:endParaRPr>
          </a:p>
        </p:txBody>
      </p:sp>
      <p:pic>
        <p:nvPicPr>
          <p:cNvPr id="4" name="Picture 2" descr="G:\DCIM\100KC713\100_138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762" y="412795"/>
            <a:ext cx="6033445" cy="45250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6588224" y="1340768"/>
            <a:ext cx="1944216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spc="-100" dirty="0">
                <a:ln w="3200">
                  <a:solidFill>
                    <a:srgbClr val="444D26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prstClr val="black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+mj-lt"/>
                <a:ea typeface="+mj-ea"/>
                <a:cs typeface="+mj-cs"/>
              </a:rPr>
              <a:t>Воинское захоронение </a:t>
            </a:r>
            <a:br>
              <a:rPr lang="ru-RU" sz="2000" b="1" spc="-100" dirty="0">
                <a:ln w="3200">
                  <a:solidFill>
                    <a:srgbClr val="444D26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prstClr val="black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+mj-lt"/>
                <a:ea typeface="+mj-ea"/>
                <a:cs typeface="+mj-cs"/>
              </a:rPr>
            </a:br>
            <a:r>
              <a:rPr lang="ru-RU" sz="2000" b="1" spc="-100" dirty="0" smtClean="0">
                <a:ln w="3200">
                  <a:solidFill>
                    <a:srgbClr val="444D26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prstClr val="black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+mj-lt"/>
                <a:ea typeface="+mj-ea"/>
                <a:cs typeface="+mj-cs"/>
              </a:rPr>
              <a:t>в </a:t>
            </a:r>
            <a:r>
              <a:rPr lang="ru-RU" sz="2000" b="1" spc="-100" dirty="0">
                <a:ln w="3200">
                  <a:solidFill>
                    <a:srgbClr val="444D26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prstClr val="black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+mj-lt"/>
                <a:ea typeface="+mj-ea"/>
                <a:cs typeface="+mj-cs"/>
              </a:rPr>
              <a:t>Вышнем </a:t>
            </a:r>
            <a:r>
              <a:rPr lang="ru-RU" sz="2000" b="1" spc="-100" dirty="0" smtClean="0">
                <a:ln w="3200">
                  <a:solidFill>
                    <a:srgbClr val="444D26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prstClr val="black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+mj-lt"/>
                <a:ea typeface="+mj-ea"/>
                <a:cs typeface="+mj-cs"/>
              </a:rPr>
              <a:t>Волочке</a:t>
            </a:r>
            <a:r>
              <a:rPr lang="ru-RU" sz="2000" b="1" spc="-100" dirty="0">
                <a:ln w="3200">
                  <a:solidFill>
                    <a:srgbClr val="444D26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prstClr val="black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+mj-lt"/>
                <a:ea typeface="+mj-ea"/>
                <a:cs typeface="+mj-cs"/>
              </a:rPr>
              <a:t>. </a:t>
            </a:r>
            <a:br>
              <a:rPr lang="ru-RU" sz="2000" b="1" spc="-100" dirty="0">
                <a:ln w="3200">
                  <a:solidFill>
                    <a:srgbClr val="444D26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prstClr val="black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+mj-lt"/>
                <a:ea typeface="+mj-ea"/>
                <a:cs typeface="+mj-cs"/>
              </a:rPr>
            </a:br>
            <a:endParaRPr lang="ru-RU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456645266"/>
      </p:ext>
    </p:extLst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IMG_051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87623" y="1287716"/>
            <a:ext cx="7187017" cy="5390263"/>
          </a:xfrm>
          <a:prstGeom prst="rect">
            <a:avLst/>
          </a:prstGeom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16632"/>
            <a:ext cx="8301038" cy="1008112"/>
          </a:xfrm>
        </p:spPr>
        <p:txBody>
          <a:bodyPr>
            <a:noAutofit/>
          </a:bodyPr>
          <a:lstStyle/>
          <a:p>
            <a:pPr algn="ctr">
              <a:buClr>
                <a:srgbClr val="7030A0"/>
              </a:buClr>
              <a:buNone/>
            </a:pPr>
            <a:r>
              <a:rPr lang="ru-RU" sz="2000" b="1" dirty="0" smtClean="0">
                <a:solidFill>
                  <a:schemeClr val="bg1"/>
                </a:solidFill>
                <a:latin typeface="+mj-lt"/>
              </a:rPr>
              <a:t>Посёлок </a:t>
            </a:r>
            <a:r>
              <a:rPr lang="ru-RU" sz="2000" b="1" dirty="0" err="1" smtClean="0">
                <a:solidFill>
                  <a:schemeClr val="bg1"/>
                </a:solidFill>
                <a:latin typeface="+mj-lt"/>
              </a:rPr>
              <a:t>Кашарово</a:t>
            </a:r>
            <a:r>
              <a:rPr lang="ru-RU" sz="2000" b="1" dirty="0" smtClean="0">
                <a:solidFill>
                  <a:schemeClr val="bg1"/>
                </a:solidFill>
                <a:latin typeface="+mj-lt"/>
              </a:rPr>
              <a:t>. </a:t>
            </a:r>
          </a:p>
          <a:p>
            <a:pPr algn="ctr">
              <a:buClr>
                <a:srgbClr val="7030A0"/>
              </a:buClr>
              <a:buNone/>
            </a:pPr>
            <a:r>
              <a:rPr lang="ru-RU" sz="2000" dirty="0" smtClean="0">
                <a:solidFill>
                  <a:schemeClr val="bg1"/>
                </a:solidFill>
                <a:latin typeface="+mj-lt"/>
              </a:rPr>
              <a:t>Здесь захоронены 52 солдата, погибших при строительстве </a:t>
            </a:r>
            <a:r>
              <a:rPr lang="ru-RU" sz="2000" dirty="0" err="1" smtClean="0">
                <a:solidFill>
                  <a:schemeClr val="bg1"/>
                </a:solidFill>
                <a:latin typeface="+mj-lt"/>
              </a:rPr>
              <a:t>Новотверецкого</a:t>
            </a:r>
            <a:r>
              <a:rPr lang="ru-RU" sz="2000" dirty="0" smtClean="0">
                <a:solidFill>
                  <a:schemeClr val="bg1"/>
                </a:solidFill>
                <a:latin typeface="+mj-lt"/>
              </a:rPr>
              <a:t> канала.</a:t>
            </a:r>
            <a:endParaRPr lang="ru-RU" sz="2000" dirty="0">
              <a:solidFill>
                <a:schemeClr val="bg1"/>
              </a:solidFill>
              <a:latin typeface="+mj-lt"/>
            </a:endParaRP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499992" y="152400"/>
            <a:ext cx="4176464" cy="4500736"/>
          </a:xfrm>
        </p:spPr>
        <p:txBody>
          <a:bodyPr>
            <a:normAutofit/>
          </a:bodyPr>
          <a:lstStyle/>
          <a:p>
            <a:pPr algn="ctr">
              <a:spcBef>
                <a:spcPts val="0"/>
              </a:spcBef>
            </a:pPr>
            <a:r>
              <a:rPr lang="ru-RU" sz="2200" b="1" dirty="0">
                <a:solidFill>
                  <a:schemeClr val="bg1"/>
                </a:solidFill>
              </a:rPr>
              <a:t>Посёлок Красномайский.</a:t>
            </a:r>
            <a:br>
              <a:rPr lang="ru-RU" sz="2200" b="1" dirty="0">
                <a:solidFill>
                  <a:schemeClr val="bg1"/>
                </a:solidFill>
              </a:rPr>
            </a:br>
            <a:r>
              <a:rPr lang="ru-RU" sz="2200" dirty="0">
                <a:solidFill>
                  <a:schemeClr val="bg1"/>
                </a:solidFill>
              </a:rPr>
              <a:t>На гражданском кладбище находится братская могила, в которой покоится прах 168 воинов.</a:t>
            </a:r>
            <a:r>
              <a:rPr lang="ru-RU" sz="4400" dirty="0">
                <a:solidFill>
                  <a:srgbClr val="FFFF00"/>
                </a:solidFill>
                <a:latin typeface="Arial Black" pitchFamily="34" charset="0"/>
              </a:rPr>
              <a:t/>
            </a:r>
            <a:br>
              <a:rPr lang="ru-RU" sz="4400" dirty="0">
                <a:solidFill>
                  <a:srgbClr val="FFFF00"/>
                </a:solidFill>
                <a:latin typeface="Arial Black" pitchFamily="34" charset="0"/>
              </a:rPr>
            </a:br>
            <a:endParaRPr lang="ru-RU" dirty="0"/>
          </a:p>
        </p:txBody>
      </p:sp>
      <p:pic>
        <p:nvPicPr>
          <p:cNvPr id="1026" name="Picture 2" descr="https://memory-map.1sept.ru/memorials/00/10/56/6/28121.jpe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48680"/>
            <a:ext cx="4536504" cy="6048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68725504"/>
      </p:ext>
    </p:extLst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grayscl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>
          <a:xfrm>
            <a:off x="428596" y="571480"/>
            <a:ext cx="8305800" cy="1981200"/>
          </a:xfrm>
        </p:spPr>
        <p:txBody>
          <a:bodyPr>
            <a:noAutofit/>
          </a:bodyPr>
          <a:lstStyle/>
          <a:p>
            <a:r>
              <a:rPr lang="ru-RU" sz="7200" dirty="0" smtClean="0">
                <a:solidFill>
                  <a:srgbClr val="FFFF00"/>
                </a:solidFill>
                <a:latin typeface="Arial Black" pitchFamily="34" charset="0"/>
              </a:rPr>
              <a:t>Земляки - ветераны</a:t>
            </a:r>
            <a:endParaRPr lang="ru-RU" sz="7200" dirty="0">
              <a:solidFill>
                <a:srgbClr val="FFFF00"/>
              </a:solidFill>
              <a:latin typeface="Arial Black" pitchFamily="34" charset="0"/>
            </a:endParaRPr>
          </a:p>
        </p:txBody>
      </p:sp>
      <p:pic>
        <p:nvPicPr>
          <p:cNvPr id="4" name="Рисунок 3" descr="63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15074" y="5000636"/>
            <a:ext cx="2755046" cy="1720844"/>
          </a:xfrm>
          <a:prstGeom prst="rect">
            <a:avLst/>
          </a:prstGeom>
        </p:spPr>
      </p:pic>
      <p:pic>
        <p:nvPicPr>
          <p:cNvPr id="7" name="Рисунок 6" descr="54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55808" y="2760344"/>
            <a:ext cx="2773910" cy="1954540"/>
          </a:xfrm>
          <a:prstGeom prst="rect">
            <a:avLst/>
          </a:prstGeom>
        </p:spPr>
      </p:pic>
      <p:pic>
        <p:nvPicPr>
          <p:cNvPr id="8" name="Рисунок 7" descr="1586_1225791164_big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643306" y="3500438"/>
            <a:ext cx="2163587" cy="2643181"/>
          </a:xfrm>
          <a:prstGeom prst="rect">
            <a:avLst/>
          </a:prstGeom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Egorov_IvanEgorov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35896" y="294800"/>
            <a:ext cx="5103440" cy="629045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5410200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ИВАН </a:t>
            </a:r>
            <a:br>
              <a:rPr lang="ru-RU" b="1" dirty="0" smtClean="0">
                <a:solidFill>
                  <a:schemeClr val="bg1"/>
                </a:solidFill>
              </a:rPr>
            </a:br>
            <a:r>
              <a:rPr lang="ru-RU" b="1" dirty="0" smtClean="0">
                <a:solidFill>
                  <a:schemeClr val="bg1"/>
                </a:solidFill>
              </a:rPr>
              <a:t>ЕГОРОВИЧ </a:t>
            </a:r>
            <a:br>
              <a:rPr lang="ru-RU" b="1" dirty="0" smtClean="0">
                <a:solidFill>
                  <a:schemeClr val="bg1"/>
                </a:solidFill>
              </a:rPr>
            </a:br>
            <a:r>
              <a:rPr lang="ru-RU" b="1" dirty="0" smtClean="0">
                <a:solidFill>
                  <a:schemeClr val="bg1"/>
                </a:solidFill>
              </a:rPr>
              <a:t>ЕГОРОВ</a:t>
            </a:r>
            <a:endParaRPr lang="ru-RU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file_20100605123454</Template>
  <TotalTime>255</TotalTime>
  <Words>127</Words>
  <Application>Microsoft Office PowerPoint</Application>
  <PresentationFormat>Экран (4:3)</PresentationFormat>
  <Paragraphs>24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Бумажная</vt:lpstr>
      <vt:lpstr>Социальный проект  «Край, в котором я живу. Земляки-ветераны» </vt:lpstr>
      <vt:lpstr>Презентация PowerPoint</vt:lpstr>
      <vt:lpstr>Презентация PowerPoint</vt:lpstr>
      <vt:lpstr>Одним из мест памяти о тех трагических годах является мемориальное братское кладбище на берегу одохранилища… </vt:lpstr>
      <vt:lpstr>В 9 братских могилах покоится 1727 офицеров, солдат  и партизан.  На мраморных мемориальных плитах поименно  названы погибшие. </vt:lpstr>
      <vt:lpstr>Презентация PowerPoint</vt:lpstr>
      <vt:lpstr>Посёлок Красномайский. На гражданском кладбище находится братская могила, в которой покоится прах 168 воинов. </vt:lpstr>
      <vt:lpstr>Земляки - ветераны</vt:lpstr>
      <vt:lpstr>ИВАН  ЕГОРОВИЧ  ЕГОРОВ</vt:lpstr>
      <vt:lpstr>КОБЛИКОВ АНАТОЛИЙ НИКОЛАЕВИЧ</vt:lpstr>
      <vt:lpstr>ЖУКОВ  ФЕДОР  ПЕТРОВИЧ</vt:lpstr>
      <vt:lpstr>ДУДКИН АЛЕКСАНДР ПАВЛОВИЧ </vt:lpstr>
      <vt:lpstr>ВАСИЛЬЕВА АЛЕКСАНДРА МИХАЙЛОВНА</vt:lpstr>
      <vt:lpstr>ВИНОГРАДОВ АНДРЕЙ СТЕПАНОВИЧ </vt:lpstr>
      <vt:lpstr>ЧИСТЯКОВ МИХАИЛ ВАСИЛЬЕВИЧ </vt:lpstr>
      <vt:lpstr>ПАВКИН ИВАН МИХАЙЛОВИЧ </vt:lpstr>
      <vt:lpstr>БОЛЬШАКОВ СТАНИСЛАВ НИКОЛАЕВИЧ </vt:lpstr>
      <vt:lpstr>ШИЛОВ АЛЕКСАНДР ВАСИЛЬЕВИЧ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Вышний  Волочёк.  Великая  Отечественная  война (1 9 4 1 – 1 9 4 5). Люди и судьбы.</dc:title>
  <dc:creator>Артём Мендрик</dc:creator>
  <cp:lastModifiedBy>9</cp:lastModifiedBy>
  <cp:revision>18</cp:revision>
  <dcterms:created xsi:type="dcterms:W3CDTF">2015-08-25T11:53:14Z</dcterms:created>
  <dcterms:modified xsi:type="dcterms:W3CDTF">2021-03-28T17:22:11Z</dcterms:modified>
</cp:coreProperties>
</file>