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41" r:id="rId3"/>
    <p:sldId id="261" r:id="rId4"/>
    <p:sldId id="342" r:id="rId5"/>
    <p:sldId id="337" r:id="rId6"/>
    <p:sldId id="295" r:id="rId7"/>
    <p:sldId id="352" r:id="rId8"/>
    <p:sldId id="353" r:id="rId9"/>
    <p:sldId id="355" r:id="rId10"/>
    <p:sldId id="350" r:id="rId11"/>
    <p:sldId id="351" r:id="rId12"/>
    <p:sldId id="373" r:id="rId13"/>
    <p:sldId id="370" r:id="rId14"/>
    <p:sldId id="357" r:id="rId15"/>
    <p:sldId id="358" r:id="rId16"/>
    <p:sldId id="359" r:id="rId17"/>
    <p:sldId id="362" r:id="rId18"/>
    <p:sldId id="364" r:id="rId19"/>
    <p:sldId id="367" r:id="rId20"/>
    <p:sldId id="347" r:id="rId21"/>
    <p:sldId id="369" r:id="rId22"/>
    <p:sldId id="365" r:id="rId23"/>
    <p:sldId id="277" r:id="rId24"/>
    <p:sldId id="366" r:id="rId25"/>
    <p:sldId id="300" r:id="rId26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569" autoAdjust="0"/>
    <p:restoredTop sz="87097" autoAdjust="0"/>
  </p:normalViewPr>
  <p:slideViewPr>
    <p:cSldViewPr>
      <p:cViewPr>
        <p:scale>
          <a:sx n="77" d="100"/>
          <a:sy n="77" d="100"/>
        </p:scale>
        <p:origin x="-90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1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0270E-250D-4B0E-9292-76421E87159A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22D32-6469-40CD-BDEE-2A80830C99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22D32-6469-40CD-BDEE-2A80830C99B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22D32-6469-40CD-BDEE-2A80830C99B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22D32-6469-40CD-BDEE-2A80830C99B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22D32-6469-40CD-BDEE-2A80830C99B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A4835-F3B1-40F4-A0B0-2F1C601131CF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69241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C6581-4E7E-4A54-9189-759F7D959DD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90479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999FA-EA35-44D1-A5EA-2FA98B19F783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680312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A4C2D-FAEC-43C2-A7BF-E90180BE0C5A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90167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C8401-77E2-4290-BF25-42B8453A8ED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429305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5716A-7F41-4255-BA8D-A1BD021B7608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044629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FD842-A362-482A-8B1A-0C76C9A02219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857495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91F8C-CAD5-49E8-9189-714A91CCC0BF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88864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A7D27-201B-46A4-8E75-13409F63FEB4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808831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CF73A-BA1F-49E4-8891-6BF3257BD332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73877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28044-FB02-40C6-94BE-4D9A0C929ABD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17695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8CF509BA-09FC-497D-8F7C-A2B79F1BB2A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872208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endParaRPr lang="es-ES" alt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-3492896" y="1556791"/>
            <a:ext cx="11017224" cy="1224137"/>
          </a:xfrm>
        </p:spPr>
        <p:txBody>
          <a:bodyPr/>
          <a:lstStyle/>
          <a:p>
            <a:pPr algn="r" eaLnBrk="1" hangingPunct="1"/>
            <a:r>
              <a:rPr lang="ru-RU" altLang="ru-RU" b="1" i="1" smtClean="0">
                <a:solidFill>
                  <a:srgbClr val="00B050"/>
                </a:solidFill>
                <a:latin typeface="Cambria" pitchFamily="18" charset="0"/>
                <a:cs typeface="Courier New" pitchFamily="49" charset="0"/>
              </a:rPr>
              <a:t>«Чистота в моём селе.</a:t>
            </a:r>
            <a:endParaRPr lang="ru-RU" altLang="ru-RU" b="1" i="1" dirty="0" smtClean="0">
              <a:solidFill>
                <a:srgbClr val="00B050"/>
              </a:solidFill>
              <a:latin typeface="Cambria" pitchFamily="18" charset="0"/>
              <a:cs typeface="Courier New" pitchFamily="49" charset="0"/>
            </a:endParaRPr>
          </a:p>
          <a:p>
            <a:pPr algn="r" eaLnBrk="1" hangingPunct="1"/>
            <a:r>
              <a:rPr lang="ru-RU" altLang="ru-RU" b="1" i="1" dirty="0" smtClean="0">
                <a:solidFill>
                  <a:srgbClr val="00B050"/>
                </a:solidFill>
                <a:latin typeface="Cambria" pitchFamily="18" charset="0"/>
                <a:cs typeface="Courier New" pitchFamily="49" charset="0"/>
              </a:rPr>
              <a:t>Что я могу сделать с мусором?» </a:t>
            </a:r>
          </a:p>
          <a:p>
            <a:pPr algn="r" eaLnBrk="1" hangingPunct="1"/>
            <a:endParaRPr lang="en-US" sz="2000" dirty="0" smtClean="0">
              <a:solidFill>
                <a:srgbClr val="002060"/>
              </a:solidFill>
            </a:endParaRPr>
          </a:p>
          <a:p>
            <a:pPr algn="r" eaLnBrk="1" hangingPunct="1"/>
            <a:r>
              <a:rPr lang="ru-RU" sz="2000" dirty="0" smtClean="0">
                <a:solidFill>
                  <a:srgbClr val="002060"/>
                </a:solidFill>
              </a:rPr>
              <a:t>Муниципальное образовательное учреждение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Жуковская средняя общеобразовательная школа № 22</a:t>
            </a:r>
            <a:endParaRPr lang="ru-RU" altLang="ru-RU" dirty="0" smtClean="0"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4005064"/>
            <a:ext cx="6768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 smtClean="0">
                <a:latin typeface="+mn-lt"/>
              </a:rPr>
              <a:t>Выполнила: </a:t>
            </a:r>
            <a:r>
              <a:rPr lang="ru-RU" altLang="ru-RU" dirty="0" err="1" smtClean="0">
                <a:latin typeface="+mn-lt"/>
              </a:rPr>
              <a:t>Хачатрян</a:t>
            </a:r>
            <a:r>
              <a:rPr lang="ru-RU" altLang="ru-RU" dirty="0" smtClean="0">
                <a:latin typeface="+mn-lt"/>
              </a:rPr>
              <a:t> </a:t>
            </a:r>
            <a:r>
              <a:rPr lang="ru-RU" altLang="ru-RU" dirty="0" err="1" smtClean="0">
                <a:latin typeface="+mn-lt"/>
              </a:rPr>
              <a:t>Гретта</a:t>
            </a:r>
            <a:r>
              <a:rPr lang="ru-RU" altLang="ru-RU" dirty="0" smtClean="0">
                <a:latin typeface="+mn-lt"/>
              </a:rPr>
              <a:t> </a:t>
            </a:r>
          </a:p>
          <a:p>
            <a:pPr eaLnBrk="1" hangingPunct="1"/>
            <a:r>
              <a:rPr lang="ru-RU" altLang="ru-RU" dirty="0" smtClean="0">
                <a:latin typeface="+mn-lt"/>
              </a:rPr>
              <a:t>ученица 3 класса</a:t>
            </a:r>
          </a:p>
          <a:p>
            <a:pPr eaLnBrk="1" hangingPunct="1"/>
            <a:endParaRPr lang="ru-RU" altLang="ru-RU" dirty="0" smtClean="0">
              <a:latin typeface="+mn-lt"/>
            </a:endParaRPr>
          </a:p>
          <a:p>
            <a:pPr eaLnBrk="1" hangingPunct="1"/>
            <a:r>
              <a:rPr lang="ru-RU" altLang="ru-RU" dirty="0" smtClean="0">
                <a:latin typeface="+mn-lt"/>
              </a:rPr>
              <a:t>Руководитель:  Дубинина Наталья Петровна</a:t>
            </a:r>
          </a:p>
          <a:p>
            <a:pPr eaLnBrk="1" hangingPunct="1"/>
            <a:r>
              <a:rPr lang="en-US" altLang="ru-RU" dirty="0" smtClean="0">
                <a:latin typeface="+mn-lt"/>
              </a:rPr>
              <a:t>na.dubinina2016yandex.ru</a:t>
            </a:r>
            <a:endParaRPr lang="ru-RU" alt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784976" cy="3744416"/>
          </a:xfrm>
        </p:spPr>
        <p:txBody>
          <a:bodyPr/>
          <a:lstStyle/>
          <a:p>
            <a:r>
              <a:rPr lang="ru-RU" altLang="ru-RU" sz="3600" dirty="0" smtClean="0">
                <a:solidFill>
                  <a:srgbClr val="00B050"/>
                </a:solidFill>
                <a:cs typeface="Times New Roman" pitchFamily="18" charset="0"/>
              </a:rPr>
              <a:t>Беседа с соседкой Мельниковой А. Г.</a:t>
            </a:r>
            <a: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endParaRPr lang="ru-RU" altLang="ru-RU" sz="3200" b="1" dirty="0" smtClean="0">
              <a:solidFill>
                <a:srgbClr val="00B05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Admin\Desktop\Attachments_na.dubinina2016@yandex.ru_2021-02-28_12-31-54\IMG-20210224-WA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44824"/>
            <a:ext cx="3312368" cy="42124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E:\МОЙ ПРОЕКТ\2021 год\20210310_0931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625991" y="1898820"/>
            <a:ext cx="4320481" cy="3924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ChangeArrowheads="1"/>
          </p:cNvSpPr>
          <p:nvPr/>
        </p:nvSpPr>
        <p:spPr>
          <a:xfrm>
            <a:off x="539552" y="260648"/>
            <a:ext cx="8161510" cy="209678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Бе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седа с главой сельского поселения Щербаковым А.</a:t>
            </a:r>
            <a:r>
              <a:rPr kumimoji="0" lang="ru-RU" sz="3600" i="0" u="none" strike="noStrike" kern="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А.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s-ES" sz="24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E:\МОЙ ПРОЕКТ\IMG-20210303-WA00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428396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E:\МОЙ ПРОЕКТ\IMG-20210303-WA0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17032"/>
            <a:ext cx="4320480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  <a:cs typeface="Times New Roman" pitchFamily="18" charset="0"/>
              </a:rPr>
              <a:t>Освещение проблемы мусора в газете «Колос»</a:t>
            </a:r>
            <a:endParaRPr lang="ru-RU" sz="32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pic>
        <p:nvPicPr>
          <p:cNvPr id="1026" name="Picture 2" descr="E:\МОЙ ПРОЕКТ\2021 год\Природа-бесценный дар,один на всех\20210403_0921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180942" y="2299778"/>
            <a:ext cx="2818914" cy="33491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E:\МОЙ ПРОЕКТ\2021 год\Природа-бесценный дар,один на всех\20210403_092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54214" y="1658470"/>
            <a:ext cx="3227452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МОЙ ПРОЕКТ\2021 год\Природа-бесценный дар,один на всех\20210403_0918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147187" y="1781805"/>
            <a:ext cx="3474122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МОЙ ПРОЕКТ\20210303_133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15500" y="-15621000"/>
            <a:ext cx="3240000" cy="4320000"/>
          </a:xfrm>
          <a:prstGeom prst="rect">
            <a:avLst/>
          </a:prstGeom>
          <a:noFill/>
        </p:spPr>
      </p:pic>
      <p:pic>
        <p:nvPicPr>
          <p:cNvPr id="8" name="Рисунок 7" descr="E:\МОЙ ПРОЕКТ\20210303_1337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700808"/>
            <a:ext cx="3384376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E:\МОЙ ПРОЕКТ\20210303_1337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19572" y="1880828"/>
            <a:ext cx="3672408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23528" y="260648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+mj-lt"/>
              </a:rPr>
              <a:t>Беседа с работником </a:t>
            </a:r>
            <a:r>
              <a:rPr lang="ru-RU" sz="3600" b="1" dirty="0" smtClean="0">
                <a:solidFill>
                  <a:srgbClr val="00B050"/>
                </a:solidFill>
                <a:latin typeface="+mj-lt"/>
              </a:rPr>
              <a:t>библиотеки </a:t>
            </a:r>
            <a:r>
              <a:rPr lang="ru-RU" sz="3600" b="1" dirty="0" smtClean="0">
                <a:solidFill>
                  <a:srgbClr val="00B050"/>
                </a:solidFill>
                <a:latin typeface="+mj-lt"/>
              </a:rPr>
              <a:t>Кобелевой Т. И.</a:t>
            </a:r>
            <a:endParaRPr lang="ru-RU" sz="3600" b="1" dirty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Исследование в моей семье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E:\МОЙ ПРОЕКТ\2021 год\IMG-20210309-WA00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2736304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E:\МОЙ ПРОЕКТ\2021 год\IMG-20210309-WA00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268760"/>
            <a:ext cx="2492792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115616" y="5733256"/>
            <a:ext cx="4032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Масса мусора 3 кг 800 г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5508104" y="5589241"/>
            <a:ext cx="3635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Масса сортированного мусора 500 г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4365104"/>
            <a:ext cx="6840760" cy="1080120"/>
          </a:xfrm>
        </p:spPr>
        <p:txBody>
          <a:bodyPr/>
          <a:lstStyle/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Вывод:  </a:t>
            </a:r>
            <a:r>
              <a:rPr lang="ru-RU" sz="2800" dirty="0" smtClean="0"/>
              <a:t>мои одноклассники аккуратно относятся к раздельному сбору мусора.</a:t>
            </a:r>
          </a:p>
          <a:p>
            <a:endParaRPr lang="ru-RU" dirty="0"/>
          </a:p>
        </p:txBody>
      </p:sp>
      <p:pic>
        <p:nvPicPr>
          <p:cNvPr id="4" name="Рисунок 3" descr="E:\МОЙ ПРОЕКТ\2021 год\20210310_0808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411760" y="1052736"/>
            <a:ext cx="4113771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11144" cy="10081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Наблюдение № 2</a:t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Attachments_na.dubinina2016@yandex.ru_2021-02-28_12-31-54\IMG-20210227-WA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4608512" cy="22156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+mj-lt"/>
              </a:rPr>
              <a:t> </a:t>
            </a:r>
            <a:endParaRPr lang="ru-RU" sz="3600" dirty="0">
              <a:latin typeface="+mj-lt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3316166"/>
            <a:ext cx="763284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отравление организма от испарения при гниении мусора, происходит не сразу. Постепенно появляется слабость, головная боль, утомляемость.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7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Беседа с  медицинским работником </a:t>
            </a:r>
            <a:r>
              <a:rPr lang="ru-RU" sz="2400" b="1" dirty="0" err="1" smtClean="0">
                <a:solidFill>
                  <a:srgbClr val="00B050"/>
                </a:solidFill>
              </a:rPr>
              <a:t>Яценко</a:t>
            </a:r>
            <a:r>
              <a:rPr lang="ru-RU" sz="2400" b="1" dirty="0" smtClean="0">
                <a:solidFill>
                  <a:srgbClr val="00B050"/>
                </a:solidFill>
              </a:rPr>
              <a:t>  Л. А.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10922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3175">
                  <a:noFill/>
                </a:ln>
                <a:solidFill>
                  <a:srgbClr val="00B050"/>
                </a:solidFill>
                <a:latin typeface="+mj-lt"/>
              </a:rPr>
              <a:t>Классный час «Чистота в моём селе»</a:t>
            </a:r>
            <a:endParaRPr lang="ru-RU" sz="3200" dirty="0">
              <a:latin typeface="+mj-lt"/>
            </a:endParaRPr>
          </a:p>
        </p:txBody>
      </p:sp>
      <p:pic>
        <p:nvPicPr>
          <p:cNvPr id="1027" name="Picture 3" descr="E:\МОЙ ПРОЕКТ\20210303_1248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65704" y="-4923928"/>
            <a:ext cx="5760000" cy="4320000"/>
          </a:xfrm>
          <a:prstGeom prst="rect">
            <a:avLst/>
          </a:prstGeom>
          <a:noFill/>
        </p:spPr>
      </p:pic>
      <p:pic>
        <p:nvPicPr>
          <p:cNvPr id="6" name="Рисунок 5" descr="E:\МОЙ ПРОЕКТ\20210303_1248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39552" y="980728"/>
            <a:ext cx="324036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МОЙ ПРОЕКТ\20210303_1259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980728"/>
            <a:ext cx="3336474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E:\МОЙ ПРОЕКТ\20210303_1302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395536" y="3645024"/>
            <a:ext cx="3531921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E:\МОЙ ПРОЕКТ\20210303_1306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364088" y="3861048"/>
            <a:ext cx="3171476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47248" cy="796950"/>
          </a:xfrm>
        </p:spPr>
        <p:txBody>
          <a:bodyPr/>
          <a:lstStyle/>
          <a:p>
            <a:pPr indent="228600"/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4000" b="1" dirty="0" smtClean="0">
                <a:solidFill>
                  <a:srgbClr val="00B05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Анкета «Знаете ли вы о сортировке мусора?»</a:t>
            </a:r>
            <a:r>
              <a:rPr lang="ru-RU" altLang="ru-RU" sz="6000" dirty="0" smtClean="0">
                <a:solidFill>
                  <a:srgbClr val="00B050"/>
                </a:solidFill>
                <a:latin typeface="Cambria" pitchFamily="18" charset="0"/>
              </a:rPr>
              <a:t/>
            </a:r>
            <a:br>
              <a:rPr lang="ru-RU" altLang="ru-RU" sz="6000" dirty="0" smtClean="0">
                <a:solidFill>
                  <a:srgbClr val="00B050"/>
                </a:solidFill>
                <a:latin typeface="Cambria" pitchFamily="18" charset="0"/>
              </a:rPr>
            </a:br>
            <a:endParaRPr lang="ru-RU" altLang="ru-RU" sz="3600" dirty="0" smtClean="0">
              <a:solidFill>
                <a:srgbClr val="00B050"/>
              </a:solidFill>
              <a:latin typeface="Cambria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23529" y="1628800"/>
          <a:ext cx="8568952" cy="4114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76545">
                  <a:extLst>
                    <a:ext uri="{9D8B030D-6E8A-4147-A177-3AD203B41FA5}"/>
                  </a:extLst>
                </a:gridCol>
                <a:gridCol w="6796522">
                  <a:extLst>
                    <a:ext uri="{9D8B030D-6E8A-4147-A177-3AD203B41FA5}"/>
                  </a:extLst>
                </a:gridCol>
                <a:gridCol w="635984">
                  <a:extLst>
                    <a:ext uri="{9D8B030D-6E8A-4147-A177-3AD203B41FA5}"/>
                  </a:extLst>
                </a:gridCol>
                <a:gridCol w="659901">
                  <a:extLst>
                    <a:ext uri="{9D8B030D-6E8A-4147-A177-3AD203B41FA5}"/>
                  </a:extLst>
                </a:gridCol>
              </a:tblGrid>
              <a:tr h="3743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j-lt"/>
                        </a:rPr>
                        <a:t>№</a:t>
                      </a:r>
                      <a:endParaRPr lang="ru-RU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Вопросы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j-lt"/>
                          <a:cs typeface="Times New Roman" pitchFamily="18" charset="0"/>
                        </a:rPr>
                        <a:t>да</a:t>
                      </a:r>
                      <a:endParaRPr lang="ru-RU" sz="2000" b="1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+mj-lt"/>
                          <a:cs typeface="Times New Roman" pitchFamily="18" charset="0"/>
                        </a:rPr>
                        <a:t>нет</a:t>
                      </a:r>
                      <a:endParaRPr lang="ru-RU" sz="1400" b="1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3743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j-lt"/>
                        </a:rPr>
                        <a:t>1</a:t>
                      </a:r>
                      <a:endParaRPr lang="ru-RU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j-lt"/>
                          <a:cs typeface="Times New Roman" pitchFamily="18" charset="0"/>
                        </a:rPr>
                        <a:t>Мусор</a:t>
                      </a:r>
                      <a:r>
                        <a:rPr lang="ru-RU" sz="2000" b="1" baseline="0" dirty="0" smtClean="0">
                          <a:effectLst/>
                          <a:latin typeface="+mj-lt"/>
                          <a:cs typeface="Times New Roman" pitchFamily="18" charset="0"/>
                        </a:rPr>
                        <a:t> в</a:t>
                      </a:r>
                      <a:r>
                        <a:rPr lang="ru-RU" sz="2000" b="1" dirty="0" smtClean="0">
                          <a:effectLst/>
                          <a:latin typeface="+mj-lt"/>
                          <a:cs typeface="Times New Roman" pitchFamily="18" charset="0"/>
                        </a:rPr>
                        <a:t>ыбрасываете  в урну?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5586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j-lt"/>
                          <a:ea typeface="+mn-ea"/>
                        </a:rPr>
                        <a:t>2</a:t>
                      </a:r>
                      <a:endParaRPr lang="ru-RU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Выбрасываете ли Вы </a:t>
                      </a:r>
                      <a:r>
                        <a:rPr lang="ru-RU" sz="2000" b="1" dirty="0" smtClean="0">
                          <a:effectLst/>
                          <a:latin typeface="+mj-lt"/>
                          <a:cs typeface="Times New Roman" pitchFamily="18" charset="0"/>
                        </a:rPr>
                        <a:t>ненужные </a:t>
                      </a: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вещи: </a:t>
                      </a:r>
                      <a:r>
                        <a:rPr lang="ru-RU" sz="2000" b="1" dirty="0" smtClean="0">
                          <a:effectLst/>
                          <a:latin typeface="+mj-lt"/>
                          <a:cs typeface="Times New Roman" pitchFamily="18" charset="0"/>
                        </a:rPr>
                        <a:t>одежду</a:t>
                      </a: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, обувь, </a:t>
                      </a:r>
                      <a:r>
                        <a:rPr lang="ru-RU" sz="2000" b="1" dirty="0" smtClean="0">
                          <a:effectLst/>
                          <a:latin typeface="+mj-lt"/>
                          <a:cs typeface="Times New Roman" pitchFamily="18" charset="0"/>
                        </a:rPr>
                        <a:t>игрушки?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3743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j-lt"/>
                          <a:ea typeface="+mn-ea"/>
                        </a:rPr>
                        <a:t>3</a:t>
                      </a:r>
                      <a:endParaRPr lang="ru-RU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Знаете ли Вы, как утилизируется мусор?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3743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j-lt"/>
                          <a:ea typeface="+mn-ea"/>
                        </a:rPr>
                        <a:t>4</a:t>
                      </a:r>
                      <a:endParaRPr lang="ru-RU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cs typeface="Times New Roman" pitchFamily="18" charset="0"/>
                        </a:rPr>
                        <a:t>Знаете ли Вы, как можно использовать вторично мусор?</a:t>
                      </a:r>
                      <a:endParaRPr lang="ru-RU" sz="20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  <a:tr h="3743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</a:rPr>
                        <a:t>5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Знаете ли Вы, что можно изготовить из бытового мусора?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1559" name="Rectangle 1"/>
          <p:cNvSpPr>
            <a:spLocks noChangeArrowheads="1"/>
          </p:cNvSpPr>
          <p:nvPr/>
        </p:nvSpPr>
        <p:spPr bwMode="auto">
          <a:xfrm>
            <a:off x="0" y="-76200"/>
            <a:ext cx="762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571500">
              <a:tabLst>
                <a:tab pos="4010025" algn="l"/>
              </a:tabLst>
            </a:pPr>
            <a:endParaRPr lang="ru-RU" altLang="ru-RU" sz="900"/>
          </a:p>
          <a:p>
            <a:pPr indent="571500">
              <a:tabLst>
                <a:tab pos="4010025" algn="l"/>
              </a:tabLst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038375"/>
          <a:ext cx="6096000" cy="2437297"/>
        </p:xfrm>
        <a:graphic>
          <a:graphicData uri="http://schemas.openxmlformats.org/drawingml/2006/table">
            <a:tbl>
              <a:tblPr/>
              <a:tblGrid>
                <a:gridCol w="4877808"/>
                <a:gridCol w="643383"/>
                <a:gridCol w="574809"/>
              </a:tblGrid>
              <a:tr h="3447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Вопросы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Да %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Нет %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smtClean="0">
                          <a:latin typeface="Times New Roman"/>
                          <a:ea typeface="Times New Roman"/>
                          <a:cs typeface="Times New Roman"/>
                        </a:rPr>
                        <a:t>Сдаёт 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ли </a:t>
                      </a:r>
                      <a:r>
                        <a:rPr lang="ru-RU" sz="1300" smtClean="0">
                          <a:latin typeface="Times New Roman"/>
                          <a:ea typeface="Times New Roman"/>
                          <a:cs typeface="Times New Roman"/>
                        </a:rPr>
                        <a:t>ваша семья </a:t>
                      </a: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мусор?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Выбрасываете ли Вы мусор в урну вне дома?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Сортируете мусор?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Выбрасываете ли Вы ненужные вещи: одежду, обувь, игрушки, в хорошем состоянии?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Знаете ли Вы, что можно изготовить из бытового мусора?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Calibri"/>
                          <a:ea typeface="Times New Roman"/>
                          <a:cs typeface="Times New Roman"/>
                        </a:rPr>
                        <a:t>Согласны  ли проводить  субботники?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3" marR="636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836712"/>
            <a:ext cx="53823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</a:rPr>
              <a:t>Результат анкетирования.</a:t>
            </a:r>
            <a:br>
              <a:rPr lang="ru-RU" altLang="ru-RU" sz="3200" b="1" dirty="0" smtClean="0">
                <a:solidFill>
                  <a:srgbClr val="00B050"/>
                </a:solidFill>
                <a:latin typeface="Cambria" pitchFamily="18" charset="0"/>
              </a:rPr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1470025"/>
          </a:xfrm>
        </p:spPr>
        <p:txBody>
          <a:bodyPr/>
          <a:lstStyle/>
          <a:p>
            <a:r>
              <a:rPr lang="ru-RU" sz="4000" b="1" u="sng" dirty="0" smtClean="0">
                <a:solidFill>
                  <a:srgbClr val="00B050"/>
                </a:solidFill>
              </a:rPr>
              <a:t>Актуальность проблемы:</a:t>
            </a:r>
            <a:br>
              <a:rPr lang="ru-RU" sz="4000" b="1" u="sng" dirty="0" smtClean="0">
                <a:solidFill>
                  <a:srgbClr val="00B050"/>
                </a:solidFill>
              </a:rPr>
            </a:br>
            <a:endParaRPr lang="ru-RU" sz="4000" b="1" u="sng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844824"/>
            <a:ext cx="6872808" cy="3793976"/>
          </a:xfrm>
        </p:spPr>
        <p:txBody>
          <a:bodyPr/>
          <a:lstStyle/>
          <a:p>
            <a:pPr marL="0" lvl="1"/>
            <a:r>
              <a:rPr lang="ru-RU" sz="2400" dirty="0" smtClean="0"/>
              <a:t>В связи с загрязнением окружающей среды в современном мире  человеку необходимо знать, что можно сделать для того, чтобы мусора было меньше.</a:t>
            </a: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3441680"/>
            <a:ext cx="40141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b="1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>«Есть такое правило: встал поутру, умылся, привел себя в порядок – и сразу же приведи в порядок свою планету»</a:t>
            </a:r>
          </a:p>
          <a:p>
            <a:pPr algn="r"/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Антуан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де Сент-Экзюпери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06704" cy="124011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B050"/>
                </a:solidFill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</a:rPr>
              <a:t>спользование мусора вторично.</a:t>
            </a:r>
            <a:r>
              <a:rPr lang="ru-RU" sz="5400" b="1" dirty="0" smtClean="0">
                <a:solidFill>
                  <a:srgbClr val="00B050"/>
                </a:solidFill>
              </a:rPr>
              <a:t/>
            </a:r>
            <a:br>
              <a:rPr lang="ru-RU" sz="5400" b="1" dirty="0" smtClean="0">
                <a:solidFill>
                  <a:srgbClr val="00B050"/>
                </a:solidFill>
              </a:rPr>
            </a:br>
            <a:endParaRPr lang="ru-RU" altLang="ru-RU" sz="5400" b="1" dirty="0" smtClean="0">
              <a:solidFill>
                <a:srgbClr val="00B050"/>
              </a:solidFill>
              <a:latin typeface="Cambria" pitchFamily="18" charset="0"/>
            </a:endParaRPr>
          </a:p>
        </p:txBody>
      </p:sp>
      <p:pic>
        <p:nvPicPr>
          <p:cNvPr id="5" name="Рисунок 4" descr="E:\МОЙ ПРОЕКТ\2021 год\IMG-20210319-WA00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3605783" cy="18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МОЙ ПРОЕКТ\2021 год\IMG-20210323-WA00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556792"/>
            <a:ext cx="2016224" cy="39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C:\Users\Admin\Downloads\IMG-20210324-WA00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861048"/>
            <a:ext cx="3744416" cy="1799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E:\МОЙ ПРОЕКТ\2021 год\Природа-бесценный дар,один на всех\IMG-20210323-WA003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556792"/>
            <a:ext cx="1769751" cy="3952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395536" y="1268760"/>
            <a:ext cx="8162650" cy="1088670"/>
          </a:xfrm>
        </p:spPr>
        <p:txBody>
          <a:bodyPr/>
          <a:lstStyle/>
          <a:p>
            <a:r>
              <a:rPr lang="ru-RU" sz="2800" i="1" dirty="0" smtClean="0">
                <a:latin typeface="Monotype Corsiva" pitchFamily="66" charset="0"/>
              </a:rPr>
              <a:t/>
            </a:r>
            <a:br>
              <a:rPr lang="ru-RU" sz="2800" i="1" dirty="0" smtClean="0">
                <a:latin typeface="Monotype Corsiva" pitchFamily="66" charset="0"/>
              </a:rPr>
            </a:br>
            <a:r>
              <a:rPr lang="ru-RU" sz="2800" i="1" dirty="0" smtClean="0">
                <a:latin typeface="Monotype Corsiva" pitchFamily="66" charset="0"/>
              </a:rPr>
              <a:t/>
            </a:r>
            <a:br>
              <a:rPr lang="ru-RU" sz="2800" i="1" dirty="0" smtClean="0">
                <a:latin typeface="Monotype Corsiva" pitchFamily="66" charset="0"/>
              </a:rPr>
            </a:br>
            <a:endParaRPr lang="es-ES" sz="3200" b="1" dirty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«Мона Лиза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412776"/>
            <a:ext cx="2500298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Альберт Эйнштей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2285984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 descr="http://www.bugaga.ru/uploads/posts/2011-06/1307994359_pic-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929066"/>
            <a:ext cx="4357718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51520" y="188640"/>
            <a:ext cx="9073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</a:p>
          <a:p>
            <a:r>
              <a:rPr lang="ru-RU" sz="36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Мусор в современном искусстве </a:t>
            </a:r>
            <a:r>
              <a:rPr lang="ru-RU" sz="3600" b="1" dirty="0" err="1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джанк-арт</a:t>
            </a:r>
            <a:r>
              <a:rPr lang="ru-RU" sz="36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B05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Поделки на уроке технологии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C:\Documents and Settings\Пользователь\Мои документы\Downloads\20210311_1226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59832" y="3717032"/>
            <a:ext cx="2736304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C:\Documents and Settings\Пользователь\Мои документы\Downloads\20210311_121548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436096" y="1196752"/>
            <a:ext cx="3311525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Documents and Settings\Пользователь\Мои документы\Downloads\20210311_1151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11560" y="1268760"/>
            <a:ext cx="3143272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41568" cy="576064"/>
          </a:xfrm>
        </p:spPr>
        <p:txBody>
          <a:bodyPr/>
          <a:lstStyle/>
          <a:p>
            <a:r>
              <a:rPr lang="ru-RU" altLang="zh-CN" sz="3200" b="1" dirty="0" smtClean="0">
                <a:solidFill>
                  <a:srgbClr val="00B050"/>
                </a:solidFill>
              </a:rPr>
              <a:t/>
            </a:r>
            <a:br>
              <a:rPr lang="ru-RU" altLang="zh-CN" sz="3200" b="1" dirty="0" smtClean="0">
                <a:solidFill>
                  <a:srgbClr val="00B050"/>
                </a:solidFill>
              </a:rPr>
            </a:br>
            <a:r>
              <a:rPr lang="ru-RU" altLang="zh-CN" sz="3200" b="1" dirty="0" smtClean="0">
                <a:solidFill>
                  <a:srgbClr val="00B050"/>
                </a:solidFill>
              </a:rPr>
              <a:t>Полезные поделки  из мусора и рисунки.</a:t>
            </a:r>
            <a:endParaRPr lang="ru-RU" altLang="ru-RU" sz="3200" b="1" dirty="0" smtClean="0">
              <a:solidFill>
                <a:srgbClr val="00B050"/>
              </a:solidFill>
            </a:endParaRPr>
          </a:p>
        </p:txBody>
      </p:sp>
      <p:pic>
        <p:nvPicPr>
          <p:cNvPr id="5" name="Picture 5" descr="C:\Users\Admin\Downloads\IMG-20210224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988840"/>
            <a:ext cx="1766129" cy="2354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Picture 2" descr="E:\МОЙ ПРОЕКТ\2021 год\IMG-20210309-WA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131551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E:\МОЙ ПРОЕКТ\2021 год\IMG-20210309-WA00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700808"/>
            <a:ext cx="141267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4" descr="C:\Users\Admin\Downloads\IMG-20210228-WA0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7" y="4941168"/>
            <a:ext cx="2376264" cy="1142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E:\МОЙ ПРОЕКТ\2021 год\20210312_2154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179512" y="4581128"/>
            <a:ext cx="2877116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E:\МОЙ ПРОЕКТ\2021 год\20210312_21542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347864" y="4653136"/>
            <a:ext cx="2736304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71600" y="314000"/>
            <a:ext cx="81724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Заключение.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+mj-lt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Нужно сортировать мусор, чтобы его можно было вторично использовать.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 Не выбрасывать  мусор в овраги, с талыми и дождевыми водами, он попадает в реки и озера.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3. Покупать  напитки в стеклянных бутылках, т.к. одноразовую пластиковую тару нельзя переработать.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4. Устаревшие и немодные вещи не выбрасывать, а отдавать «За спасибо».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828600" y="294665"/>
            <a:ext cx="105131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Фёдор Михайлович Достоевский: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 Кто не любит природу, тот не любит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и человека, тот не гражданин»</a:t>
            </a:r>
            <a:endParaRPr kumimoji="0" lang="ru-RU" sz="3200" b="1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j-lt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29" name="Picture 5" descr="https://im0-tub-ru.yandex.net/i?id=3d5f791afb959fcd8e3e6dcb43ab65af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44824"/>
            <a:ext cx="3606580" cy="3361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699792" y="5085184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Благодарю за внимание!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156990"/>
          </a:xfrm>
        </p:spPr>
        <p:txBody>
          <a:bodyPr/>
          <a:lstStyle/>
          <a:p>
            <a:pPr lvl="0">
              <a:defRPr/>
            </a:pPr>
            <a: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</a:br>
            <a: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</a:br>
            <a: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</a:br>
            <a:r>
              <a:rPr lang="ru-RU" altLang="ru-RU" sz="3600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/>
            </a:r>
            <a:br>
              <a:rPr lang="ru-RU" altLang="ru-RU" sz="3600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</a:br>
            <a:r>
              <a:rPr lang="ru-RU" altLang="ru-RU" sz="3600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>Цель данной работы: </a:t>
            </a:r>
            <a:r>
              <a:rPr lang="ru-RU" sz="2800" dirty="0" smtClean="0">
                <a:latin typeface="+mn-lt"/>
                <a:cs typeface="Times New Roman" pitchFamily="18" charset="0"/>
              </a:rPr>
              <a:t>изучить влияние бытовых отходов на</a:t>
            </a:r>
            <a:br>
              <a:rPr lang="ru-RU" sz="2800" dirty="0" smtClean="0">
                <a:latin typeface="+mn-lt"/>
                <a:cs typeface="Times New Roman" pitchFamily="18" charset="0"/>
              </a:rPr>
            </a:br>
            <a:r>
              <a:rPr lang="ru-RU" sz="2800" dirty="0" smtClean="0">
                <a:latin typeface="+mn-lt"/>
                <a:cs typeface="Times New Roman" pitchFamily="18" charset="0"/>
              </a:rPr>
              <a:t>окружающую природу и жизнь человека.</a:t>
            </a:r>
            <a:r>
              <a:rPr lang="ru-RU" sz="4800" dirty="0" smtClean="0">
                <a:latin typeface="+mn-lt"/>
                <a:cs typeface="Times New Roman" pitchFamily="18" charset="0"/>
              </a:rPr>
              <a:t/>
            </a:r>
            <a:br>
              <a:rPr lang="ru-RU" sz="4800" dirty="0" smtClean="0">
                <a:latin typeface="+mn-lt"/>
                <a:cs typeface="Times New Roman" pitchFamily="18" charset="0"/>
              </a:rPr>
            </a:br>
            <a:r>
              <a:rPr lang="ru-RU" altLang="ru-RU" sz="4800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  <a:t/>
            </a:r>
            <a:br>
              <a:rPr lang="ru-RU" altLang="ru-RU" sz="4800" u="sng" dirty="0" smtClean="0">
                <a:solidFill>
                  <a:srgbClr val="00B050"/>
                </a:solidFill>
                <a:latin typeface="+mn-lt"/>
                <a:cs typeface="Times New Roman" pitchFamily="18" charset="0"/>
              </a:rPr>
            </a:br>
            <a:endParaRPr lang="ru-RU" altLang="ru-RU" sz="4800" u="sng" dirty="0" smtClean="0">
              <a:solidFill>
                <a:srgbClr val="00B05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424936" cy="4137323"/>
          </a:xfrm>
        </p:spPr>
        <p:txBody>
          <a:bodyPr/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B050"/>
                </a:solidFill>
              </a:rPr>
              <a:t>Задачи</a:t>
            </a:r>
            <a:r>
              <a:rPr lang="ru-RU" altLang="ru-RU" sz="2800" dirty="0" smtClean="0">
                <a:solidFill>
                  <a:srgbClr val="00B050"/>
                </a:solidFill>
              </a:rPr>
              <a:t>: </a:t>
            </a:r>
            <a:endParaRPr lang="ru-RU" altLang="ru-RU" sz="2800" dirty="0" smtClean="0">
              <a:cs typeface="Times New Roman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Изучить проблемы загрязнения окружающей среды бытовыми отходами;</a:t>
            </a:r>
            <a:endParaRPr lang="ru-RU" sz="2800" dirty="0" smtClean="0">
              <a:cs typeface="Arial" pitchFamily="34" charset="0"/>
            </a:endParaRPr>
          </a:p>
          <a:p>
            <a:pPr lvl="0">
              <a:buNone/>
            </a:pPr>
            <a:r>
              <a:rPr lang="ru-RU" sz="2800" dirty="0" smtClean="0"/>
              <a:t>Узнать о вредном влиянии мусора на состояние человека;</a:t>
            </a:r>
          </a:p>
          <a:p>
            <a:pPr lvl="0">
              <a:buNone/>
            </a:pPr>
            <a:r>
              <a:rPr lang="ru-RU" sz="2800" dirty="0" smtClean="0"/>
              <a:t>Выявить влияние разных видов мусора на живые организмы.</a:t>
            </a:r>
          </a:p>
          <a:p>
            <a:pPr lvl="0">
              <a:buNone/>
            </a:pPr>
            <a:r>
              <a:rPr lang="ru-RU" sz="2800" dirty="0" smtClean="0"/>
              <a:t>Привлечь внимание к данной проблеме как можно больше сверстников и взрослых.</a:t>
            </a:r>
          </a:p>
          <a:p>
            <a:pPr lvl="0"/>
            <a:endParaRPr lang="ru-RU" dirty="0" smtClean="0"/>
          </a:p>
          <a:p>
            <a:pPr lvl="0">
              <a:buNone/>
              <a:defRPr/>
            </a:pPr>
            <a:endParaRPr lang="ru-RU" sz="3600" u="sng" dirty="0" smtClean="0">
              <a:cs typeface="Times New Roman" pitchFamily="18" charset="0"/>
            </a:endParaRPr>
          </a:p>
          <a:p>
            <a:pPr>
              <a:buNone/>
              <a:defRPr/>
            </a:pP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467544" y="2636912"/>
            <a:ext cx="8676456" cy="3489251"/>
          </a:xfrm>
        </p:spPr>
        <p:txBody>
          <a:bodyPr/>
          <a:lstStyle/>
          <a:p>
            <a:pPr>
              <a:buNone/>
              <a:defRPr/>
            </a:pPr>
            <a:r>
              <a:rPr lang="ru-RU" sz="3600" u="sng" dirty="0" smtClean="0">
                <a:ln w="3175">
                  <a:noFill/>
                </a:ln>
                <a:solidFill>
                  <a:srgbClr val="00B050"/>
                </a:solidFill>
                <a:latin typeface="+mj-lt"/>
                <a:cs typeface="Times New Roman" pitchFamily="18" charset="0"/>
              </a:rPr>
              <a:t>Предмет исследования -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влияние мусора на самочувствие человека.</a:t>
            </a:r>
          </a:p>
          <a:p>
            <a:pPr>
              <a:buNone/>
              <a:defRPr/>
            </a:pPr>
            <a:r>
              <a:rPr lang="ru-RU" sz="3600" dirty="0" smtClean="0"/>
              <a:t>   </a:t>
            </a:r>
          </a:p>
          <a:p>
            <a:pPr>
              <a:buNone/>
              <a:defRPr/>
            </a:pPr>
            <a:endParaRPr lang="ru-RU" sz="3600" u="sng" dirty="0" smtClean="0">
              <a:ln w="3175">
                <a:noFill/>
              </a:ln>
              <a:solidFill>
                <a:srgbClr val="00B05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24544" y="764704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600" u="sng" dirty="0" smtClean="0">
              <a:ln w="3175">
                <a:noFill/>
              </a:ln>
              <a:solidFill>
                <a:srgbClr val="00B050"/>
              </a:solidFill>
              <a:latin typeface="+mj-lt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u="sng" dirty="0" smtClean="0">
                <a:ln w="3175">
                  <a:noFill/>
                </a:ln>
                <a:solidFill>
                  <a:srgbClr val="00B050"/>
                </a:solidFill>
                <a:latin typeface="+mj-lt"/>
                <a:cs typeface="Times New Roman" pitchFamily="18" charset="0"/>
              </a:rPr>
              <a:t>Объект исследования – </a:t>
            </a:r>
            <a:r>
              <a:rPr lang="ru-RU" sz="3200" dirty="0" smtClean="0">
                <a:cs typeface="Times New Roman" pitchFamily="18" charset="0"/>
              </a:rPr>
              <a:t>экология.</a:t>
            </a:r>
            <a:endParaRPr lang="ru-RU" sz="3600" dirty="0" smtClean="0">
              <a:ln w="3175">
                <a:noFill/>
              </a:ln>
              <a:solidFill>
                <a:srgbClr val="00B050"/>
              </a:solidFill>
              <a:cs typeface="Times New Roman" pitchFamily="18" charset="0"/>
            </a:endParaRPr>
          </a:p>
          <a:p>
            <a:pPr algn="ctr" defTabSz="914400" eaLnBrk="1" fontAlgn="auto" hangingPunct="1">
              <a:spcAft>
                <a:spcPts val="0"/>
              </a:spcAft>
              <a:defRPr/>
            </a:pPr>
            <a:endParaRPr lang="ru-RU" sz="3600" b="1" u="sng" dirty="0">
              <a:ln w="3175">
                <a:noFill/>
              </a:ln>
              <a:solidFill>
                <a:srgbClr val="00B05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63688" y="548680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latin typeface="+mn-lt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39552" y="845787"/>
            <a:ext cx="82809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ru-RU" sz="3200" b="1" u="sng" dirty="0" smtClean="0">
                <a:ln w="3175">
                  <a:noFill/>
                </a:ln>
                <a:solidFill>
                  <a:srgbClr val="00B050"/>
                </a:solidFill>
              </a:rPr>
              <a:t>Гипотеза: </a:t>
            </a:r>
          </a:p>
          <a:p>
            <a:pPr eaLnBrk="1" hangingPunct="1"/>
            <a:r>
              <a:rPr lang="ru-RU" sz="3200" dirty="0" smtClean="0">
                <a:ln w="3175">
                  <a:noFill/>
                </a:ln>
              </a:rPr>
              <a:t>предположу, что бытовые отходы и мусор загрязняют экологическую обстановку моего села, содержит вредные вещества для здоровья человека.</a:t>
            </a:r>
            <a:endParaRPr kumimoji="0" lang="ru-RU" sz="3600" i="0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268760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200" dirty="0" smtClean="0">
                <a:latin typeface="+mj-lt"/>
                <a:cs typeface="Times New Roman" pitchFamily="18" charset="0"/>
              </a:rPr>
              <a:t>изучение литературы по теме;</a:t>
            </a:r>
          </a:p>
          <a:p>
            <a:pPr eaLnBrk="1" hangingPunct="1"/>
            <a:r>
              <a:rPr lang="ru-RU" altLang="ru-RU" sz="3200" dirty="0" smtClean="0">
                <a:latin typeface="+mj-lt"/>
                <a:cs typeface="Times New Roman" pitchFamily="18" charset="0"/>
              </a:rPr>
              <a:t>поиск информации в интернете;</a:t>
            </a:r>
          </a:p>
          <a:p>
            <a:pPr eaLnBrk="1" hangingPunct="1"/>
            <a:r>
              <a:rPr lang="ru-RU" altLang="ru-RU" sz="3200" dirty="0" smtClean="0">
                <a:latin typeface="+mj-lt"/>
                <a:cs typeface="Times New Roman" pitchFamily="18" charset="0"/>
              </a:rPr>
              <a:t>опрос одноклассников;</a:t>
            </a:r>
          </a:p>
          <a:p>
            <a:pPr eaLnBrk="1" hangingPunct="1"/>
            <a:r>
              <a:rPr lang="ru-RU" altLang="ru-RU" sz="3200" dirty="0" smtClean="0">
                <a:latin typeface="+mj-lt"/>
                <a:cs typeface="Times New Roman" pitchFamily="18" charset="0"/>
              </a:rPr>
              <a:t>проведение исследования, наблюдения и опыта 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32656"/>
            <a:ext cx="9145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Методы исследования</a:t>
            </a:r>
            <a:endParaRPr lang="ru-RU" sz="3600" b="1" dirty="0">
              <a:solidFill>
                <a:srgbClr val="00B05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0"/>
            <a:ext cx="8208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latin typeface="Cambria" pitchFamily="18" charset="0"/>
              </a:rPr>
              <a:t>История борьбы с мусором </a:t>
            </a:r>
            <a:endParaRPr lang="ru-RU" sz="5400" dirty="0">
              <a:solidFill>
                <a:srgbClr val="00B050"/>
              </a:solidFill>
              <a:latin typeface="Cambria" pitchFamily="18" charset="0"/>
            </a:endParaRPr>
          </a:p>
        </p:txBody>
      </p:sp>
      <p:pic>
        <p:nvPicPr>
          <p:cNvPr id="3" name="Содержимое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3888" y="1772816"/>
            <a:ext cx="5365612" cy="461416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9512" y="2060848"/>
            <a:ext cx="3203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мусорки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были зарегистрированы в Афинах в 400 году до н. э.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6768752" cy="1152128"/>
          </a:xfrm>
        </p:spPr>
        <p:txBody>
          <a:bodyPr>
            <a:noAutofit/>
          </a:bodyPr>
          <a:lstStyle/>
          <a:p>
            <a:pPr marL="108000" algn="ctr">
              <a:lnSpc>
                <a:spcPct val="100000"/>
              </a:lnSpc>
            </a:pP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B050"/>
                </a:solidFill>
                <a:cs typeface="Times New Roman" pitchFamily="18" charset="0"/>
              </a:rPr>
              <a:t>Виды мусора</a:t>
            </a:r>
            <a:r>
              <a:rPr lang="ru-RU" sz="3600" b="0" dirty="0" smtClean="0"/>
              <a:t/>
            </a:r>
            <a:br>
              <a:rPr lang="ru-RU" sz="3600" b="0" dirty="0" smtClean="0"/>
            </a:br>
            <a:endParaRPr lang="ru-RU" sz="2800" b="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11560" y="1340768"/>
            <a:ext cx="8280920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+mj-lt"/>
                <a:cs typeface="Times New Roman" pitchFamily="18" charset="0"/>
              </a:rPr>
              <a:t>"Легкие" отходы. </a:t>
            </a:r>
          </a:p>
          <a:p>
            <a:pPr>
              <a:buNone/>
            </a:pPr>
            <a:r>
              <a:rPr lang="ru-RU" altLang="ru-RU" dirty="0" smtClean="0">
                <a:latin typeface="+mj-lt"/>
                <a:cs typeface="Times New Roman" pitchFamily="18" charset="0"/>
              </a:rPr>
              <a:t>Отходы "средней тяжести».</a:t>
            </a:r>
          </a:p>
          <a:p>
            <a:pPr>
              <a:buNone/>
            </a:pPr>
            <a:r>
              <a:rPr lang="ru-RU" dirty="0" smtClean="0">
                <a:latin typeface="+mj-lt"/>
                <a:cs typeface="Times New Roman" pitchFamily="18" charset="0"/>
              </a:rPr>
              <a:t>Самые "тяжелые" отходы</a:t>
            </a:r>
            <a:endParaRPr lang="ru-RU" sz="7200" dirty="0" smtClean="0">
              <a:latin typeface="+mj-lt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tabLst>
                <a:tab pos="4010025" algn="l"/>
              </a:tabLst>
            </a:pPr>
            <a:r>
              <a:rPr lang="ru-RU" altLang="ru-RU" sz="54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5400" b="1" i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Значок переработки</a:t>
            </a:r>
            <a:r>
              <a:rPr lang="ru-RU" altLang="ru-RU" sz="5400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altLang="ru-RU" sz="5400" dirty="0" smtClean="0">
                <a:solidFill>
                  <a:srgbClr val="00B05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5400" dirty="0" smtClean="0">
                <a:solidFill>
                  <a:srgbClr val="00B050"/>
                </a:solidFill>
                <a:ea typeface="Calibri" pitchFamily="34" charset="0"/>
                <a:cs typeface="Times New Roman" pitchFamily="18" charset="0"/>
              </a:rPr>
            </a:br>
            <a:endParaRPr lang="ru-RU" altLang="ru-RU" dirty="0" smtClean="0">
              <a:solidFill>
                <a:srgbClr val="00B05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6" name="Рисунок 5" descr="http://econet.ru/uploads/pictures/105814/original_662014__econet_r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1052513"/>
            <a:ext cx="5472112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3"/>
          <p:cNvSpPr>
            <a:spLocks noChangeArrowheads="1"/>
          </p:cNvSpPr>
          <p:nvPr/>
        </p:nvSpPr>
        <p:spPr bwMode="auto">
          <a:xfrm>
            <a:off x="-6350" y="394652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4616</TotalTime>
  <Words>553</Words>
  <Application>Microsoft Office PowerPoint</Application>
  <PresentationFormat>Экран (4:3)</PresentationFormat>
  <Paragraphs>126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Diseño predeterminado</vt:lpstr>
      <vt:lpstr>Исследовательская работа</vt:lpstr>
      <vt:lpstr>Актуальность проблемы: </vt:lpstr>
      <vt:lpstr>    Цель данной работы: изучить влияние бытовых отходов на окружающую природу и жизнь человека.  </vt:lpstr>
      <vt:lpstr>Слайд 4</vt:lpstr>
      <vt:lpstr>Слайд 5</vt:lpstr>
      <vt:lpstr>Слайд 6</vt:lpstr>
      <vt:lpstr>Слайд 7</vt:lpstr>
      <vt:lpstr>      Виды мусора </vt:lpstr>
      <vt:lpstr> Значок переработки. </vt:lpstr>
      <vt:lpstr>Беседа с соседкой Мельниковой А. Г.    </vt:lpstr>
      <vt:lpstr>Слайд 11</vt:lpstr>
      <vt:lpstr>Освещение проблемы мусора в газете «Колос»</vt:lpstr>
      <vt:lpstr>Слайд 13</vt:lpstr>
      <vt:lpstr>Исследование в моей семье</vt:lpstr>
      <vt:lpstr>Наблюдение № 2                 </vt:lpstr>
      <vt:lpstr>Слайд 16</vt:lpstr>
      <vt:lpstr>Слайд 17</vt:lpstr>
      <vt:lpstr> Анкета «Знаете ли вы о сортировке мусора?» </vt:lpstr>
      <vt:lpstr>Слайд 19</vt:lpstr>
      <vt:lpstr>Использование мусора вторично. </vt:lpstr>
      <vt:lpstr>  </vt:lpstr>
      <vt:lpstr>Поделки на уроке технологии</vt:lpstr>
      <vt:lpstr> Полезные поделки  из мусора и рисунки.</vt:lpstr>
      <vt:lpstr>Слайд 24</vt:lpstr>
      <vt:lpstr>Слайд 25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628</cp:revision>
  <dcterms:created xsi:type="dcterms:W3CDTF">2010-05-23T14:28:12Z</dcterms:created>
  <dcterms:modified xsi:type="dcterms:W3CDTF">2021-04-10T18:28:04Z</dcterms:modified>
</cp:coreProperties>
</file>