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58" r:id="rId3"/>
    <p:sldId id="259" r:id="rId4"/>
    <p:sldId id="261" r:id="rId5"/>
    <p:sldId id="263" r:id="rId6"/>
    <p:sldId id="260" r:id="rId7"/>
    <p:sldId id="264" r:id="rId8"/>
    <p:sldId id="302" r:id="rId9"/>
    <p:sldId id="262" r:id="rId10"/>
    <p:sldId id="266" r:id="rId11"/>
    <p:sldId id="268" r:id="rId12"/>
    <p:sldId id="265" r:id="rId13"/>
    <p:sldId id="270" r:id="rId14"/>
    <p:sldId id="267" r:id="rId15"/>
    <p:sldId id="273" r:id="rId16"/>
    <p:sldId id="272" r:id="rId17"/>
    <p:sldId id="269" r:id="rId18"/>
    <p:sldId id="274" r:id="rId19"/>
    <p:sldId id="271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301" r:id="rId32"/>
    <p:sldId id="289" r:id="rId33"/>
    <p:sldId id="286" r:id="rId34"/>
    <p:sldId id="287" r:id="rId35"/>
    <p:sldId id="288" r:id="rId36"/>
    <p:sldId id="291" r:id="rId37"/>
    <p:sldId id="292" r:id="rId38"/>
    <p:sldId id="293" r:id="rId39"/>
    <p:sldId id="294" r:id="rId40"/>
    <p:sldId id="298" r:id="rId41"/>
    <p:sldId id="299" r:id="rId42"/>
    <p:sldId id="296" r:id="rId43"/>
    <p:sldId id="297" r:id="rId44"/>
    <p:sldId id="300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6D806-88FF-41D2-B505-5A39FA8371E4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5928C-1418-433E-A963-9052A76BF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2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647700"/>
            <a:ext cx="3108325" cy="1747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2:notes"/>
          <p:cNvSpPr txBox="1">
            <a:spLocks noGrp="1"/>
          </p:cNvSpPr>
          <p:nvPr>
            <p:ph type="body" idx="1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Самоопределение к деятельности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Учитель настраивает учащихся на урок. Учитель напоминает о правильной посадке за партой, как правильно держать ручку и карандаш при письме.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endParaRPr/>
          </a:p>
        </p:txBody>
      </p:sp>
      <p:sp>
        <p:nvSpPr>
          <p:cNvPr id="64" name="Google Shape;64;p2:notes"/>
          <p:cNvSpPr txBox="1">
            <a:spLocks noGrp="1"/>
          </p:cNvSpPr>
          <p:nvPr>
            <p:ph type="sldNum" idx="12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У вас есть предположения, что это? (Гранит и уголь.)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Давайте узнаем, для чего человек использует эти природные ископаемые. Как вы думаете, для чего человек использует песок?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Оказывается, песок используется для создания стекла. Какое следующее природное ископаемое? (Гранит.)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для чего используется гранит?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Гранит используется для строительства. Какое следующее природное ископаемое? (Глина.)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для чего используется глина?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Глина используется для создания посуды.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Какое следующее природное ископаемое? (Изумруд.)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для чего используется изумруд?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7" name="Google Shape;20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Изумруд используется для создания украшений. Какое последнее природное ископаемое? (Уголь.)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для чего используется уголь?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Уголь используется для получения тепла.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Вспомните, на какие группы делятся вещества по их состоянию? (Твёрдые, жидкие, газообразные.)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Полезные ископаемые тоже могут быть твёрдыми, жидкими и газообразными.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Какие полезные ископаемые относятся к твёрдым?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Также к твёрдым полезным ископаемым относятся железная руда, из которой плавят железо — его сплавы используются при производстве машин, железных рельсов.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Жидкое полезное ископаемое — нефть. Как вы думаете, для чего она нужна? (Из неё изготавливают топливо.)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 газообразным природным ископаемым относится природный газ. Для чего его используют? (Например, обогрев помещений, приготовление пищи.)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Сверяемся с целями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— Мы достигли первой целей. Что мы сделали для этого? О каких полезных ископаемых мы узнали?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647700"/>
            <a:ext cx="3108325" cy="1747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29:notes"/>
          <p:cNvSpPr txBox="1">
            <a:spLocks noGrp="1"/>
          </p:cNvSpPr>
          <p:nvPr>
            <p:ph type="body" idx="1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Физкультминутка</a:t>
            </a:r>
            <a:br>
              <a:rPr lang="en" sz="1200"/>
            </a:b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Давайте теперь разомн</a:t>
            </a:r>
            <a:r>
              <a:rPr lang="en" sz="1200"/>
              <a:t>ё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мся с Гришей.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носа.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Дотроньтесь левой рукой до правого уха.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Положите ладонь левой руки на голову.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подбородка.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Положите ладонь правой руки на живот.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Положите ладонь левой руки на правое плечо.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Дотроньтесь левой рукой до носа.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левого уха.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9:notes"/>
          <p:cNvSpPr txBox="1">
            <a:spLocks noGrp="1"/>
          </p:cNvSpPr>
          <p:nvPr>
            <p:ph type="sldNum" idx="12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Актуализация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Вспомним, что такое горные породы.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Что такое минералы?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Приведите примеры минералов.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Давайте заполним блокнот. На одну страничку разместим фото горных пород, на другую — минералов.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На какую страничку поместим фото гранита? (Горные породы.)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Почему?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А слюды? (Минералы.)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3" name="Google Shape;32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Сверяемся с целями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— Мы достигли второй цели. Что мы сделали для этого? Какие профессии вы узнали?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Рассмотрите картинки. Как добывают полезные ископаемые?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Возможно, кто-то знает, какое полезное ископаемое добывают в шахтах? (Каменный уголь, железную руду, золото, серебро, алмазы и другие драгоценные камни.)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В карьерах добывается глина, песок, известняк, гранит.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Знаете ли вы, какие природные ископаемые добываются с помощью буровых установок? (Например, нефть, газ.)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Россия — одна из стран-лидеров по добыче природных ископаемых.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Сверяемся с целями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— Мы достигли третьей целей. Что мы сделали для этого?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647700"/>
            <a:ext cx="3108325" cy="1747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27:notes"/>
          <p:cNvSpPr txBox="1">
            <a:spLocks noGrp="1"/>
          </p:cNvSpPr>
          <p:nvPr>
            <p:ph type="body" idx="1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425" tIns="32200" rIns="64425" bIns="322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Первичное применение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br>
              <a:rPr lang="en" sz="1200"/>
            </a:br>
            <a:r>
              <a:rPr lang="en" sz="1200">
                <a:latin typeface="Arial"/>
                <a:ea typeface="Arial"/>
                <a:cs typeface="Arial"/>
                <a:sym typeface="Arial"/>
              </a:rPr>
              <a:t>Учитель напоминает о правилах работы в группе.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7:notes"/>
          <p:cNvSpPr txBox="1">
            <a:spLocks noGrp="1"/>
          </p:cNvSpPr>
          <p:nvPr>
            <p:ph type="sldNum" idx="12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425" tIns="32200" rIns="64425" bIns="322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5" name="Google Shape;385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Первичное применение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— Поработаем в группах. Каждая группа получила кусочек полезного ископаемого. Рассмотрите его и опишите по плану. Начертите и заполните таблицу полученными результатами.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Заметка:</a:t>
            </a:r>
            <a:r>
              <a:rPr lang="en" sz="1200">
                <a:solidFill>
                  <a:schemeClr val="dk1"/>
                </a:solidFill>
              </a:rPr>
              <a:t> для работы потребуются полезные ископаемые (например, гранит, известняк, песок, глина); лупы (по количеству групп); стакан воды.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485775"/>
            <a:ext cx="2332038" cy="1311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3" name="Google Shape;403;p30:notes"/>
          <p:cNvSpPr txBox="1">
            <a:spLocks noGrp="1"/>
          </p:cNvSpPr>
          <p:nvPr>
            <p:ph type="body" idx="1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Закрепление (базовый </a:t>
            </a:r>
            <a:r>
              <a:rPr lang="en" sz="1200" b="1"/>
              <a:t>уровень)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карандаш, ручку. Выполните задания на рабочих листах.</a:t>
            </a:r>
            <a:br>
              <a:rPr lang="en" sz="1200">
                <a:latin typeface="Arial"/>
                <a:ea typeface="Arial"/>
                <a:cs typeface="Arial"/>
                <a:sym typeface="Arial"/>
              </a:rPr>
            </a:br>
            <a:br>
              <a:rPr lang="en" sz="1200">
                <a:latin typeface="Arial"/>
                <a:ea typeface="Arial"/>
                <a:cs typeface="Arial"/>
                <a:sym typeface="Arial"/>
              </a:rPr>
            </a:br>
            <a:r>
              <a:rPr lang="en" sz="1200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распечатать материалы, загрузив урок </a:t>
            </a:r>
            <a:r>
              <a:rPr lang="en" sz="1200" b="1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en" sz="1200" b="1">
                <a:solidFill>
                  <a:srgbClr val="2F2F45"/>
                </a:solidFill>
              </a:rPr>
              <a:t>Полезные ископаемые — богатство земных недр</a:t>
            </a:r>
            <a:r>
              <a:rPr lang="en" sz="1200" b="1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lang="en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из сервиса</a:t>
            </a:r>
            <a:r>
              <a:rPr lang="en" sz="1200" b="1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«Подготовка к уроку»</a:t>
            </a:r>
            <a:r>
              <a:rPr lang="en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30:notes"/>
          <p:cNvSpPr txBox="1">
            <a:spLocks noGrp="1"/>
          </p:cNvSpPr>
          <p:nvPr>
            <p:ph type="sldNum" idx="12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485775"/>
            <a:ext cx="2332038" cy="1311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31:notes"/>
          <p:cNvSpPr txBox="1">
            <a:spLocks noGrp="1"/>
          </p:cNvSpPr>
          <p:nvPr>
            <p:ph type="body" idx="1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Учитель может организовать самопроверку или взаимную проверку в парах. Например: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Ребята, предлагаю каждому проверить работу своего соседа по парте до сверки с ответами. Для этого вам необходимо обменяться тетрадями и не оценивать работу соседа, а определить в ней два положительных момента и отметить их двумя звёздочками. Один момент, который нужно доработать, отметьте знаком вопроса.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Поясните, почему так считаете.</a:t>
            </a:r>
            <a:endParaRPr sz="1200"/>
          </a:p>
        </p:txBody>
      </p:sp>
      <p:sp>
        <p:nvSpPr>
          <p:cNvPr id="424" name="Google Shape;424;p31:notes"/>
          <p:cNvSpPr txBox="1">
            <a:spLocks noGrp="1"/>
          </p:cNvSpPr>
          <p:nvPr>
            <p:ph type="sldNum" idx="12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056f37b18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485775"/>
            <a:ext cx="2332038" cy="1311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4" name="Google Shape;444;g3056f37b186_0_0:notes"/>
          <p:cNvSpPr txBox="1">
            <a:spLocks noGrp="1"/>
          </p:cNvSpPr>
          <p:nvPr>
            <p:ph type="body" idx="1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Закрепление (базовый </a:t>
            </a:r>
            <a:r>
              <a:rPr lang="en" sz="1200" b="1"/>
              <a:t>уровень)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g3056f37b186_0_0:notes"/>
          <p:cNvSpPr txBox="1">
            <a:spLocks noGrp="1"/>
          </p:cNvSpPr>
          <p:nvPr>
            <p:ph type="sldNum" idx="12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38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3056f37b186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485775"/>
            <a:ext cx="2332038" cy="1311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g3056f37b186_0_17:notes"/>
          <p:cNvSpPr txBox="1">
            <a:spLocks noGrp="1"/>
          </p:cNvSpPr>
          <p:nvPr>
            <p:ph type="body" idx="1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200"/>
          </a:p>
        </p:txBody>
      </p:sp>
      <p:sp>
        <p:nvSpPr>
          <p:cNvPr id="464" name="Google Shape;464;g3056f37b186_0_17:notes"/>
          <p:cNvSpPr txBox="1">
            <a:spLocks noGrp="1"/>
          </p:cNvSpPr>
          <p:nvPr>
            <p:ph type="sldNum" idx="12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450" tIns="23725" rIns="47450" bIns="237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39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2" name="Google Shape;60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Рефлексия. Подведение итогов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— Мы достигли всех поставленных целей.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Что нового вы сегодня узнали?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нам пригодятся полученные знания?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Заметка: перед проведением рефлексии вы можете провести проверку знаний, распечатав задания, или провести интерактивно, загрузив материалы из этапа </a:t>
            </a:r>
            <a:r>
              <a:rPr lang="en" sz="1200" b="1">
                <a:solidFill>
                  <a:schemeClr val="dk1"/>
                </a:solidFill>
              </a:rPr>
              <a:t>«Проверка знаний»</a:t>
            </a:r>
            <a:r>
              <a:rPr lang="en" sz="1200">
                <a:solidFill>
                  <a:schemeClr val="dk1"/>
                </a:solidFill>
              </a:rPr>
              <a:t> в уроке </a:t>
            </a:r>
            <a:r>
              <a:rPr lang="en" sz="1200" b="1">
                <a:solidFill>
                  <a:schemeClr val="dk1"/>
                </a:solidFill>
              </a:rPr>
              <a:t>«Полезные ископаемые — богатство земных недр»</a:t>
            </a:r>
            <a:r>
              <a:rPr lang="en" sz="1200">
                <a:solidFill>
                  <a:schemeClr val="dk1"/>
                </a:solidFill>
              </a:rPr>
              <a:t> из сервиса</a:t>
            </a:r>
            <a:r>
              <a:rPr lang="en" sz="1200" b="1">
                <a:solidFill>
                  <a:schemeClr val="dk1"/>
                </a:solidFill>
              </a:rPr>
              <a:t> «Подготовка к уроку»</a:t>
            </a:r>
            <a:r>
              <a:rPr lang="en" sz="1200">
                <a:solidFill>
                  <a:schemeClr val="dk1"/>
                </a:solidFill>
              </a:rPr>
              <a:t>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" name="Google Shape;8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Актуализация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Отлично! Рассмотрите мрамор и кремень.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На какую страничку поместим фото мрамора? (Минералы.)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А фото, на котором изображён кремень? (Горные породы.)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Актуализация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Отлично! Рассмотрите глину и кварц.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На какую страничку поместим фото глины? (Горные породы.)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А фото, на котором изображён кварц? (Минералы.)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647700"/>
            <a:ext cx="3108325" cy="1747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7:notes"/>
          <p:cNvSpPr txBox="1">
            <a:spLocks noGrp="1"/>
          </p:cNvSpPr>
          <p:nvPr>
            <p:ph type="body" idx="1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Целеполагание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чем мы займёмся на сегодняшнем уроке?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Какая тема урока? Какие цели поставим перед собой?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110" name="Google Shape;110;p7:notes"/>
          <p:cNvSpPr txBox="1">
            <a:spLocks noGrp="1"/>
          </p:cNvSpPr>
          <p:nvPr>
            <p:ph type="sldNum" idx="12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3250" tIns="31625" rIns="63250" bIns="316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Целеполагание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После обсуждения версий ребят учитель помогает сформулировать тему и цели урока.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r>
              <a:rPr lang="en" sz="1200">
                <a:solidFill>
                  <a:schemeClr val="dk1"/>
                </a:solidFill>
              </a:rPr>
              <a:t>— Как вы думаете, что такое полезные ископаемые? Что значит «ископаемые»? На какое слово оно похоже?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Предположите, почему их называют полезными?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647700"/>
            <a:ext cx="3108325" cy="1747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9:notes"/>
          <p:cNvSpPr txBox="1">
            <a:spLocks noGrp="1"/>
          </p:cNvSpPr>
          <p:nvPr>
            <p:ph type="body" idx="1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425" tIns="32200" rIns="64425" bIns="322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Давайте сравним наши предположения с определением. Прочитайте определение. 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31" name="Google Shape;131;p9:notes"/>
          <p:cNvSpPr txBox="1">
            <a:spLocks noGrp="1"/>
          </p:cNvSpPr>
          <p:nvPr>
            <p:ph type="sldNum" idx="12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425" tIns="32200" rIns="64425" bIns="322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Давайте спустимся под землю и узнаем, что полезного там прячется. 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Итак, наша первая находка. Как вы думаете, что это? (Песок.)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Отлично! Спускаемся ниже.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 b="1">
                <a:solidFill>
                  <a:schemeClr val="dk1"/>
                </a:solidFill>
              </a:rPr>
              <a:t>Открытие новых знаний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А что же прячется ещё глубже? Как вы думаете, что это? (Глина и изумруд.)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— Верно! Готовы отправиться ещё ниже?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D1910-944E-6936-61B7-A1A666DABD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A7D576-EE4D-0D6C-1BDA-B04460EA9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1C2456-600B-FEB9-A5CD-39F65596F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57FA35-BCD2-7117-CD52-3DEAC4D5B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D601A3-BEF7-8A10-8395-14D1EF272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63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B0C31-A67A-358B-5AA2-02D607A13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FC3138-7E64-C7E0-8D5C-170DCDDD5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84D923-DB1D-C826-8C2E-D0BF3CCB3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11D2A8-A638-4801-2ECD-D740E792B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3EADFC-7F36-210A-50E0-350879F0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56EEA4B-B295-67BD-71AD-8CF4E90CBE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D55129-071F-A67C-2DA5-F3DAC4DB57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09180F-4E2B-B55D-66C5-68E70F38F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3D6DA6-6643-B847-7DF6-7A5951A76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B50D27-3281-C7C5-66B9-5B43A999E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65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103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3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" name="Google Shape;13;p3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72564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9A7B4-6FD4-A9BF-C36C-37165AE52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21C22E-2BD4-E4AD-807F-FFB7FE23D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7348F4-0FB3-AE7A-D103-7908B665E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488EE9-69DC-A0C6-BA6C-6AC4EAECE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71A534-9356-D37A-3432-F964B00A3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4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E9F5E1-11ED-E1F0-C537-71DD9CFD4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02B71F-2D1D-0A96-8764-DEBDD6160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492628-DF69-2937-02DB-F816AFFF4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8F90B2-D1F5-1515-447C-A90294B01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92A4C8-2FEF-2CC5-BF4C-451F6E89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464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832FD-AF5C-2420-BDFE-5E021B95A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DAF4DB-E00D-0A67-E5BF-7FA2728838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2FE90F-2311-E880-DE5B-41F57256F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5ACAB4-CD9D-8BAB-5B45-C79422216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EF242C-DDCC-8C2A-CF92-ACC571720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BBB4D5-CC65-5338-2F6D-7E51CE2EF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347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4D83E9-8DBD-8080-DA57-375DE5F34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01A168-556C-E7BE-D9CC-E03A69250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C4825-26BA-721F-C303-F0F252D57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4746E0-1DE7-FA08-E250-7CA30FB5F4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C751D64-768D-87F5-7481-EB362083D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66EEBF-66F3-D264-FDDE-5325CE07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085E9CB-DF76-1D3C-2A6A-6F6E39A9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454ACF6-1953-A582-BA54-18CB3017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308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4D446-B411-855B-3650-8940AD90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66EA8F-8F99-2590-5BB1-0BD702D67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1F05A8A-AF67-D2E6-03BD-EF4A50294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78B7D2C-4B7A-DE7B-B8F5-A8AC8CC16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494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1DC9C6B-4FB2-A3B0-A72D-D39CAD86A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58A7A27-DA92-F58A-6B75-30EE67921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8BE156-4F8A-AE92-AD6B-BB47D7608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209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443C18-242C-0BDD-72FC-4171888C0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0A1F06-2916-A67E-E72D-74684B752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F4C0B9-9597-1CE1-BB96-74A6CA7D6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13F6CC-5DBD-F260-FA2C-113D62932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B42220-6CCD-8935-462C-B9BF10228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717B42-2E56-E2D5-2F3D-EC7E6F74B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8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A50BD-BC79-F0F2-0C2C-0CF2E155A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558611-FDBA-A62A-A0DE-93EF7A8AE3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609047-CD48-BB4F-1421-8F5E13984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536C46-9A89-E496-25B2-9AD49684A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6A81DA-5752-B610-7DD9-EA6C2CC7F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0F3992-15AD-F9B2-60DB-77654262C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66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32E64D-AD80-1F3F-F63D-73C801F26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8E46FB-3BD0-F786-4C9D-F314A233E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3C5063-0874-AA10-657B-4516A5BA4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75B08-E01B-4494-B435-FBAE77DEAD4A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ACBE2C-D8F2-FBF1-C081-5AFC2F73EE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4A1865-316C-ACB7-E0E1-933130BD0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61F70-B1EA-4628-AECA-9EF9EE251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5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ebp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7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81000" cy="179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0347" y="460077"/>
            <a:ext cx="11264659" cy="593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80785" y="6527322"/>
            <a:ext cx="1150192" cy="18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3667" y="460068"/>
            <a:ext cx="11264667" cy="5937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8"/>
          <p:cNvSpPr txBox="1"/>
          <p:nvPr/>
        </p:nvSpPr>
        <p:spPr>
          <a:xfrm>
            <a:off x="1128133" y="816601"/>
            <a:ext cx="9191200" cy="1067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богатство земных недр</a:t>
            </a:r>
            <a:endParaRPr sz="30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2" name="Google Shape;122;p8"/>
          <p:cNvSpPr txBox="1"/>
          <p:nvPr/>
        </p:nvSpPr>
        <p:spPr>
          <a:xfrm>
            <a:off x="1636133" y="2128101"/>
            <a:ext cx="7332800" cy="5663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что такое полезные ископаемые и для чего они нужны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какие профессии связаны с добычей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 способы добычи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Закрепим полученные знания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ts val="2000"/>
            </a:pP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23" name="Google Shape;123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3513186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2393867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8"/>
          <p:cNvPicPr preferRelativeResize="0"/>
          <p:nvPr/>
        </p:nvPicPr>
        <p:blipFill rotWithShape="1">
          <a:blip r:embed="rId5">
            <a:alphaModFix/>
          </a:blip>
          <a:srcRect r="10354"/>
          <a:stretch/>
        </p:blipFill>
        <p:spPr>
          <a:xfrm>
            <a:off x="9009560" y="3747167"/>
            <a:ext cx="2718773" cy="30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25" y="4526053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25" y="5538919"/>
            <a:ext cx="337868" cy="337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683" y="458500"/>
            <a:ext cx="11270632" cy="5941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91332" y="6525735"/>
            <a:ext cx="1129000" cy="183467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9"/>
          <p:cNvSpPr txBox="1"/>
          <p:nvPr/>
        </p:nvSpPr>
        <p:spPr>
          <a:xfrm>
            <a:off x="2682033" y="1783768"/>
            <a:ext cx="6861600" cy="221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" sz="32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</a:t>
            </a:r>
            <a:r>
              <a:rPr lang="en" sz="32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горные породы и минералы, которые используют в хозяйстве.</a:t>
            </a:r>
            <a:endParaRPr sz="18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10"/>
          <p:cNvPicPr preferRelativeResize="0"/>
          <p:nvPr/>
        </p:nvPicPr>
        <p:blipFill rotWithShape="1">
          <a:blip r:embed="rId3">
            <a:alphaModFix/>
          </a:blip>
          <a:srcRect b="2036"/>
          <a:stretch/>
        </p:blipFill>
        <p:spPr>
          <a:xfrm>
            <a:off x="450533" y="460067"/>
            <a:ext cx="11264800" cy="5938000"/>
          </a:xfrm>
          <a:prstGeom prst="roundRect">
            <a:avLst>
              <a:gd name="adj" fmla="val 7073"/>
            </a:avLst>
          </a:prstGeom>
          <a:noFill/>
          <a:ln>
            <a:noFill/>
          </a:ln>
        </p:spPr>
      </p:pic>
      <p:sp>
        <p:nvSpPr>
          <p:cNvPr id="141" name="Google Shape;141;p10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10"/>
          <p:cNvSpPr txBox="1"/>
          <p:nvPr/>
        </p:nvSpPr>
        <p:spPr>
          <a:xfrm>
            <a:off x="1975533" y="634967"/>
            <a:ext cx="8214800" cy="6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Узнайте, что полезного прячется под землёй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460067"/>
            <a:ext cx="11264800" cy="5958400"/>
          </a:xfrm>
          <a:prstGeom prst="roundRect">
            <a:avLst>
              <a:gd name="adj" fmla="val 5781"/>
            </a:avLst>
          </a:prstGeom>
          <a:noFill/>
          <a:ln>
            <a:noFill/>
          </a:ln>
        </p:spPr>
      </p:pic>
      <p:sp>
        <p:nvSpPr>
          <p:cNvPr id="148" name="Google Shape;148;p11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1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1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1"/>
          <p:cNvSpPr txBox="1"/>
          <p:nvPr/>
        </p:nvSpPr>
        <p:spPr>
          <a:xfrm>
            <a:off x="1940000" y="625367"/>
            <a:ext cx="8312000" cy="6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Узнайте, что полезного прячется под землёй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1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2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2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12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12"/>
          <p:cNvPicPr preferRelativeResize="0"/>
          <p:nvPr/>
        </p:nvPicPr>
        <p:blipFill rotWithShape="1">
          <a:blip r:embed="rId4">
            <a:alphaModFix/>
          </a:blip>
          <a:srcRect t="1681"/>
          <a:stretch/>
        </p:blipFill>
        <p:spPr>
          <a:xfrm>
            <a:off x="463667" y="460067"/>
            <a:ext cx="11264800" cy="5938000"/>
          </a:xfrm>
          <a:prstGeom prst="roundRect">
            <a:avLst>
              <a:gd name="adj" fmla="val 6698"/>
            </a:avLst>
          </a:prstGeom>
          <a:noFill/>
          <a:ln>
            <a:noFill/>
          </a:ln>
        </p:spPr>
      </p:pic>
      <p:sp>
        <p:nvSpPr>
          <p:cNvPr id="161" name="Google Shape;161;p12"/>
          <p:cNvSpPr txBox="1"/>
          <p:nvPr/>
        </p:nvSpPr>
        <p:spPr>
          <a:xfrm>
            <a:off x="1975533" y="634967"/>
            <a:ext cx="8214800" cy="6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Узнайте, что полезного прячется под землёй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BAC5-ECEA-61EA-3595-49B9E1EBB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485"/>
            <a:ext cx="12192000" cy="652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50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3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3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3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3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1" name="Google Shape;171;p13"/>
          <p:cNvPicPr preferRelativeResize="0"/>
          <p:nvPr/>
        </p:nvPicPr>
        <p:blipFill rotWithShape="1">
          <a:blip r:embed="rId4">
            <a:alphaModFix/>
          </a:blip>
          <a:srcRect l="159" r="98" b="357"/>
          <a:stretch/>
        </p:blipFill>
        <p:spPr>
          <a:xfrm>
            <a:off x="1141367" y="1708867"/>
            <a:ext cx="10175165" cy="4489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4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4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14"/>
          <p:cNvPicPr preferRelativeResize="0"/>
          <p:nvPr/>
        </p:nvPicPr>
        <p:blipFill rotWithShape="1">
          <a:blip r:embed="rId4">
            <a:alphaModFix/>
          </a:blip>
          <a:srcRect r="89"/>
          <a:stretch/>
        </p:blipFill>
        <p:spPr>
          <a:xfrm>
            <a:off x="1089944" y="1708867"/>
            <a:ext cx="10318656" cy="457590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4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2" name="Google Shape;182;p14"/>
          <p:cNvPicPr preferRelativeResize="0"/>
          <p:nvPr/>
        </p:nvPicPr>
        <p:blipFill rotWithShape="1">
          <a:blip r:embed="rId5">
            <a:alphaModFix/>
          </a:blip>
          <a:srcRect l="44124" t="34331" r="46064" b="53226"/>
          <a:stretch/>
        </p:blipFill>
        <p:spPr>
          <a:xfrm>
            <a:off x="5640634" y="3297834"/>
            <a:ext cx="1000865" cy="5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5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15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15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p15"/>
          <p:cNvPicPr preferRelativeResize="0"/>
          <p:nvPr/>
        </p:nvPicPr>
        <p:blipFill rotWithShape="1">
          <a:blip r:embed="rId4">
            <a:alphaModFix/>
          </a:blip>
          <a:srcRect l="39" r="98"/>
          <a:stretch/>
        </p:blipFill>
        <p:spPr>
          <a:xfrm>
            <a:off x="1141367" y="1728986"/>
            <a:ext cx="10180935" cy="446901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5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3" name="Google Shape;193;p15"/>
          <p:cNvPicPr preferRelativeResize="0"/>
          <p:nvPr/>
        </p:nvPicPr>
        <p:blipFill rotWithShape="1">
          <a:blip r:embed="rId5">
            <a:alphaModFix/>
          </a:blip>
          <a:srcRect l="44773" t="36887" r="48248" b="53226"/>
          <a:stretch/>
        </p:blipFill>
        <p:spPr>
          <a:xfrm>
            <a:off x="5696701" y="3327200"/>
            <a:ext cx="711735" cy="445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6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6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16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" name="Google Shape;202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1367" y="1690714"/>
            <a:ext cx="10169300" cy="450728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6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4" name="Google Shape;204;p16"/>
          <p:cNvPicPr preferRelativeResize="0"/>
          <p:nvPr/>
        </p:nvPicPr>
        <p:blipFill rotWithShape="1">
          <a:blip r:embed="rId5">
            <a:alphaModFix/>
          </a:blip>
          <a:srcRect l="44773" t="36887" r="48248" b="53226"/>
          <a:stretch/>
        </p:blipFill>
        <p:spPr>
          <a:xfrm>
            <a:off x="5697800" y="3309700"/>
            <a:ext cx="727099" cy="445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49F11A-ADAB-219F-51B8-83C1D4B93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127" y="590365"/>
            <a:ext cx="1346687" cy="56772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C3DF29-F06E-921E-43F6-627974DA084A}"/>
              </a:ext>
            </a:extLst>
          </p:cNvPr>
          <p:cNvSpPr txBox="1"/>
          <p:nvPr/>
        </p:nvSpPr>
        <p:spPr>
          <a:xfrm>
            <a:off x="878889" y="2497976"/>
            <a:ext cx="34267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/>
              <a:t>Г Е +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8CE8BA-9C24-E9EA-A0B3-590745F5A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825" y="580686"/>
            <a:ext cx="1265670" cy="9483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4E55F4-E220-63ED-4643-1C87EA84C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561" y="590365"/>
            <a:ext cx="1265670" cy="9483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6ECD52-66ED-8DC0-7A6B-FE2B6C35D0BF}"/>
              </a:ext>
            </a:extLst>
          </p:cNvPr>
          <p:cNvSpPr txBox="1"/>
          <p:nvPr/>
        </p:nvSpPr>
        <p:spPr>
          <a:xfrm>
            <a:off x="8886548" y="2497976"/>
            <a:ext cx="18854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/>
              <a:t>+ Г</a:t>
            </a:r>
          </a:p>
        </p:txBody>
      </p:sp>
    </p:spTree>
    <p:extLst>
      <p:ext uri="{BB962C8B-B14F-4D97-AF65-F5344CB8AC3E}">
        <p14:creationId xmlns:p14="http://schemas.microsoft.com/office/powerpoint/2010/main" val="2141532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1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7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7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7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Google Shape;213;p17"/>
          <p:cNvPicPr preferRelativeResize="0"/>
          <p:nvPr/>
        </p:nvPicPr>
        <p:blipFill rotWithShape="1">
          <a:blip r:embed="rId4">
            <a:alphaModFix/>
          </a:blip>
          <a:srcRect l="239"/>
          <a:stretch/>
        </p:blipFill>
        <p:spPr>
          <a:xfrm>
            <a:off x="1165601" y="1655367"/>
            <a:ext cx="10150932" cy="4501167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7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5" name="Google Shape;215;p17"/>
          <p:cNvPicPr preferRelativeResize="0"/>
          <p:nvPr/>
        </p:nvPicPr>
        <p:blipFill rotWithShape="1">
          <a:blip r:embed="rId5">
            <a:alphaModFix/>
          </a:blip>
          <a:srcRect l="44773" t="36887" r="48248" b="53226"/>
          <a:stretch/>
        </p:blipFill>
        <p:spPr>
          <a:xfrm>
            <a:off x="5697800" y="3296534"/>
            <a:ext cx="717165" cy="445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1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8"/>
          <p:cNvSpPr/>
          <p:nvPr/>
        </p:nvSpPr>
        <p:spPr>
          <a:xfrm>
            <a:off x="5338133" y="2692900"/>
            <a:ext cx="2594800" cy="12844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7823867" y="4227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1727200" y="4096767"/>
            <a:ext cx="2097600" cy="1002800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18"/>
          <p:cNvPicPr preferRelativeResize="0"/>
          <p:nvPr/>
        </p:nvPicPr>
        <p:blipFill rotWithShape="1">
          <a:blip r:embed="rId4">
            <a:alphaModFix/>
          </a:blip>
          <a:srcRect r="259"/>
          <a:stretch/>
        </p:blipFill>
        <p:spPr>
          <a:xfrm>
            <a:off x="1141367" y="1607278"/>
            <a:ext cx="10078765" cy="4615589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8"/>
          <p:cNvSpPr txBox="1"/>
          <p:nvPr/>
        </p:nvSpPr>
        <p:spPr>
          <a:xfrm>
            <a:off x="1387733" y="663267"/>
            <a:ext cx="9486000" cy="94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 чего человек использует эти природные ископаемые?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6" name="Google Shape;226;p18"/>
          <p:cNvPicPr preferRelativeResize="0"/>
          <p:nvPr/>
        </p:nvPicPr>
        <p:blipFill rotWithShape="1">
          <a:blip r:embed="rId5">
            <a:alphaModFix/>
          </a:blip>
          <a:srcRect l="44773" t="36887" r="48248" b="53226"/>
          <a:stretch/>
        </p:blipFill>
        <p:spPr>
          <a:xfrm>
            <a:off x="5643067" y="3362234"/>
            <a:ext cx="711735" cy="445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70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9"/>
          <p:cNvSpPr/>
          <p:nvPr/>
        </p:nvSpPr>
        <p:spPr>
          <a:xfrm>
            <a:off x="7016867" y="3871733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9"/>
          <p:cNvSpPr txBox="1"/>
          <p:nvPr/>
        </p:nvSpPr>
        <p:spPr>
          <a:xfrm>
            <a:off x="2915700" y="762000"/>
            <a:ext cx="6416800" cy="574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Природные ископаемые</a:t>
            </a:r>
            <a:endParaRPr sz="2933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34" name="Google Shape;234;p19"/>
          <p:cNvCxnSpPr/>
          <p:nvPr/>
        </p:nvCxnSpPr>
        <p:spPr>
          <a:xfrm flipH="1">
            <a:off x="2205267" y="1337600"/>
            <a:ext cx="2429600" cy="670800"/>
          </a:xfrm>
          <a:prstGeom prst="straightConnector1">
            <a:avLst/>
          </a:prstGeom>
          <a:noFill/>
          <a:ln w="28575" cap="flat" cmpd="sng">
            <a:solidFill>
              <a:srgbClr val="00B9F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35" name="Google Shape;235;p19"/>
          <p:cNvCxnSpPr/>
          <p:nvPr/>
        </p:nvCxnSpPr>
        <p:spPr>
          <a:xfrm>
            <a:off x="7859967" y="1348733"/>
            <a:ext cx="2236400" cy="704000"/>
          </a:xfrm>
          <a:prstGeom prst="straightConnector1">
            <a:avLst/>
          </a:prstGeom>
          <a:noFill/>
          <a:ln w="28575" cap="flat" cmpd="sng">
            <a:solidFill>
              <a:srgbClr val="00B9F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36" name="Google Shape;236;p19"/>
          <p:cNvCxnSpPr/>
          <p:nvPr/>
        </p:nvCxnSpPr>
        <p:spPr>
          <a:xfrm>
            <a:off x="6119400" y="1406400"/>
            <a:ext cx="0" cy="837600"/>
          </a:xfrm>
          <a:prstGeom prst="straightConnector1">
            <a:avLst/>
          </a:prstGeom>
          <a:noFill/>
          <a:ln w="28575" cap="flat" cmpd="sng">
            <a:solidFill>
              <a:srgbClr val="00B9F5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37" name="Google Shape;237;p19"/>
          <p:cNvSpPr txBox="1"/>
          <p:nvPr/>
        </p:nvSpPr>
        <p:spPr>
          <a:xfrm>
            <a:off x="565267" y="2110000"/>
            <a:ext cx="34832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твёрдые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" name="Google Shape;238;p19"/>
          <p:cNvSpPr txBox="1"/>
          <p:nvPr/>
        </p:nvSpPr>
        <p:spPr>
          <a:xfrm>
            <a:off x="4377800" y="2142400"/>
            <a:ext cx="34832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жидкие 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" name="Google Shape;239;p19"/>
          <p:cNvSpPr txBox="1"/>
          <p:nvPr/>
        </p:nvSpPr>
        <p:spPr>
          <a:xfrm>
            <a:off x="8141200" y="2142400"/>
            <a:ext cx="34832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газообразные</a:t>
            </a:r>
            <a:endParaRPr sz="26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0" name="Google Shape;240;p19"/>
          <p:cNvSpPr txBox="1"/>
          <p:nvPr/>
        </p:nvSpPr>
        <p:spPr>
          <a:xfrm>
            <a:off x="733767" y="5322267"/>
            <a:ext cx="32364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6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каменный уголь</a:t>
            </a: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" name="Google Shape;241;p19"/>
          <p:cNvSpPr txBox="1"/>
          <p:nvPr/>
        </p:nvSpPr>
        <p:spPr>
          <a:xfrm>
            <a:off x="5402800" y="5313300"/>
            <a:ext cx="14624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6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нефть</a:t>
            </a: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2" name="Google Shape;242;p19"/>
          <p:cNvSpPr txBox="1"/>
          <p:nvPr/>
        </p:nvSpPr>
        <p:spPr>
          <a:xfrm>
            <a:off x="8170267" y="5220667"/>
            <a:ext cx="3314800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6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природный газ</a:t>
            </a: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3" name="Google Shape;24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300" y="2731267"/>
            <a:ext cx="3069200" cy="2302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244" name="Google Shape;244;p19"/>
          <p:cNvPicPr preferRelativeResize="0"/>
          <p:nvPr/>
        </p:nvPicPr>
        <p:blipFill rotWithShape="1">
          <a:blip r:embed="rId5">
            <a:alphaModFix/>
          </a:blip>
          <a:srcRect l="4019" r="5252"/>
          <a:stretch/>
        </p:blipFill>
        <p:spPr>
          <a:xfrm>
            <a:off x="4529267" y="2729333"/>
            <a:ext cx="3133600" cy="2302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245" name="Google Shape;245;p19"/>
          <p:cNvPicPr preferRelativeResize="0"/>
          <p:nvPr/>
        </p:nvPicPr>
        <p:blipFill rotWithShape="1">
          <a:blip r:embed="rId6">
            <a:alphaModFix/>
          </a:blip>
          <a:srcRect r="9272"/>
          <a:stretch/>
        </p:blipFill>
        <p:spPr>
          <a:xfrm>
            <a:off x="8221999" y="2729333"/>
            <a:ext cx="3133600" cy="2302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20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0"/>
          <p:cNvSpPr txBox="1"/>
          <p:nvPr/>
        </p:nvSpPr>
        <p:spPr>
          <a:xfrm>
            <a:off x="1141133" y="816600"/>
            <a:ext cx="9191200" cy="1025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богатство земных недр</a:t>
            </a:r>
            <a:endParaRPr sz="2933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2" name="Google Shape;252;p20"/>
          <p:cNvSpPr txBox="1"/>
          <p:nvPr/>
        </p:nvSpPr>
        <p:spPr>
          <a:xfrm>
            <a:off x="1737733" y="2128100"/>
            <a:ext cx="7332800" cy="3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2000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что такое полезные ископаемые и для чего они нужны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какие профессии связаны с добычей полезных ископаемых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 способы добычи полезных ископаемых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Закрепим полученные знания</a:t>
            </a:r>
            <a:endParaRPr sz="2667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53" name="Google Shape;253;p2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3513186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2393867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0"/>
          <p:cNvPicPr preferRelativeResize="0"/>
          <p:nvPr/>
        </p:nvPicPr>
        <p:blipFill rotWithShape="1">
          <a:blip r:embed="rId5">
            <a:alphaModFix/>
          </a:blip>
          <a:srcRect r="10354"/>
          <a:stretch/>
        </p:blipFill>
        <p:spPr>
          <a:xfrm>
            <a:off x="9009560" y="3747167"/>
            <a:ext cx="2718773" cy="30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25" y="4526053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09" y="5538919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715" y="2283901"/>
            <a:ext cx="452700" cy="4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2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47" y="460077"/>
            <a:ext cx="11264661" cy="414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06053" y="1387415"/>
            <a:ext cx="1056736" cy="524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292" y="905773"/>
            <a:ext cx="2206925" cy="74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9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75399" y="3220529"/>
            <a:ext cx="1430547" cy="481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9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05205" y="2602302"/>
            <a:ext cx="1976887" cy="488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9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409628" y="805133"/>
            <a:ext cx="7368397" cy="1250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9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60347" y="4306019"/>
            <a:ext cx="11264661" cy="2012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9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72541" y="2048773"/>
            <a:ext cx="11036441" cy="4330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9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530811" y="2415397"/>
            <a:ext cx="1488971" cy="3618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9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495944" y="2616679"/>
            <a:ext cx="1194427" cy="1148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9" descr="preencoded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185895" y="3565586"/>
            <a:ext cx="1443589" cy="2335553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9"/>
          <p:cNvSpPr/>
          <p:nvPr/>
        </p:nvSpPr>
        <p:spPr>
          <a:xfrm>
            <a:off x="2826817" y="1078301"/>
            <a:ext cx="6524000" cy="6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04545"/>
              </a:lnSpc>
              <a:buClr>
                <a:srgbClr val="2F2F45"/>
              </a:buClr>
              <a:buSzPts val="3700"/>
            </a:pPr>
            <a:r>
              <a:rPr lang="en" sz="4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Физкультминутка</a:t>
            </a:r>
            <a:endParaRPr sz="4933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9C8F87-4AB7-A178-B2B2-FC80236A1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00" y="1376788"/>
            <a:ext cx="2503528" cy="410442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AE87A5-00E9-1AC6-1182-9F8C9C0BF5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908" y="1008031"/>
            <a:ext cx="934675" cy="700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50C629-0C5E-4E35-CFE4-7D76FE8F03A7}"/>
              </a:ext>
            </a:extLst>
          </p:cNvPr>
          <p:cNvSpPr txBox="1"/>
          <p:nvPr/>
        </p:nvSpPr>
        <p:spPr>
          <a:xfrm>
            <a:off x="3047789" y="1064475"/>
            <a:ext cx="46779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/>
              <a:t>+</a:t>
            </a:r>
            <a:r>
              <a:rPr lang="ru-RU" sz="19900" b="1" dirty="0"/>
              <a:t> </a:t>
            </a:r>
            <a:r>
              <a:rPr lang="ru-RU" sz="23900" b="1" dirty="0"/>
              <a:t>Х</a:t>
            </a:r>
            <a:r>
              <a:rPr lang="ru-RU" sz="19900" b="1" dirty="0"/>
              <a:t> </a:t>
            </a:r>
            <a:r>
              <a:rPr lang="ru-RU" sz="11500" b="1" dirty="0"/>
              <a:t>+</a:t>
            </a:r>
            <a:r>
              <a:rPr lang="ru-RU" sz="19900" b="1" dirty="0"/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01332D-BEE4-D5BB-0E57-FFE069A65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365" y="1376788"/>
            <a:ext cx="3255893" cy="32558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712F6D-6AD2-9820-ED94-117DB7D93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697" y="1008032"/>
            <a:ext cx="934675" cy="70030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A97A02-004C-3C0B-B300-B7618827C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86" y="1026633"/>
            <a:ext cx="934675" cy="70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8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5F4E94-18D7-12DE-BC6C-4E889CD2E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00" y="441662"/>
            <a:ext cx="3932237" cy="16002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/>
              <a:t>Шахтёр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8F8355B-BD8C-8DDD-7894-0F9DDCD13E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459" y="621436"/>
            <a:ext cx="7480641" cy="544046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A005870-A8B9-FB69-5505-4E26E85C3D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4900" y="2077374"/>
            <a:ext cx="3932237" cy="3811588"/>
          </a:xfrm>
        </p:spPr>
        <p:txBody>
          <a:bodyPr>
            <a:normAutofit/>
          </a:bodyPr>
          <a:lstStyle/>
          <a:p>
            <a:r>
              <a:rPr lang="ru-RU" sz="3600" dirty="0"/>
              <a:t>- это человек, добывающий полезные ископаемые, которые залегают в земной коре.</a:t>
            </a:r>
          </a:p>
        </p:txBody>
      </p:sp>
    </p:spTree>
    <p:extLst>
      <p:ext uri="{BB962C8B-B14F-4D97-AF65-F5344CB8AC3E}">
        <p14:creationId xmlns:p14="http://schemas.microsoft.com/office/powerpoint/2010/main" val="4022405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FDC1D8-2614-A33B-101F-379DC66BA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5" y="1482571"/>
            <a:ext cx="11473500" cy="303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57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026EF-556D-77B8-D75A-01B0B66B7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0FDCB-C655-2FC0-B2B1-204DA1C9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00" y="441662"/>
            <a:ext cx="3932237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/>
              <a:t>Бурильщик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7CB18E-7004-D263-4C32-73AB9A478B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4900" y="2077374"/>
            <a:ext cx="3932237" cy="3811588"/>
          </a:xfrm>
        </p:spPr>
        <p:txBody>
          <a:bodyPr>
            <a:normAutofit/>
          </a:bodyPr>
          <a:lstStyle/>
          <a:p>
            <a:r>
              <a:rPr lang="ru-RU" sz="3600" dirty="0"/>
              <a:t>- это рабочий, который занимается бурением скважин.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F64DD8E-4E5E-FA79-D863-BBF0637A82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683" y="617065"/>
            <a:ext cx="7873417" cy="5623869"/>
          </a:xfrm>
        </p:spPr>
      </p:pic>
    </p:spTree>
    <p:extLst>
      <p:ext uri="{BB962C8B-B14F-4D97-AF65-F5344CB8AC3E}">
        <p14:creationId xmlns:p14="http://schemas.microsoft.com/office/powerpoint/2010/main" val="40311374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2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24"/>
          <p:cNvSpPr txBox="1"/>
          <p:nvPr/>
        </p:nvSpPr>
        <p:spPr>
          <a:xfrm>
            <a:off x="1141133" y="816600"/>
            <a:ext cx="9191200" cy="1025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богатство земных недр</a:t>
            </a:r>
            <a:endParaRPr sz="2933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7" name="Google Shape;327;p24"/>
          <p:cNvSpPr txBox="1"/>
          <p:nvPr/>
        </p:nvSpPr>
        <p:spPr>
          <a:xfrm>
            <a:off x="1737733" y="2128100"/>
            <a:ext cx="7332800" cy="3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что такое полезные ископаемые и для чего они нужны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какие профессии связаны с добычей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 способы добычи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Закрепим полученные знания</a:t>
            </a: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28" name="Google Shape;328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3513186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2393867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24"/>
          <p:cNvPicPr preferRelativeResize="0"/>
          <p:nvPr/>
        </p:nvPicPr>
        <p:blipFill rotWithShape="1">
          <a:blip r:embed="rId5">
            <a:alphaModFix/>
          </a:blip>
          <a:srcRect r="10354"/>
          <a:stretch/>
        </p:blipFill>
        <p:spPr>
          <a:xfrm>
            <a:off x="9009560" y="3747167"/>
            <a:ext cx="2718773" cy="30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25" y="4526053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8058" y="5547619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2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715" y="2283901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2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731" y="3354185"/>
            <a:ext cx="452700" cy="4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2560D-B4C6-76A8-41DC-4C2DF0833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577" y="457200"/>
            <a:ext cx="4323424" cy="1600200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/>
              <a:t>Геолог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008-964A-DC7D-65F0-5916472CE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8576" y="2281560"/>
            <a:ext cx="4252403" cy="3587427"/>
          </a:xfrm>
        </p:spPr>
        <p:txBody>
          <a:bodyPr>
            <a:normAutofit/>
          </a:bodyPr>
          <a:lstStyle/>
          <a:p>
            <a:r>
              <a:rPr lang="ru-RU" sz="3200" b="1" dirty="0"/>
              <a:t>– человек, который занимается изучением и поиском природных ископаемых.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A089CB1-5F4B-ACC2-A01D-27727B27B5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025" y="896646"/>
            <a:ext cx="7282903" cy="4855268"/>
          </a:xfrm>
        </p:spPr>
      </p:pic>
    </p:spTree>
    <p:extLst>
      <p:ext uri="{BB962C8B-B14F-4D97-AF65-F5344CB8AC3E}">
        <p14:creationId xmlns:p14="http://schemas.microsoft.com/office/powerpoint/2010/main" val="23591950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2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25"/>
          <p:cNvSpPr txBox="1"/>
          <p:nvPr/>
        </p:nvSpPr>
        <p:spPr>
          <a:xfrm>
            <a:off x="1419033" y="707867"/>
            <a:ext cx="92456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Способы добычи природных ископаемых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p25"/>
          <p:cNvSpPr txBox="1"/>
          <p:nvPr/>
        </p:nvSpPr>
        <p:spPr>
          <a:xfrm>
            <a:off x="2141617" y="1221067"/>
            <a:ext cx="21504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шахты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2" name="Google Shape;342;p25"/>
          <p:cNvSpPr txBox="1"/>
          <p:nvPr/>
        </p:nvSpPr>
        <p:spPr>
          <a:xfrm>
            <a:off x="7970917" y="1221067"/>
            <a:ext cx="21504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карьеры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3" name="Google Shape;343;p25"/>
          <p:cNvSpPr txBox="1"/>
          <p:nvPr/>
        </p:nvSpPr>
        <p:spPr>
          <a:xfrm>
            <a:off x="1974032" y="3653167"/>
            <a:ext cx="81356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2400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бурение скважин на суше и в море</a:t>
            </a:r>
            <a:endParaRPr sz="2400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44" name="Google Shape;34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7487" y="1713467"/>
            <a:ext cx="2838800" cy="196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45" name="Google Shape;345;p25"/>
          <p:cNvPicPr preferRelativeResize="0"/>
          <p:nvPr/>
        </p:nvPicPr>
        <p:blipFill rotWithShape="1">
          <a:blip r:embed="rId5">
            <a:alphaModFix/>
          </a:blip>
          <a:srcRect l="6918" t="13713" r="24988" b="18188"/>
          <a:stretch/>
        </p:blipFill>
        <p:spPr>
          <a:xfrm>
            <a:off x="7626787" y="1713467"/>
            <a:ext cx="2838800" cy="196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46" name="Google Shape;346;p25"/>
          <p:cNvPicPr preferRelativeResize="0"/>
          <p:nvPr/>
        </p:nvPicPr>
        <p:blipFill rotWithShape="1">
          <a:blip r:embed="rId6">
            <a:alphaModFix/>
          </a:blip>
          <a:srcRect r="7621"/>
          <a:stretch/>
        </p:blipFill>
        <p:spPr>
          <a:xfrm>
            <a:off x="2419612" y="4194500"/>
            <a:ext cx="2982800" cy="2067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47" name="Google Shape;347;p25"/>
          <p:cNvPicPr preferRelativeResize="0"/>
          <p:nvPr/>
        </p:nvPicPr>
        <p:blipFill rotWithShape="1">
          <a:blip r:embed="rId7">
            <a:alphaModFix/>
          </a:blip>
          <a:srcRect l="13176" t="12730" r="5083" b="12736"/>
          <a:stretch/>
        </p:blipFill>
        <p:spPr>
          <a:xfrm>
            <a:off x="6737267" y="4170867"/>
            <a:ext cx="2909200" cy="2067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487DFE-2E9E-05C3-A347-99D056E45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87" y="66675"/>
            <a:ext cx="9725025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972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435782-313F-A9FD-2810-C4F483D89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93" y="790113"/>
            <a:ext cx="11668555" cy="49359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C9B81B6F-5E36-5458-079A-584FEABFA7AB}"/>
              </a:ext>
            </a:extLst>
          </p:cNvPr>
          <p:cNvCxnSpPr/>
          <p:nvPr/>
        </p:nvCxnSpPr>
        <p:spPr>
          <a:xfrm flipH="1" flipV="1">
            <a:off x="4234649" y="2530136"/>
            <a:ext cx="727968" cy="193533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D426BC76-2EEE-AFC7-3E2B-F4EB564B3CC2}"/>
              </a:ext>
            </a:extLst>
          </p:cNvPr>
          <p:cNvCxnSpPr/>
          <p:nvPr/>
        </p:nvCxnSpPr>
        <p:spPr>
          <a:xfrm flipV="1">
            <a:off x="7403975" y="1970843"/>
            <a:ext cx="828000" cy="128726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8475247-414E-ED78-4E15-8D7FD460C8A6}"/>
              </a:ext>
            </a:extLst>
          </p:cNvPr>
          <p:cNvCxnSpPr/>
          <p:nvPr/>
        </p:nvCxnSpPr>
        <p:spPr>
          <a:xfrm flipH="1">
            <a:off x="4234649" y="2095130"/>
            <a:ext cx="727968" cy="229043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571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2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26"/>
          <p:cNvSpPr txBox="1"/>
          <p:nvPr/>
        </p:nvSpPr>
        <p:spPr>
          <a:xfrm>
            <a:off x="1141133" y="816600"/>
            <a:ext cx="9191200" cy="1025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богатство земных недр</a:t>
            </a:r>
            <a:endParaRPr sz="2933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4" name="Google Shape;354;p26"/>
          <p:cNvSpPr txBox="1"/>
          <p:nvPr/>
        </p:nvSpPr>
        <p:spPr>
          <a:xfrm>
            <a:off x="1534533" y="2128100"/>
            <a:ext cx="7332800" cy="3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что такое полезные ископаемые и для чего они нужны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какие профессии связаны с добычей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 способы добычи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Закрепим полученные знания</a:t>
            </a:r>
            <a:endParaRPr sz="26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5" name="Google Shape;355;p2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3513186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2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41" y="2393867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26"/>
          <p:cNvPicPr preferRelativeResize="0"/>
          <p:nvPr/>
        </p:nvPicPr>
        <p:blipFill rotWithShape="1">
          <a:blip r:embed="rId5">
            <a:alphaModFix/>
          </a:blip>
          <a:srcRect r="10354"/>
          <a:stretch/>
        </p:blipFill>
        <p:spPr>
          <a:xfrm>
            <a:off x="9009560" y="3747167"/>
            <a:ext cx="2718773" cy="30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2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3125" y="4526053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2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8058" y="5538919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715" y="2283901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731" y="3354185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55698" y="4395751"/>
            <a:ext cx="452700" cy="4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2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0013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7"/>
          <p:cNvSpPr/>
          <p:nvPr/>
        </p:nvSpPr>
        <p:spPr>
          <a:xfrm>
            <a:off x="1044767" y="1086433"/>
            <a:ext cx="6060800" cy="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lnSpc>
                <a:spcPct val="122222"/>
              </a:lnSpc>
              <a:buClr>
                <a:srgbClr val="2F2F45"/>
              </a:buClr>
              <a:buSzPts val="23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Правила работы в группе</a:t>
            </a:r>
            <a:endParaRPr sz="3067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0" name="Google Shape;370;p27"/>
          <p:cNvSpPr/>
          <p:nvPr/>
        </p:nvSpPr>
        <p:spPr>
          <a:xfrm>
            <a:off x="1036233" y="2231681"/>
            <a:ext cx="222800" cy="3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33687"/>
              </a:lnSpc>
              <a:buClr>
                <a:srgbClr val="2F2F45"/>
              </a:buClr>
              <a:buSzPts val="1700"/>
            </a:pPr>
            <a:r>
              <a:rPr lang="en" sz="22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sz="2267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1" name="Google Shape;371;p27"/>
          <p:cNvSpPr/>
          <p:nvPr/>
        </p:nvSpPr>
        <p:spPr>
          <a:xfrm>
            <a:off x="1036233" y="3191853"/>
            <a:ext cx="222800" cy="3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33687"/>
              </a:lnSpc>
              <a:buClr>
                <a:srgbClr val="2F2F45"/>
              </a:buClr>
              <a:buSzPts val="1700"/>
            </a:pPr>
            <a:r>
              <a:rPr lang="en" sz="22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2267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2" name="Google Shape;372;p27"/>
          <p:cNvSpPr/>
          <p:nvPr/>
        </p:nvSpPr>
        <p:spPr>
          <a:xfrm>
            <a:off x="1625600" y="3180991"/>
            <a:ext cx="8142400" cy="3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21428"/>
              </a:lnSpc>
              <a:buClr>
                <a:srgbClr val="2F2F45"/>
              </a:buClr>
              <a:buSzPts val="18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согласны, объясните свою позицию</a:t>
            </a:r>
            <a:endParaRPr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3" name="Google Shape;373;p27"/>
          <p:cNvSpPr/>
          <p:nvPr/>
        </p:nvSpPr>
        <p:spPr>
          <a:xfrm>
            <a:off x="1028097" y="4108337"/>
            <a:ext cx="222800" cy="3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33687"/>
              </a:lnSpc>
              <a:buClr>
                <a:srgbClr val="2F2F45"/>
              </a:buClr>
              <a:buSzPts val="1700"/>
            </a:pPr>
            <a:r>
              <a:rPr lang="en" sz="22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sz="2267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4" name="Google Shape;374;p27"/>
          <p:cNvSpPr/>
          <p:nvPr/>
        </p:nvSpPr>
        <p:spPr>
          <a:xfrm>
            <a:off x="1625600" y="4108331"/>
            <a:ext cx="7452000" cy="3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21428"/>
              </a:lnSpc>
              <a:buClr>
                <a:srgbClr val="2F2F45"/>
              </a:buClr>
              <a:buSzPts val="18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поняли кого-то, переспросите</a:t>
            </a:r>
            <a:endParaRPr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5" name="Google Shape;375;p27"/>
          <p:cNvSpPr/>
          <p:nvPr/>
        </p:nvSpPr>
        <p:spPr>
          <a:xfrm>
            <a:off x="1013597" y="5035684"/>
            <a:ext cx="222800" cy="3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33687"/>
              </a:lnSpc>
              <a:buClr>
                <a:srgbClr val="2F2F45"/>
              </a:buClr>
              <a:buSzPts val="1700"/>
            </a:pPr>
            <a:r>
              <a:rPr lang="en" sz="2267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2267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6" name="Google Shape;376;p27"/>
          <p:cNvSpPr/>
          <p:nvPr/>
        </p:nvSpPr>
        <p:spPr>
          <a:xfrm>
            <a:off x="1625600" y="5035667"/>
            <a:ext cx="7297200" cy="3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21428"/>
              </a:lnSpc>
              <a:buClr>
                <a:srgbClr val="2F2F45"/>
              </a:buClr>
              <a:buSzPts val="18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Работайте сообща для хорошего результата</a:t>
            </a:r>
            <a:endParaRPr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77" name="Google Shape;377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06544" y="4274039"/>
            <a:ext cx="3644811" cy="2583963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7"/>
          <p:cNvSpPr/>
          <p:nvPr/>
        </p:nvSpPr>
        <p:spPr>
          <a:xfrm>
            <a:off x="1625600" y="2253657"/>
            <a:ext cx="8142400" cy="3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21428"/>
              </a:lnSpc>
              <a:buClr>
                <a:srgbClr val="2F2F45"/>
              </a:buClr>
              <a:buSzPts val="18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Старайтесь не перебивать друг друга</a:t>
            </a:r>
            <a:endParaRPr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9" name="Google Shape;379;p27"/>
          <p:cNvSpPr/>
          <p:nvPr/>
        </p:nvSpPr>
        <p:spPr>
          <a:xfrm>
            <a:off x="875400" y="4969267"/>
            <a:ext cx="499200" cy="499200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7"/>
          <p:cNvSpPr/>
          <p:nvPr/>
        </p:nvSpPr>
        <p:spPr>
          <a:xfrm>
            <a:off x="875400" y="4041917"/>
            <a:ext cx="499200" cy="499200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7"/>
          <p:cNvSpPr/>
          <p:nvPr/>
        </p:nvSpPr>
        <p:spPr>
          <a:xfrm>
            <a:off x="875400" y="3114584"/>
            <a:ext cx="499200" cy="499200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27"/>
          <p:cNvSpPr/>
          <p:nvPr/>
        </p:nvSpPr>
        <p:spPr>
          <a:xfrm>
            <a:off x="875400" y="2164584"/>
            <a:ext cx="499200" cy="499200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2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47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2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0785" y="6527322"/>
            <a:ext cx="1150192" cy="183465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8"/>
          <p:cNvSpPr/>
          <p:nvPr/>
        </p:nvSpPr>
        <p:spPr>
          <a:xfrm>
            <a:off x="931900" y="1403667"/>
            <a:ext cx="7459600" cy="46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Рассмотрите полезное ископаемое </a:t>
            </a: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через</a:t>
            </a: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лупу.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Определите, в каком состоянии находится, какого цвета</a:t>
            </a: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Плотное</a:t>
            </a: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оно или </a:t>
            </a: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пористое (рыхлое)</a:t>
            </a: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Насколько прочное.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Твёрдое или мягкое</a:t>
            </a: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09585" indent="-457189">
              <a:lnSpc>
                <a:spcPct val="150000"/>
              </a:lnSpc>
              <a:buClr>
                <a:srgbClr val="2F2F45"/>
              </a:buClr>
              <a:buSzPts val="1800"/>
              <a:buFont typeface="Verdana"/>
              <a:buAutoNum type="arabicPeriod"/>
            </a:pP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Растворяется в воде или нет</a:t>
            </a:r>
            <a:r>
              <a:rPr lang="en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r>
              <a:rPr lang="ru-RU" sz="2400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2400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0" name="Google Shape;390;p28"/>
          <p:cNvSpPr/>
          <p:nvPr/>
        </p:nvSpPr>
        <p:spPr>
          <a:xfrm>
            <a:off x="2486200" y="651700"/>
            <a:ext cx="7250400" cy="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lnSpc>
                <a:spcPct val="122222"/>
              </a:lnSpc>
              <a:buClr>
                <a:srgbClr val="2F2F45"/>
              </a:buClr>
              <a:buSzPts val="2300"/>
            </a:pPr>
            <a:r>
              <a:rPr lang="en" sz="29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Опишите природное ископаемое</a:t>
            </a:r>
            <a:endParaRPr sz="2933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91" name="Google Shape;391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6568" y="2683367"/>
            <a:ext cx="3513433" cy="3713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0"/>
          <p:cNvSpPr/>
          <p:nvPr/>
        </p:nvSpPr>
        <p:spPr>
          <a:xfrm>
            <a:off x="3344333" y="2822233"/>
            <a:ext cx="5510400" cy="9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ctr">
              <a:buClr>
                <a:srgbClr val="2F2F45"/>
              </a:buClr>
              <a:buSzPts val="2300"/>
            </a:pPr>
            <a:r>
              <a:rPr lang="en" sz="3067" b="1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sz="3067" b="1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7" name="Google Shape;407;p30"/>
          <p:cNvSpPr/>
          <p:nvPr/>
        </p:nvSpPr>
        <p:spPr>
          <a:xfrm>
            <a:off x="460413" y="460209"/>
            <a:ext cx="11271200" cy="59376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8" name="Google Shape;408;p3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0787" y="6527322"/>
            <a:ext cx="1150107" cy="18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3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0787" y="6527322"/>
            <a:ext cx="1150107" cy="18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3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0788" y="6534373"/>
            <a:ext cx="181465" cy="170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3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59993" y="6534191"/>
            <a:ext cx="165416" cy="166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3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550190" y="6534372"/>
            <a:ext cx="181465" cy="170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3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783077" y="6534371"/>
            <a:ext cx="174777" cy="170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208381" y="6533056"/>
            <a:ext cx="44937" cy="40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984175" y="6534371"/>
            <a:ext cx="193557" cy="167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3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211471" y="6593301"/>
            <a:ext cx="38764" cy="108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3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281096" y="6655177"/>
            <a:ext cx="47683" cy="4652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30"/>
          <p:cNvSpPr/>
          <p:nvPr/>
        </p:nvSpPr>
        <p:spPr>
          <a:xfrm>
            <a:off x="4337331" y="819509"/>
            <a:ext cx="35244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9" name="Google Shape;419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9867" y="819501"/>
            <a:ext cx="10748901" cy="2594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291000" y="3936786"/>
            <a:ext cx="3524401" cy="236241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1"/>
          <p:cNvSpPr/>
          <p:nvPr/>
        </p:nvSpPr>
        <p:spPr>
          <a:xfrm>
            <a:off x="3344333" y="2469433"/>
            <a:ext cx="5510400" cy="157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ctr">
              <a:buClr>
                <a:srgbClr val="2F2F45"/>
              </a:buClr>
              <a:buSzPts val="2300"/>
            </a:pPr>
            <a:r>
              <a:rPr lang="en" sz="3067" b="1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sz="3067" b="1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7" name="Google Shape;427;p31"/>
          <p:cNvSpPr/>
          <p:nvPr/>
        </p:nvSpPr>
        <p:spPr>
          <a:xfrm>
            <a:off x="460347" y="460076"/>
            <a:ext cx="11271200" cy="59376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8" name="Google Shape;428;p31"/>
          <p:cNvGrpSpPr/>
          <p:nvPr/>
        </p:nvGrpSpPr>
        <p:grpSpPr>
          <a:xfrm>
            <a:off x="10580787" y="6527322"/>
            <a:ext cx="1150868" cy="183465"/>
            <a:chOff x="7935590" y="4895491"/>
            <a:chExt cx="863151" cy="137599"/>
          </a:xfrm>
        </p:grpSpPr>
        <p:pic>
          <p:nvPicPr>
            <p:cNvPr id="429" name="Google Shape;429;p31" descr=" 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31" descr=" 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p31" descr=" 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31" descr=" 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31" descr=" 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4" name="Google Shape;434;p31" descr=" 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5" name="Google Shape;435;p31" descr=" 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6" name="Google Shape;436;p31" descr=" 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7" name="Google Shape;437;p31" descr=" 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8" name="Google Shape;438;p31" descr=" 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9" name="Google Shape;439;p31"/>
          <p:cNvSpPr/>
          <p:nvPr/>
        </p:nvSpPr>
        <p:spPr>
          <a:xfrm>
            <a:off x="4337331" y="819509"/>
            <a:ext cx="35244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0" name="Google Shape;440;p3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91000" y="3936786"/>
            <a:ext cx="3524401" cy="236241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441" name="Google Shape;441;p3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06467" y="796567"/>
            <a:ext cx="10955332" cy="2524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3056f37b186_0_0"/>
          <p:cNvSpPr/>
          <p:nvPr/>
        </p:nvSpPr>
        <p:spPr>
          <a:xfrm>
            <a:off x="460413" y="460209"/>
            <a:ext cx="11271200" cy="59376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8" name="Google Shape;448;g3056f37b186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0787" y="6527322"/>
            <a:ext cx="1150107" cy="18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3056f37b186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0787" y="6527322"/>
            <a:ext cx="1150107" cy="18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g3056f37b186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0788" y="6534373"/>
            <a:ext cx="181465" cy="170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g3056f37b186_0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59993" y="6534191"/>
            <a:ext cx="165416" cy="166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g3056f37b186_0_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550190" y="6534372"/>
            <a:ext cx="181465" cy="170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g3056f37b186_0_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783077" y="6534371"/>
            <a:ext cx="174777" cy="170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g3056f37b186_0_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208381" y="6533056"/>
            <a:ext cx="44937" cy="40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g3056f37b186_0_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984175" y="6534371"/>
            <a:ext cx="193557" cy="167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g3056f37b186_0_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211471" y="6593301"/>
            <a:ext cx="38764" cy="108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g3056f37b186_0_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281096" y="6655177"/>
            <a:ext cx="47683" cy="4652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g3056f37b186_0_0"/>
          <p:cNvSpPr/>
          <p:nvPr/>
        </p:nvSpPr>
        <p:spPr>
          <a:xfrm>
            <a:off x="4337331" y="819509"/>
            <a:ext cx="35244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g3056f37b186_0_0"/>
          <p:cNvSpPr/>
          <p:nvPr/>
        </p:nvSpPr>
        <p:spPr>
          <a:xfrm>
            <a:off x="3344333" y="2822233"/>
            <a:ext cx="5510400" cy="9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ctr">
              <a:buClr>
                <a:srgbClr val="2F2F45"/>
              </a:buClr>
              <a:buSzPts val="2300"/>
            </a:pPr>
            <a:r>
              <a:rPr lang="en" sz="3067" b="1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sz="3067" b="1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60" name="Google Shape;460;g3056f37b186_0_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58800" y="890167"/>
            <a:ext cx="10901968" cy="51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056f37b186_0_17"/>
          <p:cNvSpPr/>
          <p:nvPr/>
        </p:nvSpPr>
        <p:spPr>
          <a:xfrm>
            <a:off x="460347" y="460076"/>
            <a:ext cx="11271200" cy="59376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7" name="Google Shape;467;g3056f37b186_0_17"/>
          <p:cNvGrpSpPr/>
          <p:nvPr/>
        </p:nvGrpSpPr>
        <p:grpSpPr>
          <a:xfrm>
            <a:off x="10580787" y="6527322"/>
            <a:ext cx="1150868" cy="183465"/>
            <a:chOff x="7935590" y="4895491"/>
            <a:chExt cx="863151" cy="137599"/>
          </a:xfrm>
        </p:grpSpPr>
        <p:pic>
          <p:nvPicPr>
            <p:cNvPr id="468" name="Google Shape;468;g3056f37b186_0_17" descr=" 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9" name="Google Shape;469;g3056f37b186_0_17" descr=" 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0" name="Google Shape;470;g3056f37b186_0_17" descr=" 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1" name="Google Shape;471;g3056f37b186_0_17" descr=" 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g3056f37b186_0_17" descr=" 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g3056f37b186_0_17" descr=" 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g3056f37b186_0_17" descr=" 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5" name="Google Shape;475;g3056f37b186_0_17" descr=" 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6" name="Google Shape;476;g3056f37b186_0_17" descr=" 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7" name="Google Shape;477;g3056f37b186_0_17" descr=" 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8" name="Google Shape;478;g3056f37b186_0_17"/>
          <p:cNvSpPr/>
          <p:nvPr/>
        </p:nvSpPr>
        <p:spPr>
          <a:xfrm>
            <a:off x="4337331" y="819509"/>
            <a:ext cx="3524400" cy="6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g3056f37b186_0_17"/>
          <p:cNvSpPr/>
          <p:nvPr/>
        </p:nvSpPr>
        <p:spPr>
          <a:xfrm>
            <a:off x="3344333" y="2469433"/>
            <a:ext cx="5510400" cy="157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ctr">
              <a:buClr>
                <a:srgbClr val="2F2F45"/>
              </a:buClr>
              <a:buSzPts val="2300"/>
            </a:pPr>
            <a:r>
              <a:rPr lang="en" sz="3067" b="1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sz="3067" b="1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80" name="Google Shape;480;g3056f37b186_0_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41433" y="909351"/>
            <a:ext cx="10750464" cy="503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3"/>
          <p:cNvSpPr/>
          <p:nvPr/>
        </p:nvSpPr>
        <p:spPr>
          <a:xfrm>
            <a:off x="463667" y="3785500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3"/>
          <p:cNvSpPr/>
          <p:nvPr/>
        </p:nvSpPr>
        <p:spPr>
          <a:xfrm>
            <a:off x="7016867" y="3871733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 txBox="1"/>
          <p:nvPr/>
        </p:nvSpPr>
        <p:spPr>
          <a:xfrm>
            <a:off x="1900333" y="677534"/>
            <a:ext cx="8396000" cy="595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Рассортируйте камни по группам</a:t>
            </a:r>
            <a:endParaRPr sz="30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8" name="Google Shape;78;p3"/>
          <p:cNvPicPr preferRelativeResize="0"/>
          <p:nvPr/>
        </p:nvPicPr>
        <p:blipFill rotWithShape="1">
          <a:blip r:embed="rId4">
            <a:alphaModFix/>
          </a:blip>
          <a:srcRect l="-990" r="988"/>
          <a:stretch/>
        </p:blipFill>
        <p:spPr>
          <a:xfrm>
            <a:off x="940467" y="1387300"/>
            <a:ext cx="10310400" cy="4790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FD8FF9-8C98-09D8-1F07-448CA9514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280" y="300792"/>
            <a:ext cx="7004481" cy="6253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0789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17E43-4482-D2A5-F081-CC95B54E7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A67633-041C-4030-F0E7-426068820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280" y="300792"/>
            <a:ext cx="7004481" cy="62537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0F56E-C22D-28C9-B2D1-A43A0C2B9CE8}"/>
              </a:ext>
            </a:extLst>
          </p:cNvPr>
          <p:cNvSpPr txBox="1"/>
          <p:nvPr/>
        </p:nvSpPr>
        <p:spPr>
          <a:xfrm>
            <a:off x="5131293" y="206849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22B1EB-4B34-356E-312C-450DDC024F6D}"/>
              </a:ext>
            </a:extLst>
          </p:cNvPr>
          <p:cNvSpPr txBox="1"/>
          <p:nvPr/>
        </p:nvSpPr>
        <p:spPr>
          <a:xfrm flipV="1">
            <a:off x="5283693" y="2805673"/>
            <a:ext cx="237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F64C5-9069-9F2A-907F-9B5CDA6CE553}"/>
              </a:ext>
            </a:extLst>
          </p:cNvPr>
          <p:cNvSpPr txBox="1"/>
          <p:nvPr/>
        </p:nvSpPr>
        <p:spPr>
          <a:xfrm>
            <a:off x="5131293" y="391234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54D435-30FB-42A7-CF4B-6086BA682C63}"/>
              </a:ext>
            </a:extLst>
          </p:cNvPr>
          <p:cNvSpPr txBox="1"/>
          <p:nvPr/>
        </p:nvSpPr>
        <p:spPr>
          <a:xfrm>
            <a:off x="6670859" y="332756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349876-8A8E-C62B-673B-19B6984D6AC4}"/>
              </a:ext>
            </a:extLst>
          </p:cNvPr>
          <p:cNvSpPr txBox="1"/>
          <p:nvPr/>
        </p:nvSpPr>
        <p:spPr>
          <a:xfrm>
            <a:off x="6670859" y="45304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7B3D65-F2F7-EDA5-81C9-CCC8BA9DFF51}"/>
              </a:ext>
            </a:extLst>
          </p:cNvPr>
          <p:cNvSpPr txBox="1"/>
          <p:nvPr/>
        </p:nvSpPr>
        <p:spPr>
          <a:xfrm>
            <a:off x="6670859" y="573341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27445B-0871-BF79-243B-487C10D586DC}"/>
              </a:ext>
            </a:extLst>
          </p:cNvPr>
          <p:cNvSpPr txBox="1"/>
          <p:nvPr/>
        </p:nvSpPr>
        <p:spPr>
          <a:xfrm>
            <a:off x="8133810" y="51486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1542810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" name="Google Shape;604;p3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33"/>
          <p:cNvSpPr txBox="1"/>
          <p:nvPr/>
        </p:nvSpPr>
        <p:spPr>
          <a:xfrm>
            <a:off x="1141133" y="816601"/>
            <a:ext cx="9191200" cy="1067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 — богатство земных недр</a:t>
            </a:r>
            <a:endParaRPr sz="30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6" name="Google Shape;606;p33"/>
          <p:cNvSpPr txBox="1"/>
          <p:nvPr/>
        </p:nvSpPr>
        <p:spPr>
          <a:xfrm>
            <a:off x="1636133" y="2128100"/>
            <a:ext cx="7332800" cy="3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что такое полезные ископаемые и для чего они нужны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какие профессии связаны с добычей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chemeClr val="dk1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 способы добычи полезных ископаемых</a:t>
            </a: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endParaRPr sz="24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buClr>
                <a:srgbClr val="000000"/>
              </a:buClr>
              <a:buSzPts val="2000"/>
            </a:pPr>
            <a:r>
              <a:rPr lang="en" sz="24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Закрепим полученные знания</a:t>
            </a:r>
            <a:endParaRPr sz="2667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07" name="Google Shape;607;p3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90" y="3435170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3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4741" y="2393867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33"/>
          <p:cNvPicPr preferRelativeResize="0"/>
          <p:nvPr/>
        </p:nvPicPr>
        <p:blipFill rotWithShape="1">
          <a:blip r:embed="rId5">
            <a:alphaModFix/>
          </a:blip>
          <a:srcRect r="10354"/>
          <a:stretch/>
        </p:blipFill>
        <p:spPr>
          <a:xfrm>
            <a:off x="9009560" y="3747167"/>
            <a:ext cx="2718773" cy="30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3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8775" y="4535319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3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57291" y="5538919"/>
            <a:ext cx="337868" cy="33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57333" y="2279018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57315" y="3320318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71498" y="4419051"/>
            <a:ext cx="452700" cy="4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41382" y="5421218"/>
            <a:ext cx="452700" cy="4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588215-044F-5DFB-D9B3-2F39A9B2D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2" y="918638"/>
            <a:ext cx="3798471" cy="28530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0F8E30-4EB3-0C0F-E363-9CE3E0FA1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403" y="644050"/>
            <a:ext cx="4172504" cy="27849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86C86A-6D7F-5888-7936-8065E6FAF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109" y="1180731"/>
            <a:ext cx="3089430" cy="20596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203243-373F-A067-0B5C-D83B4D16A694}"/>
              </a:ext>
            </a:extLst>
          </p:cNvPr>
          <p:cNvSpPr txBox="1"/>
          <p:nvPr/>
        </p:nvSpPr>
        <p:spPr>
          <a:xfrm>
            <a:off x="353942" y="4512850"/>
            <a:ext cx="3579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Всё получилось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B3BC69-D4C3-AF53-5A35-E1D8BC52CE88}"/>
              </a:ext>
            </a:extLst>
          </p:cNvPr>
          <p:cNvSpPr txBox="1"/>
          <p:nvPr/>
        </p:nvSpPr>
        <p:spPr>
          <a:xfrm>
            <a:off x="4577119" y="4512850"/>
            <a:ext cx="3439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Не всё удалось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E8BF47-AF0A-8887-1868-77F10D98F595}"/>
              </a:ext>
            </a:extLst>
          </p:cNvPr>
          <p:cNvSpPr txBox="1"/>
          <p:nvPr/>
        </p:nvSpPr>
        <p:spPr>
          <a:xfrm>
            <a:off x="8479318" y="3897297"/>
            <a:ext cx="33587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/>
              <a:t>Ничего </a:t>
            </a:r>
          </a:p>
          <a:p>
            <a:pPr algn="ctr"/>
            <a:r>
              <a:rPr lang="ru-RU" sz="4000" dirty="0"/>
              <a:t>не получилось</a:t>
            </a:r>
          </a:p>
        </p:txBody>
      </p:sp>
    </p:spTree>
    <p:extLst>
      <p:ext uri="{BB962C8B-B14F-4D97-AF65-F5344CB8AC3E}">
        <p14:creationId xmlns:p14="http://schemas.microsoft.com/office/powerpoint/2010/main" val="21116650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50CEF-E632-A7C7-E180-8EBE33DFB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431"/>
            <a:ext cx="10515600" cy="994299"/>
          </a:xfrm>
        </p:spPr>
        <p:txBody>
          <a:bodyPr/>
          <a:lstStyle/>
          <a:p>
            <a:pPr algn="ctr"/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668D5A-39BD-B097-1850-B2A0AD866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006" y="1376039"/>
            <a:ext cx="11398928" cy="506027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 учебнике на стр. 46-50 параграф «Полезные ископаемые». Ответьте на вопросы </a:t>
            </a:r>
            <a:r>
              <a:rPr lang="ru-RU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«Проверь себя».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 помощью атласа-определителя выполните задание № 3 на стр. 50.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пожелает, подготовьте сообщение о каком-нибудь из представленных там полезном ископаемом.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Выполните задание от учителя на </a:t>
            </a:r>
            <a:r>
              <a:rPr lang="ru-RU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Учи.ру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данной теме.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Если у вас есть коллекция камней с полезными ископаемыми, представьте ее классу.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581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"/>
          <p:cNvSpPr/>
          <p:nvPr/>
        </p:nvSpPr>
        <p:spPr>
          <a:xfrm>
            <a:off x="463667" y="3785500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7016867" y="3871733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4"/>
          <p:cNvSpPr txBox="1"/>
          <p:nvPr/>
        </p:nvSpPr>
        <p:spPr>
          <a:xfrm>
            <a:off x="1898000" y="652767"/>
            <a:ext cx="8396000" cy="595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Рассортируйте камни по группам</a:t>
            </a:r>
            <a:endParaRPr sz="30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7" name="Google Shape;8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4434" y="1343198"/>
            <a:ext cx="10083135" cy="4725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680" y="460076"/>
            <a:ext cx="11264659" cy="593784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5"/>
          <p:cNvSpPr/>
          <p:nvPr/>
        </p:nvSpPr>
        <p:spPr>
          <a:xfrm>
            <a:off x="463667" y="3785500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7016867" y="3871733"/>
            <a:ext cx="375200" cy="13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5"/>
          <p:cNvSpPr txBox="1"/>
          <p:nvPr/>
        </p:nvSpPr>
        <p:spPr>
          <a:xfrm>
            <a:off x="1898000" y="673634"/>
            <a:ext cx="8396000" cy="595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067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Рассортируйте камни по группам</a:t>
            </a:r>
            <a:endParaRPr sz="3067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6" name="Google Shape;96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7368" y="1229467"/>
            <a:ext cx="9960233" cy="4871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4962B2-2F5E-5AFF-7AB2-F5A0B515B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370" y="0"/>
            <a:ext cx="9505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D67BC76-AFB0-0C27-D66A-626907CDE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629357"/>
              </p:ext>
            </p:extLst>
          </p:nvPr>
        </p:nvGraphicFramePr>
        <p:xfrm>
          <a:off x="630315" y="719665"/>
          <a:ext cx="10910656" cy="49087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68644">
                  <a:extLst>
                    <a:ext uri="{9D8B030D-6E8A-4147-A177-3AD203B41FA5}">
                      <a16:colId xmlns:a16="http://schemas.microsoft.com/office/drawing/2014/main" val="3652448481"/>
                    </a:ext>
                  </a:extLst>
                </a:gridCol>
                <a:gridCol w="5442012">
                  <a:extLst>
                    <a:ext uri="{9D8B030D-6E8A-4147-A177-3AD203B41FA5}">
                      <a16:colId xmlns:a16="http://schemas.microsoft.com/office/drawing/2014/main" val="3841031297"/>
                    </a:ext>
                  </a:extLst>
                </a:gridCol>
              </a:tblGrid>
              <a:tr h="12271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rgbClr val="002060"/>
                          </a:solidFill>
                        </a:rPr>
                        <a:t>Горные породы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rgbClr val="002060"/>
                          </a:solidFill>
                        </a:rPr>
                        <a:t>Минералы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409468"/>
                  </a:ext>
                </a:extLst>
              </a:tr>
              <a:tr h="12271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гранит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слюда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990687"/>
                  </a:ext>
                </a:extLst>
              </a:tr>
              <a:tr h="12271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мрамор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кремень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171463"/>
                  </a:ext>
                </a:extLst>
              </a:tr>
              <a:tr h="12271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глина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кварц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74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2268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"/>
          <p:cNvSpPr/>
          <p:nvPr/>
        </p:nvSpPr>
        <p:spPr>
          <a:xfrm>
            <a:off x="460413" y="460209"/>
            <a:ext cx="11271200" cy="59376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51767" tIns="51767" rIns="51767" bIns="51767" anchor="ctr" anchorCtr="0">
            <a:noAutofit/>
          </a:bodyPr>
          <a:lstStyle/>
          <a:p>
            <a:pPr>
              <a:buClr>
                <a:srgbClr val="000000"/>
              </a:buClr>
              <a:buSzPts val="600"/>
            </a:pPr>
            <a:endParaRPr sz="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7"/>
          <p:cNvPicPr preferRelativeResize="0"/>
          <p:nvPr/>
        </p:nvPicPr>
        <p:blipFill rotWithShape="1">
          <a:blip r:embed="rId3">
            <a:alphaModFix/>
          </a:blip>
          <a:srcRect t="3669"/>
          <a:stretch/>
        </p:blipFill>
        <p:spPr>
          <a:xfrm>
            <a:off x="462133" y="463200"/>
            <a:ext cx="11271200" cy="5937600"/>
          </a:xfrm>
          <a:prstGeom prst="roundRect">
            <a:avLst>
              <a:gd name="adj" fmla="val 6239"/>
            </a:avLst>
          </a:prstGeom>
          <a:noFill/>
          <a:ln>
            <a:noFill/>
          </a:ln>
        </p:spPr>
      </p:pic>
      <p:pic>
        <p:nvPicPr>
          <p:cNvPr id="114" name="Google Shape;114;p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0785" y="6527322"/>
            <a:ext cx="1150192" cy="18346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7"/>
          <p:cNvSpPr txBox="1"/>
          <p:nvPr/>
        </p:nvSpPr>
        <p:spPr>
          <a:xfrm>
            <a:off x="1240767" y="1177633"/>
            <a:ext cx="4513200" cy="1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2800"/>
            </a:pPr>
            <a:r>
              <a:rPr lang="en" sz="3733" b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Полезные ископаемые</a:t>
            </a:r>
            <a:endParaRPr sz="3733" b="1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1619</Words>
  <Application>Microsoft Office PowerPoint</Application>
  <PresentationFormat>Широкоэкранный</PresentationFormat>
  <Paragraphs>259</Paragraphs>
  <Slides>44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Геолог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Шахтёр</vt:lpstr>
      <vt:lpstr>Презентация PowerPoint</vt:lpstr>
      <vt:lpstr>Бурильщик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Людмила Астафьева</dc:creator>
  <cp:lastModifiedBy>Людмила Астафьева</cp:lastModifiedBy>
  <cp:revision>11</cp:revision>
  <dcterms:created xsi:type="dcterms:W3CDTF">2025-03-15T14:30:03Z</dcterms:created>
  <dcterms:modified xsi:type="dcterms:W3CDTF">2025-03-17T19:55:21Z</dcterms:modified>
</cp:coreProperties>
</file>