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4"/>
  </p:notesMasterIdLst>
  <p:sldIdLst>
    <p:sldId id="256" r:id="rId2"/>
    <p:sldId id="276" r:id="rId3"/>
    <p:sldId id="257" r:id="rId4"/>
    <p:sldId id="277" r:id="rId5"/>
    <p:sldId id="258" r:id="rId6"/>
    <p:sldId id="259" r:id="rId7"/>
    <p:sldId id="260" r:id="rId8"/>
    <p:sldId id="261" r:id="rId9"/>
    <p:sldId id="262" r:id="rId10"/>
    <p:sldId id="263" r:id="rId11"/>
    <p:sldId id="278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BA1299-EE5C-46AD-B1A7-15D0634272BF}" type="datetimeFigureOut">
              <a:rPr lang="ru-RU" smtClean="0"/>
              <a:pPr/>
              <a:t>27.04.2024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027782-9B4F-423B-907B-168E67AAC65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35361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Microsoft_Word_97_-_2003_Document1.doc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7586C0-6DE3-4F6A-ADEC-FCAAE930A453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3072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55688" y="858838"/>
            <a:ext cx="4806950" cy="3606800"/>
          </a:xfrm>
          <a:ln w="12700" cap="flat"/>
        </p:spPr>
      </p:sp>
      <p:graphicFrame>
        <p:nvGraphicFramePr>
          <p:cNvPr id="30722" name="Object 3"/>
          <p:cNvGraphicFramePr>
            <a:graphicFrameLocks/>
          </p:cNvGraphicFramePr>
          <p:nvPr/>
        </p:nvGraphicFramePr>
        <p:xfrm>
          <a:off x="712560" y="5492663"/>
          <a:ext cx="5160614" cy="34838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cument" r:id="rId4" imgW="5184720" imgH="3498840" progId="Word.Document.8">
                  <p:embed/>
                </p:oleObj>
              </mc:Choice>
              <mc:Fallback>
                <p:oleObj name="Document" r:id="rId4" imgW="5184720" imgH="3498840" progId="Word.Document.8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2560" y="5492663"/>
                        <a:ext cx="5160614" cy="348380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4/27/2024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30212741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4/27/2024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24686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4/27/2024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022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4/27/2024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244301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4/27/2024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13294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4/27/2024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32271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4/27/2024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509191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4/27/2024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00832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4/27/2024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69090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4/27/2024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026767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CBEAF9-9E58-4CC8-A6FF-6DD8A58DEEA4}" type="datetimeFigureOut">
              <a:rPr lang="en-US" smtClean="0"/>
              <a:pPr/>
              <a:t>4/27/2024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319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fld id="{74CBEAF9-9E58-4CC8-A6FF-6DD8A58DEEA4}" type="datetimeFigureOut">
              <a:rPr lang="en-US" smtClean="0"/>
              <a:pPr algn="l" eaLnBrk="1" latinLnBrk="0" hangingPunct="1"/>
              <a:t>4/27/2024</a:t>
            </a:fld>
            <a:endParaRPr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15C064-DD44-4CAC-873E-2D1F54821676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accent1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00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2900" y="2492896"/>
            <a:ext cx="8458200" cy="144016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Частные вопросы применения лекарственных препаратов в терапии Острого инфаркта миокарда</a:t>
            </a:r>
            <a:endParaRPr lang="ru-RU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6288" y="1412776"/>
            <a:ext cx="8458200" cy="18002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Презентация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08104" y="5301208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Подготовили: преподаватели</a:t>
            </a:r>
            <a:endParaRPr lang="ru-RU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Поливанова Л.В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., Сурова О.И.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79912" y="6093296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г. Старый Оскол </a:t>
            </a:r>
          </a:p>
          <a:p>
            <a:r>
              <a:rPr lang="ru-RU" dirty="0" smtClean="0"/>
              <a:t>         </a:t>
            </a:r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05065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Областное государственное автономное профессиональное 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Times New Roman" pitchFamily="18" charset="0"/>
              <a:cs typeface="Arial" panose="020B060402020202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образовательное 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учреждение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«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Старооскольский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itchFamily="18" charset="0"/>
                <a:cs typeface="Arial" panose="020B0604020202020204" pitchFamily="34" charset="0"/>
              </a:rPr>
              <a:t> медицинский колледж»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4313783"/>
            <a:ext cx="2805113" cy="1974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</a:t>
            </a:r>
            <a:r>
              <a:rPr lang="ru-RU" dirty="0" err="1" smtClean="0"/>
              <a:t>Тромболитическая</a:t>
            </a:r>
            <a:r>
              <a:rPr lang="ru-RU" dirty="0" smtClean="0"/>
              <a:t> терапия</a:t>
            </a:r>
            <a:endParaRPr lang="ru-RU" dirty="0"/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51520" y="1424911"/>
            <a:ext cx="864096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Клинические показания для проведения </a:t>
            </a:r>
            <a:r>
              <a:rPr kumimoji="0" lang="ru-RU" sz="24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тромболитической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терапии: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Длительность заболевания не более 12 ч.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Подъем сегмента ST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≥0,1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mV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на ЭКГ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как минимум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в двух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последовательных грудных отведениях или двух отведениях от конечностей.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Острая блокада левой ножки пучка Гиса.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 Введение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тромболитиков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оправдано в те же сроки при ЭКГ признаках истинного заднего ИМ (высокие зубцы R в правых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прекардиальных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отведениях и депрессия сегмента ST в отведениях V1-V4 с направленным вверх зубцом T).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Отсутствие противопоказаний.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Невозможность первичного ЧКВ в первые 90 мин после первого обращения за медицинской помощью.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ЭКГ</a:t>
            </a:r>
            <a:endParaRPr lang="ru-RU" dirty="0"/>
          </a:p>
        </p:txBody>
      </p:sp>
      <p:pic>
        <p:nvPicPr>
          <p:cNvPr id="19458" name="Picture 2" descr="C:\Users\александр\Desktop\183-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340768"/>
            <a:ext cx="7240587" cy="50006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23528" y="189315"/>
            <a:ext cx="8568952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Абсолютные противопоказания к </a:t>
            </a:r>
            <a:r>
              <a:rPr kumimoji="0" lang="ru-RU" sz="25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тромболитической</a:t>
            </a:r>
            <a:r>
              <a:rPr kumimoji="0" lang="ru-RU" sz="2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терапии: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Геморрагический инсульт или инсульт неизвестного происхождения любой давности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Ишемический инсульт в предыдущие 6 мес. 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Травма или опухоли головного мозга, артериовенозная </a:t>
            </a:r>
            <a:r>
              <a:rPr kumimoji="0" lang="ru-RU" sz="25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мальфармация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Большая травма/операция/травма головы в течение предыдущего мес. 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Желудочно-кишечное кровотечение в течение предыдущего мес.</a:t>
            </a: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Периодические кровотечения (исключая месячные)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5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Диссекция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аорты (расслоение аорты)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Пункции в течение суток (биопсия печени, </a:t>
            </a:r>
            <a:r>
              <a:rPr kumimoji="0" lang="ru-RU" sz="25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люмбарная</a:t>
            </a:r>
            <a:r>
              <a:rPr kumimoji="0" lang="ru-RU" sz="25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пункция) 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51520" y="277101"/>
            <a:ext cx="8640960" cy="5863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Относительные противопоказания: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5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Транзиторные ишемические атаки в предшествующие     6 мес.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Терапия антикоагулянтами.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Беременность или первая неделя после родов.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Пункция </a:t>
            </a:r>
            <a:r>
              <a:rPr kumimoji="0" lang="ru-RU" sz="2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несдавливаемых</a:t>
            </a: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сосудов.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Травматическая реанимация.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Рефрактерная гипертония (систолическое АД &gt;180 мм </a:t>
            </a:r>
            <a:r>
              <a:rPr kumimoji="0" lang="ru-RU" sz="2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рт.ст</a:t>
            </a: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.). •Язвенная болезнь в стадии обострения (наличие характерной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клинической картины, несмотря на проводимое лечение).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Тяжелая болезнь печени.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• Инфекционный эндокардит.</a:t>
            </a:r>
            <a:endParaRPr kumimoji="0" lang="ru-RU" sz="2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8961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Основные осложнения тромболизиса</a:t>
            </a:r>
            <a:endParaRPr lang="ru-RU" dirty="0"/>
          </a:p>
        </p:txBody>
      </p: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95536" y="1225092"/>
            <a:ext cx="8496944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1). Кровотечения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(в т.ч. наиболее грозные - внутричерепные) -  развиваются вследствие угнетения процессов свертывания крови и лизиса кровяных сгустков. Риск развития инсульта при системном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тромболизисе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составляет 0,5-1,5% случаев, обычно инсульт развивается в первые сутки после проведения тромболизиса. Для остановки незначительного кровотечения (из места пункции, изо рта, носа) достаточно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сдавления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кровоточащего участка. При более значимых кровотечениях (желудочно-кишечном, внутричерепном) необходима внутривенная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инфузия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аминокапроновой кислоты - 100 мл 5% раствора вводят в течение 30 мин и далее 1 г/час до остановки кровотечения, или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транексамовой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кислоты по 1-1,5 г 3-4 раза в сутки внутривенно капельно; кроме того эффективно переливание свежеза­мороженной плазмы. Следует однако помнить о том, что при использовании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антифибринолитических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средств возрастает риск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реокклюзии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коронарной артерии и </a:t>
            </a:r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реинфаркта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, поэтому использовать их необходимо лишь при угрожающих жизни кровотечениях.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188640"/>
            <a:ext cx="871296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 smtClean="0">
                <a:latin typeface="Arial" pitchFamily="34" charset="0"/>
                <a:cs typeface="Arial" pitchFamily="34" charset="0"/>
              </a:rPr>
              <a:t>2). Аритмии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, возникающие  после восстановления коронарного кровообращения (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реперфузионные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). Не  требуют интенсивной терапии медленный узловой или желудочковый ритм (при частоте сердечных сокращений менее 120 в мин и стабильной гемодинамике);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наджелудочковая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и желудочковая экстрасистолия (в том числе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аллоритмированная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); атриовентрикулярная блокада </a:t>
            </a:r>
            <a:r>
              <a:rPr lang="en-US" sz="21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и </a:t>
            </a:r>
            <a:r>
              <a:rPr lang="en-US" sz="2100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(типа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Мобитц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I) степени. </a:t>
            </a:r>
          </a:p>
          <a:p>
            <a:r>
              <a:rPr lang="ru-RU" sz="2100" dirty="0" smtClean="0">
                <a:latin typeface="Arial" pitchFamily="34" charset="0"/>
                <a:cs typeface="Arial" pitchFamily="34" charset="0"/>
              </a:rPr>
              <a:t>      </a:t>
            </a:r>
            <a:r>
              <a:rPr lang="ru-RU" sz="2100" u="sng" dirty="0" smtClean="0">
                <a:latin typeface="Arial" pitchFamily="34" charset="0"/>
                <a:cs typeface="Arial" pitchFamily="34" charset="0"/>
              </a:rPr>
              <a:t>Требуют неотложной терапии фибрилляция желудочков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(необходимы дефибрилляция, комплекс стандартных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реанимационых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мероприятий); </a:t>
            </a:r>
            <a:r>
              <a:rPr lang="ru-RU" sz="2100" u="sng" dirty="0" smtClean="0">
                <a:latin typeface="Arial" pitchFamily="34" charset="0"/>
                <a:cs typeface="Arial" pitchFamily="34" charset="0"/>
              </a:rPr>
              <a:t>двунаправленная веретенообразная желудочковая тахикардия типа «пируэт»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(показаны дефибрилляция, введение сульфата магния внутривенно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струйно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); иные разновидности желудочковой тахикардии (используют введение амиодарона либо проводят кардиоверсию); стойкая </a:t>
            </a:r>
            <a:r>
              <a:rPr lang="ru-RU" sz="2100" u="sng" dirty="0" err="1" smtClean="0">
                <a:latin typeface="Arial" pitchFamily="34" charset="0"/>
                <a:cs typeface="Arial" pitchFamily="34" charset="0"/>
              </a:rPr>
              <a:t>суправентрикулярная</a:t>
            </a:r>
            <a:r>
              <a:rPr lang="ru-RU" sz="2100" u="sng" dirty="0" smtClean="0">
                <a:latin typeface="Arial" pitchFamily="34" charset="0"/>
                <a:cs typeface="Arial" pitchFamily="34" charset="0"/>
              </a:rPr>
              <a:t> тахикардия 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(купируется внутривенным струйным введением метопролола или дилтиазема); </a:t>
            </a:r>
            <a:r>
              <a:rPr lang="ru-RU" sz="2100" u="sng" dirty="0" smtClean="0">
                <a:latin typeface="Arial" pitchFamily="34" charset="0"/>
                <a:cs typeface="Arial" pitchFamily="34" charset="0"/>
              </a:rPr>
              <a:t>атриовентрикулярная блокада </a:t>
            </a:r>
            <a:r>
              <a:rPr lang="en-US" sz="2100" u="sng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ru-RU" sz="2100" u="sng" dirty="0" smtClean="0">
                <a:latin typeface="Arial" pitchFamily="34" charset="0"/>
                <a:cs typeface="Arial" pitchFamily="34" charset="0"/>
              </a:rPr>
              <a:t> (типа </a:t>
            </a:r>
            <a:r>
              <a:rPr lang="ru-RU" sz="2100" u="sng" dirty="0" err="1" smtClean="0">
                <a:latin typeface="Arial" pitchFamily="34" charset="0"/>
                <a:cs typeface="Arial" pitchFamily="34" charset="0"/>
              </a:rPr>
              <a:t>Мобитц</a:t>
            </a:r>
            <a:r>
              <a:rPr lang="ru-RU" sz="2100" u="sng" dirty="0" smtClean="0">
                <a:latin typeface="Arial" pitchFamily="34" charset="0"/>
                <a:cs typeface="Arial" pitchFamily="34" charset="0"/>
              </a:rPr>
              <a:t> II) и </a:t>
            </a:r>
            <a:r>
              <a:rPr lang="en-US" sz="2100" u="sng" dirty="0" smtClean="0">
                <a:latin typeface="Arial" pitchFamily="34" charset="0"/>
                <a:cs typeface="Arial" pitchFamily="34" charset="0"/>
              </a:rPr>
              <a:t>III</a:t>
            </a:r>
            <a:r>
              <a:rPr lang="ru-RU" sz="2100" u="sng" dirty="0" smtClean="0">
                <a:latin typeface="Arial" pitchFamily="34" charset="0"/>
                <a:cs typeface="Arial" pitchFamily="34" charset="0"/>
              </a:rPr>
              <a:t> степени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синоатриальная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блокада (внутривенно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струйно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вводят атропин в дозе до 2,5 мг, при необходимости проводят экстренную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электрокардиостимуляцию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).</a:t>
            </a:r>
            <a:endParaRPr lang="ru-RU" sz="21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67544" y="772764"/>
            <a:ext cx="835292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). Аллергические реакции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 Сыпь, зуд,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периорбитальный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отек встре­чаются в 4,4% случаев, тяжелые реакции (отек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Квинке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анафилактический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шок) - в 1,7% случаев. При подозрении на развитие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анафилактоидной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реакции необходимо немедленно остановить инфузию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стрептокиназы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 ввести внутривенно болюсом 150 мг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преднизолона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 При выраженном угнетении гемодинамики и по­явлении признаков анафилактического шока внутривенно вводят 1 мл 1% раствора адреналина, продолжая введение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стероидных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гормонов внутривенно капельно. При лихорадке назначают аспирин или парацетамол.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39552" y="531094"/>
            <a:ext cx="820891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4).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Рецидивирование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 болевого синдрома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после проведения тромболизиса купируется внутривенным дробным введением наркотических анальгетиков. При нарастании ишемических изменений на ЭКГ показано внутривенное капельное введение нитроглицерина или, если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инфузия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уже налажена, - увеличение скорости его введения.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5). При артериальной гипотонии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 большинстве случаев бывает достаточно временно прекратить инфузию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тромболитика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 поднять ноги пациента; при необходимости уровень АД корректируется введением жидкости,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вазопрессоров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(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допамина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или норадреналина внутривенно капельно до стабилизации систолического АД на уровне 90-100 мм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рт.ст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.).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323528" y="206868"/>
            <a:ext cx="864096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925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b="1" i="1" dirty="0" smtClean="0">
                <a:latin typeface="Arial" pitchFamily="34" charset="0"/>
                <a:cs typeface="Arial" pitchFamily="34" charset="0"/>
              </a:rPr>
              <a:t>Клинические признаки восстановления коронарного кровотока: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-         прекращение ангинозных приступов через 30-60 мин после введения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тромболитика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-         стабилизация гемодинамики,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-         исчезновение признаков левожелудочковой недостаточности,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-         быстрая (в течение нескольких часов) динамика ЭКГ с приближением сегмента ST к изолинии и формированием патологического зубца Q, отрицательного зубца Т (возможно внезапное увеличение степени подъема сегмента ST с последующим его быстрым снижением),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-         появление </a:t>
            </a:r>
            <a:r>
              <a:rPr lang="ru-RU" sz="2200" dirty="0" err="1" smtClean="0">
                <a:latin typeface="Arial" pitchFamily="34" charset="0"/>
                <a:cs typeface="Arial" pitchFamily="34" charset="0"/>
              </a:rPr>
              <a:t>реперфузионых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 аритмий (ускоренного идиовентрикулярного ритма, желудочковой экстрасистолии и др.),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 smtClean="0">
                <a:latin typeface="Arial" pitchFamily="34" charset="0"/>
                <a:cs typeface="Arial" pitchFamily="34" charset="0"/>
              </a:rPr>
              <a:t>-         быстрая динамика МВ-КФК (резкое повышение ее активности на 20-40%).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251520" y="840051"/>
            <a:ext cx="871296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решения вопроса о возможности назначения гепарина следует уточнить те же моменты, что и для </a:t>
            </a:r>
            <a:r>
              <a:rPr kumimoji="0" lang="ru-RU" sz="20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тромболитичечских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средств: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  исключить наличие в анамнезе геморрагического инсульта, операций на головном и спинном мозге;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  убедиться в отсутствии опухоли и язвенной болезни желудка и двенадцатиперстной кишки, инфекционного эндокардита, тяжелого поражения печени и почек;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  исключить подозрение на острый панкреатит, расслаивающую аневризму аорты, острый перикардит с шумом трения перикарда, выслушиваемым в течение нескольких дней(!) (опасность развития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гемоперикарда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);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  установить отсутствие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физикальных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признаков или анамнестических указаний на патологию свертывающей системы крови (геморрагические диатезы, болезни крови);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  выяснить, нет ли у больного повышенной чувствительности к гепарину; 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  добиться стабилизации повышенного артериального давления на уровне менее 200/120 мм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ст.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93204" y="188640"/>
            <a:ext cx="8229600" cy="56541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Назначение гепарина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603250" y="333375"/>
            <a:ext cx="7789863" cy="762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600" dirty="0">
                <a:solidFill>
                  <a:schemeClr val="bg2">
                    <a:lumMod val="10000"/>
                  </a:schemeClr>
                </a:solidFill>
                <a:latin typeface="Arial" pitchFamily="34" charset="0"/>
                <a:cs typeface="Arial" pitchFamily="34" charset="0"/>
              </a:rPr>
              <a:t>Лечебная тактика при ОКС</a:t>
            </a:r>
            <a:endParaRPr lang="en-US" sz="3600" dirty="0">
              <a:solidFill>
                <a:schemeClr val="bg2">
                  <a:lumMod val="1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auto">
          <a:xfrm>
            <a:off x="323527" y="1484313"/>
            <a:ext cx="8664897" cy="3886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2" tIns="44447" rIns="90482" bIns="44447"/>
          <a:lstStyle/>
          <a:p>
            <a:pPr marL="342900" indent="-342900" algn="l" eaLnBrk="1" hangingPunct="1">
              <a:spcBef>
                <a:spcPct val="20000"/>
              </a:spcBef>
              <a:buClr>
                <a:srgbClr val="FFFF00"/>
              </a:buClr>
              <a:buFont typeface="Wingdings" pitchFamily="2" charset="2"/>
              <a:buNone/>
            </a:pPr>
            <a:r>
              <a:rPr lang="en-US" sz="3600" b="0" dirty="0"/>
              <a:t>	</a:t>
            </a:r>
            <a:r>
              <a:rPr lang="en-US" sz="3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            </a:t>
            </a:r>
            <a:r>
              <a:rPr lang="ru-RU" sz="3600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     ОКС</a:t>
            </a:r>
            <a:endParaRPr lang="en-US" sz="3600" b="1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rgbClr val="FFFF00"/>
              </a:buClr>
              <a:buFont typeface="Wingdings" pitchFamily="2" charset="2"/>
              <a:buChar char="§"/>
            </a:pPr>
            <a:endParaRPr lang="en-US" sz="3600" b="0" dirty="0">
              <a:solidFill>
                <a:schemeClr val="accent2"/>
              </a:solidFill>
            </a:endParaRPr>
          </a:p>
          <a:p>
            <a:pPr marL="342900" indent="-342900" algn="l" eaLnBrk="1" hangingPunct="1">
              <a:spcBef>
                <a:spcPct val="20000"/>
              </a:spcBef>
              <a:buClr>
                <a:srgbClr val="FFFF00"/>
              </a:buClr>
              <a:buFont typeface="Wingdings" pitchFamily="2" charset="2"/>
              <a:buNone/>
            </a:pPr>
            <a:r>
              <a:rPr lang="ru-RU" sz="3600" b="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подъемом </a:t>
            </a:r>
            <a:r>
              <a:rPr lang="en-US" sz="3600" b="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 </a:t>
            </a:r>
            <a:r>
              <a:rPr lang="ru-RU" sz="3600" b="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		Без</a:t>
            </a:r>
            <a:r>
              <a:rPr lang="en-US" sz="3600" b="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600" b="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подъема </a:t>
            </a:r>
            <a:r>
              <a:rPr lang="en-US" sz="3600" b="0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ST</a:t>
            </a:r>
          </a:p>
        </p:txBody>
      </p:sp>
      <p:sp>
        <p:nvSpPr>
          <p:cNvPr id="71684" name="AutoShape 4"/>
          <p:cNvSpPr>
            <a:spLocks noChangeArrowheads="1"/>
          </p:cNvSpPr>
          <p:nvPr/>
        </p:nvSpPr>
        <p:spPr bwMode="auto">
          <a:xfrm rot="3000000">
            <a:off x="3275012" y="1889126"/>
            <a:ext cx="390525" cy="1187450"/>
          </a:xfrm>
          <a:prstGeom prst="downArrow">
            <a:avLst>
              <a:gd name="adj1" fmla="val 50000"/>
              <a:gd name="adj2" fmla="val 76016"/>
            </a:avLst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685" name="AutoShape 5"/>
          <p:cNvSpPr>
            <a:spLocks noChangeArrowheads="1"/>
          </p:cNvSpPr>
          <p:nvPr/>
        </p:nvSpPr>
        <p:spPr bwMode="auto">
          <a:xfrm rot="-3000000">
            <a:off x="5321300" y="1889126"/>
            <a:ext cx="390525" cy="1187450"/>
          </a:xfrm>
          <a:prstGeom prst="downArrow">
            <a:avLst>
              <a:gd name="adj1" fmla="val 50000"/>
              <a:gd name="adj2" fmla="val 76016"/>
            </a:avLst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61190" name="Text Box 6"/>
          <p:cNvSpPr txBox="1">
            <a:spLocks noChangeArrowheads="1"/>
          </p:cNvSpPr>
          <p:nvPr/>
        </p:nvSpPr>
        <p:spPr bwMode="auto">
          <a:xfrm>
            <a:off x="179512" y="3505200"/>
            <a:ext cx="4468688" cy="31700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buClr>
                <a:srgbClr val="FF3300"/>
              </a:buClr>
              <a:buSzPct val="150000"/>
              <a:buFontTx/>
              <a:buChar char="•"/>
            </a:pPr>
            <a:r>
              <a:rPr lang="ru-RU" sz="3200" b="0" dirty="0"/>
              <a:t> </a:t>
            </a: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Купирование болевого приступа</a:t>
            </a:r>
          </a:p>
          <a:p>
            <a:pPr algn="l">
              <a:buClr>
                <a:srgbClr val="FF3300"/>
              </a:buClr>
              <a:buSzPct val="200000"/>
              <a:buFontTx/>
              <a:buChar char="•"/>
            </a:pP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Реперфузия</a:t>
            </a:r>
            <a:r>
              <a:rPr lang="en-US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(механическая, фармакологическая)</a:t>
            </a:r>
          </a:p>
          <a:p>
            <a:pPr algn="l">
              <a:buClr>
                <a:srgbClr val="FF3300"/>
              </a:buClr>
              <a:buSzPct val="150000"/>
              <a:buFontTx/>
              <a:buChar char="•"/>
            </a:pP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Стабилизация бляшки</a:t>
            </a:r>
          </a:p>
          <a:p>
            <a:pPr algn="l">
              <a:buClr>
                <a:srgbClr val="FF3300"/>
              </a:buClr>
              <a:buSzPct val="150000"/>
              <a:buFontTx/>
              <a:buChar char="•"/>
            </a:pP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Ограничение зоны повреждения миокарда</a:t>
            </a:r>
          </a:p>
        </p:txBody>
      </p:sp>
      <p:sp>
        <p:nvSpPr>
          <p:cNvPr id="861191" name="Text Box 7"/>
          <p:cNvSpPr txBox="1">
            <a:spLocks noChangeArrowheads="1"/>
          </p:cNvSpPr>
          <p:nvPr/>
        </p:nvSpPr>
        <p:spPr bwMode="auto">
          <a:xfrm>
            <a:off x="4572000" y="3505200"/>
            <a:ext cx="4572000" cy="243143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buClr>
                <a:srgbClr val="FF3300"/>
              </a:buClr>
              <a:buSzPct val="150000"/>
              <a:buFontTx/>
              <a:buChar char="•"/>
            </a:pPr>
            <a:r>
              <a:rPr lang="ru-RU" sz="3200" b="0" dirty="0"/>
              <a:t> </a:t>
            </a: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Купирование болевого приступа </a:t>
            </a:r>
          </a:p>
          <a:p>
            <a:pPr algn="l">
              <a:buClr>
                <a:srgbClr val="FF3300"/>
              </a:buClr>
              <a:buSzPct val="200000"/>
              <a:buFontTx/>
              <a:buChar char="•"/>
            </a:pP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Реперфузия</a:t>
            </a: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(механическая)</a:t>
            </a:r>
          </a:p>
          <a:p>
            <a:pPr algn="l">
              <a:buClr>
                <a:srgbClr val="FF3300"/>
              </a:buClr>
              <a:buSzPct val="200000"/>
              <a:buFontTx/>
              <a:buChar char="•"/>
            </a:pP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Стабилизация бляшки</a:t>
            </a:r>
          </a:p>
          <a:p>
            <a:pPr algn="l">
              <a:buClr>
                <a:srgbClr val="FF3300"/>
              </a:buClr>
              <a:buSzPct val="200000"/>
              <a:buFontTx/>
              <a:buChar char="•"/>
            </a:pPr>
            <a:r>
              <a:rPr lang="ru-RU" sz="2400" b="0" dirty="0">
                <a:solidFill>
                  <a:schemeClr val="tx1">
                    <a:lumMod val="95000"/>
                    <a:lumOff val="5000"/>
                  </a:schemeClr>
                </a:solidFill>
                <a:latin typeface="Arial" pitchFamily="34" charset="0"/>
                <a:cs typeface="Arial" pitchFamily="34" charset="0"/>
              </a:rPr>
              <a:t> Ограничение зоны повреждения миокарда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1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61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1190" grpId="0"/>
      <p:bldP spid="86119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7200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Особенности назначения </a:t>
            </a:r>
            <a:r>
              <a:rPr lang="ru-RU" dirty="0" err="1" smtClean="0"/>
              <a:t>бета-адреноблокаторов</a:t>
            </a:r>
            <a:endParaRPr lang="ru-RU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251520" y="1344354"/>
            <a:ext cx="889248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решения вопроса о возможности назначения </a:t>
            </a:r>
            <a:r>
              <a:rPr kumimoji="0" lang="ru-RU" sz="2200" b="0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бета-адреноблокаторов</a:t>
            </a:r>
            <a:r>
              <a:rPr kumimoji="0" lang="ru-RU" sz="22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необходимо уточнить ряд моментов: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 убедиться в отсутствии острой сердечной недостаточности или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декомпенсированной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сердечной недостаточности кровообращения II-III стадии;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артериальной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гипотензии;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  исключить наличие AV блокады,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синоатриальной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блокады, синдрома слабости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синусового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узла, брадикардии (ЧСС менее 55 ударов в минуту);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  исключить наличие бронхиальной астмы и других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обструктивных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заболеваний дыхательных путей, а также вазомоторного ринита;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  исключить наличие облитерирующих заболеваний сосудов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(атеросклероз или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эндартериит, синдром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Рейно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др.);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  уточнить, нет ли у больного непереносимости препарата.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25" y="0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Назначение нитратов</a:t>
            </a:r>
            <a:endParaRPr lang="ru-RU" dirty="0"/>
          </a:p>
        </p:txBody>
      </p:sp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58341" y="470139"/>
            <a:ext cx="8712968" cy="623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решения вопроса о возможности назначения нитратов необходимо уточнить ряд моментов: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 убедиться, что систолическое артериальное давление выше 100 мм </a:t>
            </a:r>
            <a:r>
              <a:rPr kumimoji="0" lang="ru-RU" sz="1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рт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ru-RU" sz="1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 исключить наличие стеноза устья аорты и гипертрофической кардиомиопатии с обструкцией выносного тракта (</a:t>
            </a:r>
            <a:r>
              <a:rPr kumimoji="0" lang="ru-RU" sz="1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аускультативно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и по данным ЭКГ), тампонаду сердца (клиническая картина венозного застоя по большому кругу кровообращения при минимальных признаках левожелудочковой недостаточности) и </a:t>
            </a:r>
            <a:r>
              <a:rPr kumimoji="0" lang="ru-RU" sz="1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констриктивный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перикардит (триада Бека: высокое венозное давление, асцит, “малое тихое сердце”);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исключить внутричерепную гипертензию и острую церебральную </a:t>
            </a:r>
            <a:r>
              <a:rPr kumimoji="0" lang="ru-RU" sz="1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дисциркуляцию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(в том числе как проявления инсульта, острой гипертонической энцефалопатии, недавно перенесенной черепно-мозговой травмы);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 исключить поражения правого желудочка при инфаркте или ишемии правого желудочка, которые могут сопутствовать задней (нижней) локализации инфаркта левого желудочка, или при тромбоэмболии легочной артерии с формированием острого легочного сердца;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 убедиться с помощью </a:t>
            </a:r>
            <a:r>
              <a:rPr kumimoji="0" lang="ru-RU" sz="1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пальпаторного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обследования в отсутствии высокого внутриглазного давления (при </a:t>
            </a:r>
            <a:r>
              <a:rPr kumimoji="0" lang="ru-RU" sz="19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закрытоугольной</a:t>
            </a: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глаукоме);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   уточнить, нет ли у больного непереносимости нитратов.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5198" r="-1691"/>
          <a:stretch/>
        </p:blipFill>
        <p:spPr bwMode="auto">
          <a:xfrm>
            <a:off x="589930" y="1700808"/>
            <a:ext cx="8287742" cy="4609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47667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1752" y="260648"/>
            <a:ext cx="8686800" cy="14401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 </a:t>
            </a:r>
            <a:r>
              <a:rPr lang="ru-RU" sz="4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Купирование болевого приступа</a:t>
            </a:r>
            <a:endParaRPr lang="ru-RU" sz="40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539552" y="1852324"/>
            <a:ext cx="828092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0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</a:t>
            </a:r>
            <a:r>
              <a:rPr kumimoji="0" lang="ru-RU" sz="3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 остром инфаркте миокарда - одна из важнейших задач, поскольку боль через активацию симпатоадреналовой системы вызывает повышение сосудистого сопротивления, частоты и силы сердечных сокращений, то есть увеличивает гемодинамическую нагрузку на сердце, повышает потребность миокарда в кислороде и усугубляет ишемию.</a:t>
            </a:r>
            <a:endParaRPr kumimoji="0" lang="ru-RU" sz="3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лександр\Desktop\chelovek_s_infarktom_1.jpg"/>
          <p:cNvPicPr>
            <a:picLocks noChangeAspect="1" noChangeArrowheads="1"/>
          </p:cNvPicPr>
          <p:nvPr/>
        </p:nvPicPr>
        <p:blipFill>
          <a:blip r:embed="rId2" cstate="print"/>
          <a:srcRect l="3114" r="9143"/>
          <a:stretch>
            <a:fillRect/>
          </a:stretch>
        </p:blipFill>
        <p:spPr bwMode="auto">
          <a:xfrm>
            <a:off x="0" y="0"/>
            <a:ext cx="9144000" cy="676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1520" y="390650"/>
            <a:ext cx="8496944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Если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сублингвальный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прием нитроглицерина (повторно по 0,5 мг в таблетках или 0,4 мг в аэрозоле) боль не купировал, начинается терапия наркотическими анальгетиками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</a:p>
          <a:p>
            <a:pPr marL="228600" marR="0" lvl="0" indent="-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П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репаратом выбора является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морфин.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Препарат вводится внутривенно дробно: 1 мл 1 % раствора разводят физиологическим раствором натрия хлорида до 20 мл (1 мл полученного раствора содержит 0,5 мг активного вещества) и вводят 2-5 мг каждые 5-15 минут до полного устранения болевого синдрома либо до появления побочных эффектов (гипотензии, угнетения дыхания, рвоты). Суммарная доза не должна превышать 10-15 мг (1-1,5 мл 1%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раствора) морфина (на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догоспитальном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этапе не допускается превышение дозы 20 мг).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251520" y="2996952"/>
            <a:ext cx="8892480" cy="2994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Если боль после морфина сохраняется  - начинаем  внутривенную</a:t>
            </a:r>
            <a:r>
              <a:rPr kumimoji="0" lang="ru-RU" sz="2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инфузии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нитратов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4"/>
              <a:tabLst/>
            </a:pP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низкой эффективности нитратов в сочетании с тахикардией дополнительный обезболивающий эффект может быть получен введением </a:t>
            </a:r>
            <a:r>
              <a:rPr kumimoji="0" lang="ru-RU" sz="2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бета-адреноблокаторов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Боль может быть купирована в результате </a:t>
            </a:r>
            <a:r>
              <a:rPr kumimoji="0" 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эффективного тромболизиса</a:t>
            </a:r>
            <a:r>
              <a:rPr kumimoji="0" lang="ru-RU" sz="2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548680"/>
            <a:ext cx="8892480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 startAt="3"/>
            </a:pPr>
            <a:r>
              <a:rPr lang="ru-RU" sz="2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При невыраженном болевом синдроме, </a:t>
            </a:r>
            <a:r>
              <a:rPr lang="ru-RU" sz="26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пациентам       старческого возраста и ослабленным больным </a:t>
            </a:r>
            <a:r>
              <a:rPr lang="ru-RU" sz="2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наркотические анальгетики могут вводиться подкожно или внутримышечно. Не рекомендуется вводить подкожно более 60 мг морфина в течение 12 часов</a:t>
            </a:r>
            <a:r>
              <a:rPr lang="ru-RU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342900" indent="-34290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260648"/>
            <a:ext cx="889248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6.    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Упорные интенсивные ангинозные боли служат показанием к применению </a:t>
            </a:r>
            <a:r>
              <a:rPr lang="ru-RU" sz="2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масочного наркоза закисью азота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(обладающей седативным и анальгезирующим действием) в смеси с кислородом. Начинают с ингаляции кислорода в течение 1-3 минут, затем используется закись азота (20 %) с кислородом (80 %) с постепенным повышением концентрации закиси азота до 80 %; после засыпания больного переходят на поддерживающую концентрацию газов - 50´50 %. Положительный момент - закись азота не влияет на функцию левого желудочка. </a:t>
            </a:r>
            <a:r>
              <a:rPr lang="ru-RU" sz="2400" u="sng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Возникновение побочных эффектов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- тошноты, рвоты, возбуждения или спутанности сознания - является показанием для уменьшения концентрации закиси азота или отмены ингаляции. При выходе из наркоза </a:t>
            </a:r>
            <a:r>
              <a:rPr lang="ru-RU" sz="2400" dirty="0" err="1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ингалируют</a:t>
            </a:r>
            <a:r>
              <a:rPr lang="ru-RU" sz="24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чистый кислород в течение 10 минут для предупреждения артериальной гипоксемии.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323528" y="409039"/>
            <a:ext cx="8496944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решения вопроса о возможности использования наркотических анальгетиков следует уточнить ряд моментов: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      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убедиться, что типичный или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атипичный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болевой синдром не является проявлением 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“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острого живота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”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, и изменения ЭКГ являются специфическим проявлением инфаркта миокарда, а не неспецифической реакцией на катастрофу в брюшной полости;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      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выяснить, имеются ли в анамнезе хронические заболевания системы дыхания, в частности, бронхиальная астма;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      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уточнить, когда было последнее обострение </a:t>
            </a:r>
            <a:r>
              <a:rPr kumimoji="0" lang="ru-RU" sz="2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бронхообструктивного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синдрома;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      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установить, имеются ли в настоящее время признаки дыхательной недостаточности, какие, какова степень ее выраженности;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       </a:t>
            </a: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выяснить, имеется ли у больного в анамнезе судорожный синдром, когда был последний припадок.</a:t>
            </a:r>
            <a:endParaRPr kumimoji="0" lang="ru-RU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8640960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i="1" dirty="0" smtClean="0">
                <a:latin typeface="Arial" pitchFamily="34" charset="0"/>
                <a:cs typeface="Arial" pitchFamily="34" charset="0"/>
              </a:rPr>
              <a:t>При использовании морфина возможны следующие осложнения: </a:t>
            </a:r>
          </a:p>
          <a:p>
            <a:pPr>
              <a:buFont typeface="Wingdings" pitchFamily="2" charset="2"/>
              <a:buChar char="v"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     выраженная артериальная гипотензия; устраняется в горизонтальном положении в сочетании с поднятием ног (если нет отека легких). Если этого недостаточно, в/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вводится 0,9 % раствор хлорида натрия или другие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плазмоэкспандеры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(любые растворы, предназначенные для восполнения объема циркулирующей плазмы в организме). В редких случаях –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прессорные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препараты; </a:t>
            </a:r>
          </a:p>
          <a:p>
            <a:pPr>
              <a:buFont typeface="Wingdings" pitchFamily="2" charset="2"/>
              <a:buChar char="v"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     выраженная брадикардия в сочетании с артериальной гипотензией; устраняется атропином (в/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0,5-1,0 мг); </a:t>
            </a:r>
          </a:p>
          <a:p>
            <a:pPr>
              <a:buFont typeface="Wingdings" pitchFamily="2" charset="2"/>
              <a:buChar char="v"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     тошнота, рвота; устраняется производными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фенотиазина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, в частности,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метоклопрамидом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(в/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5-10 мг); </a:t>
            </a:r>
          </a:p>
          <a:p>
            <a:pPr>
              <a:buFont typeface="Wingdings" pitchFamily="2" charset="2"/>
              <a:buChar char="v"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     выраженное угнетение дыхания; устраняется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налоксоном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(в/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в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 0,1-0,2 мг, при необходимости повторно через 15 мин), однако при этом уменьшается и анальгезирующее действие препарата. </a:t>
            </a:r>
          </a:p>
          <a:p>
            <a:pPr>
              <a:buFont typeface="Wingdings" pitchFamily="2" charset="2"/>
              <a:buChar char="v"/>
            </a:pPr>
            <a:r>
              <a:rPr lang="ru-RU" sz="2100" dirty="0" smtClean="0">
                <a:latin typeface="Arial" pitchFamily="34" charset="0"/>
                <a:cs typeface="Arial" pitchFamily="34" charset="0"/>
              </a:rPr>
              <a:t>     опиаты могут ослаблять перистальтику кишечника и приводить к запорам. Препараты этой группы снижают тонус мочевого пузыря и затрудняют </a:t>
            </a:r>
            <a:r>
              <a:rPr lang="ru-RU" sz="2100" dirty="0" err="1" smtClean="0">
                <a:latin typeface="Arial" pitchFamily="34" charset="0"/>
                <a:cs typeface="Arial" pitchFamily="34" charset="0"/>
              </a:rPr>
              <a:t>мочевыведение</a:t>
            </a:r>
            <a:r>
              <a:rPr lang="ru-RU" sz="2100" dirty="0" smtClean="0">
                <a:latin typeface="Arial" pitchFamily="34" charset="0"/>
                <a:cs typeface="Arial" pitchFamily="34" charset="0"/>
              </a:rPr>
              <a:t>, особенно у мужчин с гипертрофией предстательной железы</a:t>
            </a:r>
            <a:endParaRPr lang="ru-RU" sz="21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278</TotalTime>
  <Words>959</Words>
  <Application>Microsoft Office PowerPoint</Application>
  <PresentationFormat>Экран (4:3)</PresentationFormat>
  <Paragraphs>115</Paragraphs>
  <Slides>22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4" baseType="lpstr">
      <vt:lpstr>Тема Office</vt:lpstr>
      <vt:lpstr>Document</vt:lpstr>
      <vt:lpstr>Частные вопросы применения лекарственных препаратов в терапии Острого инфаркта миокарда</vt:lpstr>
      <vt:lpstr>Презентация PowerPoint</vt:lpstr>
      <vt:lpstr>  Купирование болевого приступа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Тромболитическая терапия</vt:lpstr>
      <vt:lpstr>ЭКГ</vt:lpstr>
      <vt:lpstr>Презентация PowerPoint</vt:lpstr>
      <vt:lpstr>Презентация PowerPoint</vt:lpstr>
      <vt:lpstr>Основные осложнения тромболизиса</vt:lpstr>
      <vt:lpstr>Презентация PowerPoint</vt:lpstr>
      <vt:lpstr>Презентация PowerPoint</vt:lpstr>
      <vt:lpstr>Презентация PowerPoint</vt:lpstr>
      <vt:lpstr>Презентация PowerPoint</vt:lpstr>
      <vt:lpstr>Назначение гепарина</vt:lpstr>
      <vt:lpstr>Особенности назначения бета-адреноблокаторов</vt:lpstr>
      <vt:lpstr>Назначение нитратов</vt:lpstr>
      <vt:lpstr>Спасибо за внимание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polyvanovalv@yandex.ru</cp:lastModifiedBy>
  <cp:revision>9</cp:revision>
  <dcterms:created xsi:type="dcterms:W3CDTF">2019-02-11T14:34:13Z</dcterms:created>
  <dcterms:modified xsi:type="dcterms:W3CDTF">2024-04-27T16:27:21Z</dcterms:modified>
</cp:coreProperties>
</file>