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07.04.2021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07.04.2021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07.04.2021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07.04.2021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07.04.2021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07.04.2021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07.04.2021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07.04.2021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99992" y="2492896"/>
            <a:ext cx="3981128" cy="1143000"/>
          </a:xfrm>
        </p:spPr>
        <p:txBody>
          <a:bodyPr>
            <a:noAutofit/>
          </a:bodyPr>
          <a:lstStyle/>
          <a:p>
            <a:r>
              <a:rPr lang="en-US" sz="5400" i="1" dirty="0" err="1" smtClean="0">
                <a:latin typeface="Gabriola" pitchFamily="82" charset="0"/>
              </a:rPr>
              <a:t>Kocheshkov</a:t>
            </a:r>
            <a:r>
              <a:rPr lang="en-US" sz="5400" i="1" dirty="0" smtClean="0">
                <a:latin typeface="Gabriola" pitchFamily="82" charset="0"/>
              </a:rPr>
              <a:t> </a:t>
            </a:r>
            <a:r>
              <a:rPr lang="en-US" sz="5400" i="1" dirty="0" smtClean="0">
                <a:latin typeface="Gabriola" pitchFamily="82" charset="0"/>
              </a:rPr>
              <a:t>Nikolai</a:t>
            </a:r>
            <a:r>
              <a:rPr lang="ru-RU" sz="5400" i="1" smtClean="0">
                <a:latin typeface="Gabriola" pitchFamily="82" charset="0"/>
              </a:rPr>
              <a:t>   </a:t>
            </a:r>
            <a:r>
              <a:rPr lang="en-US" sz="5400" i="1" smtClean="0">
                <a:latin typeface="Gabriola" pitchFamily="82" charset="0"/>
              </a:rPr>
              <a:t> </a:t>
            </a:r>
            <a:r>
              <a:rPr lang="en-US" sz="5400" i="1" dirty="0" err="1" smtClean="0">
                <a:latin typeface="Gabriola" pitchFamily="82" charset="0"/>
              </a:rPr>
              <a:t>Semyonovich</a:t>
            </a:r>
            <a:r>
              <a:rPr lang="ru-RU" sz="5400" i="1" dirty="0" smtClean="0">
                <a:latin typeface="Gabriola" pitchFamily="82" charset="0"/>
              </a:rPr>
              <a:t>.</a:t>
            </a:r>
            <a:endParaRPr lang="ru-RU" sz="5400" i="1" dirty="0">
              <a:latin typeface="Gabriola" pitchFamily="82" charset="0"/>
            </a:endParaRPr>
          </a:p>
        </p:txBody>
      </p:sp>
      <p:pic>
        <p:nvPicPr>
          <p:cNvPr id="4" name="Содержимое 3" descr="дедуля.jpg"/>
          <p:cNvPicPr>
            <a:picLocks noGrp="1" noChangeAspect="1"/>
          </p:cNvPicPr>
          <p:nvPr>
            <p:ph idx="1"/>
          </p:nvPr>
        </p:nvPicPr>
        <p:blipFill>
          <a:blip r:embed="rId2" cstate="print"/>
          <a:stretch>
            <a:fillRect/>
          </a:stretch>
        </p:blipFill>
        <p:spPr>
          <a:xfrm>
            <a:off x="683568" y="404664"/>
            <a:ext cx="3288104" cy="5850333"/>
          </a:xfrm>
          <a:prstGeom prst="rect">
            <a:avLst/>
          </a:prstGeom>
          <a:ln>
            <a:noFill/>
          </a:ln>
          <a:effectLst>
            <a:softEdge rad="112500"/>
          </a:effectLst>
        </p:spPr>
      </p:pic>
    </p:spTree>
  </p:cSld>
  <p:clrMapOvr>
    <a:masterClrMapping/>
  </p:clrMapOvr>
  <p:transition>
    <p:cut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2400" dirty="0" smtClean="0">
                <a:latin typeface="Gabriola" pitchFamily="82" charset="0"/>
              </a:rPr>
              <a:t>My great grand</a:t>
            </a:r>
            <a:r>
              <a:rPr lang="en-US" sz="2400" dirty="0">
                <a:latin typeface="Gabriola" pitchFamily="82" charset="0"/>
              </a:rPr>
              <a:t>f</a:t>
            </a:r>
            <a:r>
              <a:rPr lang="en-US" sz="2400" dirty="0" smtClean="0">
                <a:latin typeface="Gabriola" pitchFamily="82" charset="0"/>
              </a:rPr>
              <a:t>ather was born in April 4, 1925 in the village "</a:t>
            </a:r>
            <a:r>
              <a:rPr lang="en-US" sz="2400" dirty="0" err="1" smtClean="0">
                <a:latin typeface="Gabriola" pitchFamily="82" charset="0"/>
              </a:rPr>
              <a:t>Filyukovo</a:t>
            </a:r>
            <a:r>
              <a:rPr lang="en-US" sz="2400" dirty="0" smtClean="0">
                <a:latin typeface="Gabriola" pitchFamily="82" charset="0"/>
              </a:rPr>
              <a:t>" </a:t>
            </a:r>
            <a:r>
              <a:rPr lang="en-US" sz="2400" dirty="0" err="1" smtClean="0">
                <a:latin typeface="Gabriola" pitchFamily="82" charset="0"/>
              </a:rPr>
              <a:t>Ilyinsky</a:t>
            </a:r>
            <a:r>
              <a:rPr lang="en-US" sz="2400" dirty="0" smtClean="0">
                <a:latin typeface="Gabriola" pitchFamily="82" charset="0"/>
              </a:rPr>
              <a:t> district of the Ivanovo region. He was the master </a:t>
            </a:r>
            <a:r>
              <a:rPr lang="en-US" sz="2400" dirty="0" err="1" smtClean="0">
                <a:latin typeface="Gabriola" pitchFamily="82" charset="0"/>
              </a:rPr>
              <a:t>cheesemaker</a:t>
            </a:r>
            <a:r>
              <a:rPr lang="en-US" sz="2400" dirty="0" smtClean="0">
                <a:latin typeface="Gabriola" pitchFamily="82" charset="0"/>
              </a:rPr>
              <a:t>. He went to the front in February 1943 as a student </a:t>
            </a:r>
            <a:r>
              <a:rPr lang="en-US" sz="2400" dirty="0">
                <a:latin typeface="Gabriola" pitchFamily="82" charset="0"/>
              </a:rPr>
              <a:t>of </a:t>
            </a:r>
            <a:r>
              <a:rPr lang="en-US" sz="2400" dirty="0" smtClean="0">
                <a:latin typeface="Gabriola" pitchFamily="82" charset="0"/>
              </a:rPr>
              <a:t>an artillery regiment. He was a fighter anti-tank artillery regiment  </a:t>
            </a:r>
            <a:r>
              <a:rPr lang="en-US" sz="2400" dirty="0">
                <a:latin typeface="Gabriola" pitchFamily="82" charset="0"/>
              </a:rPr>
              <a:t>f</a:t>
            </a:r>
            <a:r>
              <a:rPr lang="en-US" sz="2400" dirty="0" smtClean="0">
                <a:latin typeface="Gabriola" pitchFamily="82" charset="0"/>
              </a:rPr>
              <a:t>rom </a:t>
            </a:r>
            <a:r>
              <a:rPr lang="en-US" sz="2400" dirty="0">
                <a:latin typeface="Gabriola" pitchFamily="82" charset="0"/>
              </a:rPr>
              <a:t>August </a:t>
            </a:r>
            <a:r>
              <a:rPr lang="en-US" sz="2400" dirty="0" smtClean="0">
                <a:latin typeface="Gabriola" pitchFamily="82" charset="0"/>
              </a:rPr>
              <a:t>1943</a:t>
            </a:r>
            <a:r>
              <a:rPr lang="ru-RU" sz="2400" dirty="0" smtClean="0">
                <a:latin typeface="Gabriola" pitchFamily="82" charset="0"/>
              </a:rPr>
              <a:t>.</a:t>
            </a:r>
            <a:endParaRPr lang="ru-RU" sz="2400" dirty="0">
              <a:latin typeface="Gabriola" pitchFamily="82" charset="0"/>
            </a:endParaRPr>
          </a:p>
        </p:txBody>
      </p:sp>
      <p:pic>
        <p:nvPicPr>
          <p:cNvPr id="4" name="Содержимое 3" descr="нееканор.jpg"/>
          <p:cNvPicPr>
            <a:picLocks noGrp="1" noChangeAspect="1"/>
          </p:cNvPicPr>
          <p:nvPr>
            <p:ph idx="1"/>
          </p:nvPr>
        </p:nvPicPr>
        <p:blipFill>
          <a:blip r:embed="rId2" cstate="print"/>
          <a:stretch>
            <a:fillRect/>
          </a:stretch>
        </p:blipFill>
        <p:spPr>
          <a:xfrm>
            <a:off x="457200" y="2212309"/>
            <a:ext cx="8229600" cy="330174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2400" dirty="0" err="1">
                <a:latin typeface="Gabriola" pitchFamily="82" charset="0"/>
              </a:rPr>
              <a:t>Kocheshkov</a:t>
            </a:r>
            <a:r>
              <a:rPr lang="en-US" sz="2400" dirty="0">
                <a:latin typeface="Gabriola" pitchFamily="82" charset="0"/>
              </a:rPr>
              <a:t> Nikolai </a:t>
            </a:r>
            <a:r>
              <a:rPr lang="en-US" sz="2400" dirty="0" err="1" smtClean="0">
                <a:latin typeface="Gabriola" pitchFamily="82" charset="0"/>
              </a:rPr>
              <a:t>Semyonovich</a:t>
            </a:r>
            <a:r>
              <a:rPr lang="ru-RU" sz="2400" dirty="0" smtClean="0">
                <a:latin typeface="Gabriola" pitchFamily="82" charset="0"/>
              </a:rPr>
              <a:t> </a:t>
            </a:r>
            <a:r>
              <a:rPr lang="en-US" sz="2400" dirty="0" smtClean="0">
                <a:latin typeface="Gabriola" pitchFamily="82" charset="0"/>
              </a:rPr>
              <a:t>was awarded by medals </a:t>
            </a:r>
            <a:r>
              <a:rPr lang="ru-RU" sz="2400" dirty="0" smtClean="0">
                <a:latin typeface="Gabriola" pitchFamily="82" charset="0"/>
              </a:rPr>
              <a:t>:</a:t>
            </a:r>
            <a:r>
              <a:rPr lang="en-US" sz="2400" dirty="0" smtClean="0">
                <a:latin typeface="Gabriola" pitchFamily="82" charset="0"/>
              </a:rPr>
              <a:t>"for bravery", "for military merit", "for the Victory over Germany", "for the liberation of Warsaw", "for the capture of </a:t>
            </a:r>
            <a:r>
              <a:rPr lang="ru-RU" sz="2400" dirty="0" smtClean="0">
                <a:latin typeface="Gabriola" pitchFamily="82" charset="0"/>
              </a:rPr>
              <a:t> </a:t>
            </a:r>
            <a:r>
              <a:rPr lang="en-US" sz="2400" dirty="0" err="1" smtClean="0">
                <a:latin typeface="Gabriola" pitchFamily="82" charset="0"/>
              </a:rPr>
              <a:t>Keniesberg</a:t>
            </a:r>
            <a:r>
              <a:rPr lang="en-US" sz="2400" dirty="0" smtClean="0">
                <a:latin typeface="Gabriola" pitchFamily="82" charset="0"/>
              </a:rPr>
              <a:t>". He finished the war as a senior Sergeant. My grandmother </a:t>
            </a:r>
            <a:r>
              <a:rPr lang="en-US" sz="2400" dirty="0" err="1" smtClean="0">
                <a:latin typeface="Gabriola" pitchFamily="82" charset="0"/>
              </a:rPr>
              <a:t>Kocheshkova</a:t>
            </a:r>
            <a:r>
              <a:rPr lang="en-US" sz="2400" dirty="0" smtClean="0">
                <a:latin typeface="Gabriola" pitchFamily="82" charset="0"/>
              </a:rPr>
              <a:t>  Nina </a:t>
            </a:r>
            <a:r>
              <a:rPr lang="en-US" sz="2400" dirty="0" err="1" smtClean="0">
                <a:latin typeface="Gabriola" pitchFamily="82" charset="0"/>
              </a:rPr>
              <a:t>Nikolayevna</a:t>
            </a:r>
            <a:r>
              <a:rPr lang="en-US" sz="2400" dirty="0">
                <a:latin typeface="Gabriola" pitchFamily="82" charset="0"/>
              </a:rPr>
              <a:t> </a:t>
            </a:r>
            <a:r>
              <a:rPr lang="en-US" sz="2400" dirty="0" smtClean="0">
                <a:latin typeface="Gabriola" pitchFamily="82" charset="0"/>
              </a:rPr>
              <a:t>his daughter  told me that he received  the medal </a:t>
            </a:r>
            <a:r>
              <a:rPr lang="en-US" sz="2400" dirty="0">
                <a:latin typeface="Gabriola" pitchFamily="82" charset="0"/>
              </a:rPr>
              <a:t>«For </a:t>
            </a:r>
            <a:r>
              <a:rPr lang="en-US" sz="2400" dirty="0" smtClean="0">
                <a:latin typeface="Gabriola" pitchFamily="82" charset="0"/>
              </a:rPr>
              <a:t>bravery</a:t>
            </a:r>
            <a:r>
              <a:rPr lang="ru-RU" sz="2400" dirty="0" smtClean="0">
                <a:latin typeface="Gabriola" pitchFamily="82" charset="0"/>
              </a:rPr>
              <a:t>» </a:t>
            </a:r>
            <a:r>
              <a:rPr lang="en-US" sz="2400" dirty="0" smtClean="0">
                <a:latin typeface="Gabriola" pitchFamily="82" charset="0"/>
              </a:rPr>
              <a:t>after delivering the fuel for the tanks regiment</a:t>
            </a:r>
            <a:r>
              <a:rPr lang="en-US" sz="2400" dirty="0">
                <a:latin typeface="Gabriola" pitchFamily="82" charset="0"/>
              </a:rPr>
              <a:t>.</a:t>
            </a:r>
            <a:endParaRPr lang="ru-RU" sz="2400" dirty="0">
              <a:latin typeface="Gabriola" pitchFamily="82" charset="0"/>
            </a:endParaRPr>
          </a:p>
        </p:txBody>
      </p:sp>
      <p:pic>
        <p:nvPicPr>
          <p:cNvPr id="5" name="Содержимое 4" descr="шнвуварог.jpg"/>
          <p:cNvPicPr>
            <a:picLocks noGrp="1" noChangeAspect="1"/>
          </p:cNvPicPr>
          <p:nvPr>
            <p:ph sz="half" idx="1"/>
          </p:nvPr>
        </p:nvPicPr>
        <p:blipFill>
          <a:blip r:embed="rId2" cstate="print"/>
          <a:stretch>
            <a:fillRect/>
          </a:stretch>
        </p:blipFill>
        <p:spPr>
          <a:xfrm rot="-240000">
            <a:off x="899592" y="2564904"/>
            <a:ext cx="3383607" cy="316040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Содержимое 5" descr="гпкгнукшгп.jpg"/>
          <p:cNvPicPr>
            <a:picLocks noGrp="1" noChangeAspect="1"/>
          </p:cNvPicPr>
          <p:nvPr>
            <p:ph sz="half" idx="2"/>
          </p:nvPr>
        </p:nvPicPr>
        <p:blipFill>
          <a:blip r:embed="rId3" cstate="print"/>
          <a:stretch>
            <a:fillRect/>
          </a:stretch>
        </p:blipFill>
        <p:spPr>
          <a:xfrm rot="900000">
            <a:off x="4565486" y="2392461"/>
            <a:ext cx="4031654" cy="270618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64088" y="2276872"/>
            <a:ext cx="3322712" cy="1143000"/>
          </a:xfrm>
        </p:spPr>
        <p:txBody>
          <a:bodyPr>
            <a:noAutofit/>
          </a:bodyPr>
          <a:lstStyle/>
          <a:p>
            <a:r>
              <a:rPr lang="en-US" sz="5400" i="1" dirty="0" err="1" smtClean="0">
                <a:latin typeface="Gabriola" pitchFamily="82" charset="0"/>
              </a:rPr>
              <a:t>Trefilov</a:t>
            </a:r>
            <a:r>
              <a:rPr lang="en-US" sz="5400" i="1" dirty="0" smtClean="0">
                <a:latin typeface="Gabriola" pitchFamily="82" charset="0"/>
              </a:rPr>
              <a:t> Ivan </a:t>
            </a:r>
            <a:r>
              <a:rPr lang="en-US" sz="5400" i="1" dirty="0" err="1" smtClean="0">
                <a:latin typeface="Gabriola" pitchFamily="82" charset="0"/>
              </a:rPr>
              <a:t>Vasilyevich</a:t>
            </a:r>
            <a:r>
              <a:rPr lang="ru-RU" sz="5400" i="1" dirty="0" smtClean="0">
                <a:latin typeface="Gabriola" pitchFamily="82" charset="0"/>
              </a:rPr>
              <a:t>.</a:t>
            </a:r>
            <a:endParaRPr lang="ru-RU" sz="5400" i="1" dirty="0">
              <a:latin typeface="Gabriola" pitchFamily="82" charset="0"/>
            </a:endParaRPr>
          </a:p>
        </p:txBody>
      </p:sp>
      <p:pic>
        <p:nvPicPr>
          <p:cNvPr id="4" name="Содержимое 3" descr="ывапро.jpg"/>
          <p:cNvPicPr>
            <a:picLocks noGrp="1" noChangeAspect="1"/>
          </p:cNvPicPr>
          <p:nvPr>
            <p:ph idx="1"/>
          </p:nvPr>
        </p:nvPicPr>
        <p:blipFill>
          <a:blip r:embed="rId2" cstate="print"/>
          <a:stretch>
            <a:fillRect/>
          </a:stretch>
        </p:blipFill>
        <p:spPr>
          <a:xfrm>
            <a:off x="611560" y="764704"/>
            <a:ext cx="4012971" cy="5369467"/>
          </a:xfrm>
          <a:prstGeom prst="rect">
            <a:avLst/>
          </a:prstGeom>
          <a:ln>
            <a:noFill/>
          </a:ln>
          <a:effectLst>
            <a:softEdge rad="112500"/>
          </a:effectLst>
        </p:spPr>
      </p:pic>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980728"/>
            <a:ext cx="8229600" cy="1143000"/>
          </a:xfrm>
        </p:spPr>
        <p:txBody>
          <a:bodyPr>
            <a:noAutofit/>
          </a:bodyPr>
          <a:lstStyle/>
          <a:p>
            <a:r>
              <a:rPr lang="ru-RU" sz="2000" dirty="0" smtClean="0">
                <a:latin typeface="Gabriola" pitchFamily="82" charset="0"/>
              </a:rPr>
              <a:t>«</a:t>
            </a:r>
            <a:r>
              <a:rPr lang="en-US" sz="2000" dirty="0" smtClean="0">
                <a:latin typeface="Gabriola" pitchFamily="82" charset="0"/>
              </a:rPr>
              <a:t>Comrade </a:t>
            </a:r>
            <a:r>
              <a:rPr lang="en-US" sz="2000" dirty="0" err="1" smtClean="0">
                <a:latin typeface="Gabriola" pitchFamily="82" charset="0"/>
              </a:rPr>
              <a:t>Trefilov</a:t>
            </a:r>
            <a:r>
              <a:rPr lang="en-US" sz="2000" dirty="0" smtClean="0">
                <a:latin typeface="Gabriola" pitchFamily="82" charset="0"/>
              </a:rPr>
              <a:t> during </a:t>
            </a:r>
            <a:r>
              <a:rPr lang="en-US" sz="2000" dirty="0">
                <a:latin typeface="Gabriola" pitchFamily="82" charset="0"/>
              </a:rPr>
              <a:t>breakthrough </a:t>
            </a:r>
            <a:r>
              <a:rPr lang="en-US" sz="2000" dirty="0" smtClean="0">
                <a:latin typeface="Gabriola" pitchFamily="82" charset="0"/>
              </a:rPr>
              <a:t>the  fascist defense  from 18.01.1945  to 20.01.1945</a:t>
            </a:r>
            <a:r>
              <a:rPr lang="ru-RU" sz="2000" dirty="0" smtClean="0">
                <a:latin typeface="Gabriola" pitchFamily="82" charset="0"/>
              </a:rPr>
              <a:t>. </a:t>
            </a:r>
            <a:r>
              <a:rPr lang="en-US" sz="2000" dirty="0" smtClean="0">
                <a:latin typeface="Gabriola" pitchFamily="82" charset="0"/>
              </a:rPr>
              <a:t>My </a:t>
            </a:r>
            <a:r>
              <a:rPr lang="en-US" sz="2000" dirty="0">
                <a:latin typeface="Gabriola" pitchFamily="82" charset="0"/>
              </a:rPr>
              <a:t>great </a:t>
            </a:r>
            <a:r>
              <a:rPr lang="en-US" sz="2000" dirty="0" smtClean="0">
                <a:latin typeface="Gabriola" pitchFamily="82" charset="0"/>
              </a:rPr>
              <a:t>grandfather </a:t>
            </a:r>
            <a:r>
              <a:rPr lang="en-US" sz="2000" dirty="0" err="1" smtClean="0">
                <a:latin typeface="Gabriola" pitchFamily="82" charset="0"/>
              </a:rPr>
              <a:t>Trefilov</a:t>
            </a:r>
            <a:r>
              <a:rPr lang="en-US" sz="2000" dirty="0" smtClean="0">
                <a:latin typeface="Gabriola" pitchFamily="82" charset="0"/>
              </a:rPr>
              <a:t> </a:t>
            </a:r>
            <a:r>
              <a:rPr lang="en-US" sz="2000" dirty="0">
                <a:latin typeface="Gabriola" pitchFamily="82" charset="0"/>
              </a:rPr>
              <a:t>Ivan </a:t>
            </a:r>
            <a:r>
              <a:rPr lang="en-US" sz="2000" dirty="0" err="1">
                <a:latin typeface="Gabriola" pitchFamily="82" charset="0"/>
              </a:rPr>
              <a:t>Vasilyevich</a:t>
            </a:r>
            <a:r>
              <a:rPr lang="en-US" sz="2000" dirty="0">
                <a:latin typeface="Gabriola" pitchFamily="82" charset="0"/>
              </a:rPr>
              <a:t> </a:t>
            </a:r>
            <a:r>
              <a:rPr lang="en-US" sz="2000" dirty="0" smtClean="0">
                <a:latin typeface="Gabriola" pitchFamily="82" charset="0"/>
              </a:rPr>
              <a:t>was  the first with his platoon who rose in attack and burst into the trenches </a:t>
            </a:r>
            <a:r>
              <a:rPr lang="en-US" sz="2000" dirty="0">
                <a:latin typeface="Gabriola" pitchFamily="82" charset="0"/>
              </a:rPr>
              <a:t>o</a:t>
            </a:r>
            <a:r>
              <a:rPr lang="en-US" sz="2000" dirty="0" smtClean="0">
                <a:latin typeface="Gabriola" pitchFamily="82" charset="0"/>
              </a:rPr>
              <a:t>f enemies, developing the success of battle captured village " Lazy." The enemy, trying to restore their </a:t>
            </a:r>
            <a:r>
              <a:rPr lang="en-US" sz="2000" dirty="0">
                <a:latin typeface="Gabriola" pitchFamily="82" charset="0"/>
              </a:rPr>
              <a:t>left frontier , </a:t>
            </a:r>
            <a:r>
              <a:rPr lang="en-US" sz="2000" dirty="0" smtClean="0">
                <a:latin typeface="Gabriola" pitchFamily="82" charset="0"/>
              </a:rPr>
              <a:t>went four times in a counterattack with the support of self-propelled guns. </a:t>
            </a:r>
            <a:r>
              <a:rPr lang="en-US" sz="2000" dirty="0">
                <a:latin typeface="Gabriola" pitchFamily="82" charset="0"/>
              </a:rPr>
              <a:t>With the </a:t>
            </a:r>
            <a:r>
              <a:rPr lang="en-US" sz="2000" dirty="0" smtClean="0">
                <a:latin typeface="Gabriola" pitchFamily="82" charset="0"/>
              </a:rPr>
              <a:t>help of fortitude and courage </a:t>
            </a:r>
            <a:r>
              <a:rPr lang="en-US" sz="2000" dirty="0">
                <a:latin typeface="Gabriola" pitchFamily="82" charset="0"/>
              </a:rPr>
              <a:t>of comrade </a:t>
            </a:r>
            <a:r>
              <a:rPr lang="en-US" sz="2000" dirty="0" err="1" smtClean="0">
                <a:latin typeface="Gabriola" pitchFamily="82" charset="0"/>
              </a:rPr>
              <a:t>Trefilov’s</a:t>
            </a:r>
            <a:r>
              <a:rPr lang="en-US" sz="2000" dirty="0" smtClean="0">
                <a:latin typeface="Gabriola" pitchFamily="82" charset="0"/>
              </a:rPr>
              <a:t>  personnel platoon </a:t>
            </a:r>
            <a:r>
              <a:rPr lang="en-US" sz="2000" dirty="0">
                <a:latin typeface="Gabriola" pitchFamily="82" charset="0"/>
              </a:rPr>
              <a:t>all fascist counterattacks were  </a:t>
            </a:r>
            <a:r>
              <a:rPr lang="en-US" sz="2000" dirty="0" smtClean="0">
                <a:latin typeface="Gabriola" pitchFamily="82" charset="0"/>
              </a:rPr>
              <a:t>successfully beaten, leaving for a captured </a:t>
            </a:r>
            <a:r>
              <a:rPr lang="en-US" sz="2000" dirty="0">
                <a:latin typeface="Gabriola" pitchFamily="82" charset="0"/>
              </a:rPr>
              <a:t>frontier, </a:t>
            </a:r>
            <a:r>
              <a:rPr lang="en-US" sz="2000" dirty="0" smtClean="0">
                <a:latin typeface="Gabriola" pitchFamily="82" charset="0"/>
              </a:rPr>
              <a:t>they caused big </a:t>
            </a:r>
            <a:r>
              <a:rPr lang="en-US" sz="2000" dirty="0">
                <a:latin typeface="Gabriola" pitchFamily="82" charset="0"/>
              </a:rPr>
              <a:t>damage </a:t>
            </a:r>
            <a:r>
              <a:rPr lang="en-US" sz="2000" dirty="0" smtClean="0">
                <a:latin typeface="Gabriola" pitchFamily="82" charset="0"/>
              </a:rPr>
              <a:t>in </a:t>
            </a:r>
            <a:r>
              <a:rPr lang="en-US" sz="2000" dirty="0">
                <a:latin typeface="Gabriola" pitchFamily="82" charset="0"/>
              </a:rPr>
              <a:t>the </a:t>
            </a:r>
            <a:r>
              <a:rPr lang="en-US" sz="2000" dirty="0" smtClean="0">
                <a:latin typeface="Gabriola" pitchFamily="82" charset="0"/>
              </a:rPr>
              <a:t>fascist personnel . Comrade </a:t>
            </a:r>
            <a:r>
              <a:rPr lang="en-US" sz="2000" dirty="0" err="1" smtClean="0">
                <a:latin typeface="Gabriola" pitchFamily="82" charset="0"/>
              </a:rPr>
              <a:t>Trefilov</a:t>
            </a:r>
            <a:r>
              <a:rPr lang="en-US" sz="2000" dirty="0" smtClean="0">
                <a:latin typeface="Gabriola" pitchFamily="82" charset="0"/>
              </a:rPr>
              <a:t> killed a German soldier and officer himself in this battle. For personal bravery and courage in fights for our Motherland the governmental awarded with the order of the Red Star.</a:t>
            </a:r>
            <a:r>
              <a:rPr lang="ru-RU" sz="2000" dirty="0" smtClean="0">
                <a:latin typeface="Gabriola" pitchFamily="82" charset="0"/>
              </a:rPr>
              <a:t>»</a:t>
            </a:r>
            <a:endParaRPr lang="ru-RU" sz="2000" dirty="0">
              <a:latin typeface="Gabriola" pitchFamily="82" charset="0"/>
            </a:endParaRPr>
          </a:p>
        </p:txBody>
      </p:sp>
      <p:pic>
        <p:nvPicPr>
          <p:cNvPr id="4" name="Содержимое 3" descr="00000491_1.jpg"/>
          <p:cNvPicPr>
            <a:picLocks noGrp="1" noChangeAspect="1"/>
          </p:cNvPicPr>
          <p:nvPr>
            <p:ph idx="1"/>
          </p:nvPr>
        </p:nvPicPr>
        <p:blipFill>
          <a:blip r:embed="rId2" cstate="print"/>
          <a:stretch>
            <a:fillRect/>
          </a:stretch>
        </p:blipFill>
        <p:spPr>
          <a:xfrm>
            <a:off x="539552" y="3140968"/>
            <a:ext cx="8229600" cy="339179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39552" y="260648"/>
            <a:ext cx="4040188" cy="639762"/>
          </a:xfrm>
        </p:spPr>
        <p:txBody>
          <a:bodyPr>
            <a:noAutofit/>
          </a:bodyPr>
          <a:lstStyle/>
          <a:p>
            <a:pPr algn="ctr"/>
            <a:r>
              <a:rPr lang="en-US" sz="3600" dirty="0" smtClean="0">
                <a:latin typeface="Gabriola" pitchFamily="82" charset="0"/>
              </a:rPr>
              <a:t>The first page of the order</a:t>
            </a:r>
            <a:r>
              <a:rPr lang="ru-RU" sz="3600" dirty="0" smtClean="0">
                <a:latin typeface="Gabriola" pitchFamily="82" charset="0"/>
              </a:rPr>
              <a:t>.</a:t>
            </a:r>
            <a:endParaRPr lang="ru-RU" sz="3600" dirty="0">
              <a:latin typeface="Gabriola" pitchFamily="82" charset="0"/>
            </a:endParaRPr>
          </a:p>
        </p:txBody>
      </p:sp>
      <p:pic>
        <p:nvPicPr>
          <p:cNvPr id="7" name="Содержимое 6" descr="00000491.jpg"/>
          <p:cNvPicPr>
            <a:picLocks noGrp="1" noChangeAspect="1"/>
          </p:cNvPicPr>
          <p:nvPr>
            <p:ph sz="half" idx="2"/>
          </p:nvPr>
        </p:nvPicPr>
        <p:blipFill>
          <a:blip r:embed="rId2" cstate="print"/>
          <a:stretch>
            <a:fillRect/>
          </a:stretch>
        </p:blipFill>
        <p:spPr>
          <a:xfrm>
            <a:off x="827584" y="1268760"/>
            <a:ext cx="3469439" cy="4896544"/>
          </a:xfrm>
          <a:prstGeom prst="rect">
            <a:avLst/>
          </a:prstGeom>
          <a:ln>
            <a:noFill/>
          </a:ln>
          <a:effectLst>
            <a:softEdge rad="112500"/>
          </a:effectLst>
        </p:spPr>
      </p:pic>
      <p:sp>
        <p:nvSpPr>
          <p:cNvPr id="5" name="Текст 4"/>
          <p:cNvSpPr>
            <a:spLocks noGrp="1"/>
          </p:cNvSpPr>
          <p:nvPr>
            <p:ph type="body" sz="quarter" idx="3"/>
          </p:nvPr>
        </p:nvSpPr>
        <p:spPr>
          <a:xfrm>
            <a:off x="4572000" y="260648"/>
            <a:ext cx="4041775" cy="639762"/>
          </a:xfrm>
        </p:spPr>
        <p:txBody>
          <a:bodyPr>
            <a:noAutofit/>
          </a:bodyPr>
          <a:lstStyle/>
          <a:p>
            <a:pPr algn="ctr"/>
            <a:r>
              <a:rPr lang="en-US" sz="4000" dirty="0" smtClean="0">
                <a:latin typeface="Gabriola" pitchFamily="82" charset="0"/>
              </a:rPr>
              <a:t>Line in the award list</a:t>
            </a:r>
            <a:r>
              <a:rPr lang="ru-RU" sz="4000" dirty="0" smtClean="0">
                <a:latin typeface="Gabriola" pitchFamily="82" charset="0"/>
              </a:rPr>
              <a:t>.</a:t>
            </a:r>
            <a:endParaRPr lang="ru-RU" sz="4000" dirty="0">
              <a:latin typeface="Gabriola" pitchFamily="82" charset="0"/>
            </a:endParaRPr>
          </a:p>
        </p:txBody>
      </p:sp>
      <p:pic>
        <p:nvPicPr>
          <p:cNvPr id="8" name="Содержимое 7" descr="00000419.jpg"/>
          <p:cNvPicPr>
            <a:picLocks noGrp="1" noChangeAspect="1"/>
          </p:cNvPicPr>
          <p:nvPr>
            <p:ph sz="quarter" idx="4"/>
          </p:nvPr>
        </p:nvPicPr>
        <p:blipFill>
          <a:blip r:embed="rId3" cstate="print"/>
          <a:stretch>
            <a:fillRect/>
          </a:stretch>
        </p:blipFill>
        <p:spPr>
          <a:xfrm>
            <a:off x="4788024" y="1268760"/>
            <a:ext cx="3600400" cy="4891816"/>
          </a:xfrm>
          <a:prstGeom prst="rect">
            <a:avLst/>
          </a:prstGeom>
          <a:ln>
            <a:noFill/>
          </a:ln>
          <a:effectLst>
            <a:softEdge rad="112500"/>
          </a:effectLst>
        </p:spPr>
      </p:pic>
    </p:spTree>
  </p:cSld>
  <p:clrMapOvr>
    <a:masterClrMapping/>
  </p:clrMapOvr>
  <p:transition>
    <p:zoom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4800" b="1" dirty="0" smtClean="0">
                <a:latin typeface="Gabriola" pitchFamily="82" charset="0"/>
              </a:rPr>
              <a:t>Order</a:t>
            </a:r>
            <a:r>
              <a:rPr lang="ru-RU" sz="4800" b="1" dirty="0" smtClean="0">
                <a:latin typeface="Gabriola" pitchFamily="82" charset="0"/>
              </a:rPr>
              <a:t> </a:t>
            </a:r>
            <a:r>
              <a:rPr lang="en-US" sz="4800" b="1" dirty="0" smtClean="0">
                <a:latin typeface="Gabriola" pitchFamily="82" charset="0"/>
              </a:rPr>
              <a:t>Of </a:t>
            </a:r>
            <a:r>
              <a:rPr lang="ru-RU" sz="4800" b="1" dirty="0" smtClean="0">
                <a:latin typeface="Gabriola" pitchFamily="82" charset="0"/>
              </a:rPr>
              <a:t> </a:t>
            </a:r>
            <a:r>
              <a:rPr lang="en-US" sz="4800" b="1" dirty="0" smtClean="0">
                <a:latin typeface="Gabriola" pitchFamily="82" charset="0"/>
              </a:rPr>
              <a:t>The Red Star</a:t>
            </a:r>
            <a:r>
              <a:rPr lang="ru-RU" sz="4800" b="1" dirty="0" smtClean="0">
                <a:latin typeface="Gabriola" pitchFamily="82" charset="0"/>
              </a:rPr>
              <a:t>.</a:t>
            </a:r>
            <a:endParaRPr lang="ru-RU" sz="4800" b="1" dirty="0">
              <a:latin typeface="Gabriola" pitchFamily="82" charset="0"/>
            </a:endParaRPr>
          </a:p>
        </p:txBody>
      </p:sp>
      <p:pic>
        <p:nvPicPr>
          <p:cNvPr id="4" name="Содержимое 3" descr="орден красной звезды.png"/>
          <p:cNvPicPr>
            <a:picLocks noGrp="1" noChangeAspect="1"/>
          </p:cNvPicPr>
          <p:nvPr>
            <p:ph idx="1"/>
          </p:nvPr>
        </p:nvPicPr>
        <p:blipFill>
          <a:blip r:embed="rId2" cstate="print"/>
          <a:stretch>
            <a:fillRect/>
          </a:stretch>
        </p:blipFill>
        <p:spPr>
          <a:xfrm>
            <a:off x="2309018" y="1600200"/>
            <a:ext cx="4525963" cy="4525963"/>
          </a:xfrm>
        </p:spPr>
      </p:pic>
    </p:spTree>
  </p:cSld>
  <p:clrMapOvr>
    <a:masterClrMapping/>
  </p:clrMapOvr>
  <p:transition>
    <p:blinds/>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TotalTime>
  <Words>296</Words>
  <Application>Microsoft Office PowerPoint</Application>
  <PresentationFormat>Экран (4:3)</PresentationFormat>
  <Paragraphs>8</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Тема Office</vt:lpstr>
      <vt:lpstr>Kocheshkov Nikolai    Semyonovich.</vt:lpstr>
      <vt:lpstr>My great grandfather was born in April 4, 1925 in the village "Filyukovo" Ilyinsky district of the Ivanovo region. He was the master cheesemaker. He went to the front in February 1943 as a student of an artillery regiment. He was a fighter anti-tank artillery regiment  from August 1943.</vt:lpstr>
      <vt:lpstr>Kocheshkov Nikolai Semyonovich was awarded by medals :"for bravery", "for military merit", "for the Victory over Germany", "for the liberation of Warsaw", "for the capture of  Keniesberg". He finished the war as a senior Sergeant. My grandmother Kocheshkova  Nina Nikolayevna his daughter  told me that he received  the medal «For bravery» after delivering the fuel for the tanks regiment.</vt:lpstr>
      <vt:lpstr>Trefilov Ivan Vasilyevich.</vt:lpstr>
      <vt:lpstr>«Comrade Trefilov during breakthrough the  fascist defense  from 18.01.1945  to 20.01.1945. My great grandfather Trefilov Ivan Vasilyevich was  the first with his platoon who rose in attack and burst into the trenches of enemies, developing the success of battle captured village " Lazy." The enemy, trying to restore their left frontier , went four times in a counterattack with the support of self-propelled guns. With the help of fortitude and courage of comrade Trefilov’s  personnel platoon all fascist counterattacks were  successfully beaten, leaving for a captured frontier, they caused big damage in the fascist personnel . Comrade Trefilov killed a German soldier and officer himself in this battle. For personal bravery and courage in fights for our Motherland the governmental awarded with the order of the Red Star.»</vt:lpstr>
      <vt:lpstr>Презентация PowerPoint</vt:lpstr>
      <vt:lpstr>Order Of  The Red Star.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Kocheshkov Nikolai Semyonovich</dc:title>
  <dc:creator>Даша</dc:creator>
  <cp:lastModifiedBy>Английский</cp:lastModifiedBy>
  <cp:revision>13</cp:revision>
  <dcterms:created xsi:type="dcterms:W3CDTF">2019-12-03T19:40:14Z</dcterms:created>
  <dcterms:modified xsi:type="dcterms:W3CDTF">2021-04-07T09:33:32Z</dcterms:modified>
</cp:coreProperties>
</file>