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1" r:id="rId5"/>
    <p:sldId id="262" r:id="rId6"/>
    <p:sldId id="264" r:id="rId7"/>
    <p:sldId id="27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0" r:id="rId16"/>
    <p:sldId id="263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csb.org/pdb/education_discussion/molecule_of_the_month/images/2dhb.gif" TargetMode="External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img1.liveinternet.ru/images/attach/c/1/60/307/60307750_krov.jpg" TargetMode="External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www.rubin44.lact.ru/uploads/f1/s/5/419/image/121/152/medium_2106_79_0.jpg" TargetMode="External"/><Relationship Id="rId7" Type="http://schemas.openxmlformats.org/officeDocument/2006/relationships/hyperlink" Target="http://www.knifelib.ru/Forms/images/opinions/FieldKnives_1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s40.radikal.ru/i087/0809/96/23c19a74e60a.jpg" TargetMode="External"/><Relationship Id="rId10" Type="http://schemas.openxmlformats.org/officeDocument/2006/relationships/image" Target="../media/image20.jpeg"/><Relationship Id="rId4" Type="http://schemas.openxmlformats.org/officeDocument/2006/relationships/image" Target="../media/image17.jpeg"/><Relationship Id="rId9" Type="http://schemas.openxmlformats.org/officeDocument/2006/relationships/hyperlink" Target="http://gif-and-jpeg.ru/d/29871-2/cars2500.jp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talogmineralov.ru/pic/2008/115445291008.jpg" TargetMode="External"/><Relationship Id="rId3" Type="http://schemas.openxmlformats.org/officeDocument/2006/relationships/hyperlink" Target="http://www.kabinetgeo.narod.ru/burgel_big.JPG" TargetMode="External"/><Relationship Id="rId7" Type="http://schemas.openxmlformats.org/officeDocument/2006/relationships/image" Target="../media/image7.png"/><Relationship Id="rId12" Type="http://schemas.openxmlformats.org/officeDocument/2006/relationships/hyperlink" Target="http://ru.wikipedia.org/wiki/%D0%9C%D0%B0%D0%B3%D0%BD%D0%B5%D1%82%D0%B8%D1%8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hyperlink" Target="http://ru.wikipedia.org/wiki/%D0%93%D0%B5%D0%BC%D0%B0%D1%82%D0%B8%D1%82" TargetMode="External"/><Relationship Id="rId5" Type="http://schemas.openxmlformats.org/officeDocument/2006/relationships/hyperlink" Target="http://www.7granei.ru/file/57283.jpg" TargetMode="External"/><Relationship Id="rId10" Type="http://schemas.openxmlformats.org/officeDocument/2006/relationships/hyperlink" Target="http://ru.wikipedia.org/wiki/%D0%9B%D0%B8%D0%BC%D0%BE%D0%BD%D0%B8%D1%82" TargetMode="External"/><Relationship Id="rId4" Type="http://schemas.openxmlformats.org/officeDocument/2006/relationships/image" Target="../media/image5.jpe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928825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Урок химии</a:t>
            </a:r>
            <a:b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9 класс</a:t>
            </a:r>
            <a:endParaRPr 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915176" cy="2852742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Учитель химии и биологии 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МКОУ СШ №1 г.Дубовки 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Абакумова Ирина Владимировна</a:t>
            </a:r>
            <a:endParaRPr lang="ru-RU" b="1" i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188640"/>
            <a:ext cx="5940152" cy="29523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Почти 60%, поступающего в организм железа расходуется на синтез гемоглобина. </a:t>
            </a:r>
            <a:endParaRPr lang="en-US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Некоторое количество (примерно 20%) - откладывается в мышцах, костном мозге, печени и селезенке. </a:t>
            </a:r>
            <a:endParaRPr lang="en-US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Еще 20% его используется для синтеза различных ферментов.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3501008"/>
            <a:ext cx="6012160" cy="25922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роль железа в организме – участие в «рождении» красных (эритроцитов) и белых (лимфоцитов) кровяных клеток. </a:t>
            </a:r>
            <a:endParaRPr lang="en-US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Эритроциты содержат гемоглобин - переносчик кислорода, а лимфоциты ответственны за иммунитет.</a:t>
            </a:r>
          </a:p>
        </p:txBody>
      </p:sp>
      <p:pic>
        <p:nvPicPr>
          <p:cNvPr id="6" name="Picture 5" descr="http://www.rcsb.org/pdb/education_discussion/molecule_of_the_month/images/2dhb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285728"/>
            <a:ext cx="2357454" cy="2297007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Picture 7" descr="http://img1.liveinternet.ru/images/attach/c/1/60/307/60307750_krov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15074" y="2857496"/>
            <a:ext cx="2071702" cy="1849683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00892" y="4714884"/>
            <a:ext cx="2000264" cy="185738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Стрелка вправо 8"/>
          <p:cNvSpPr/>
          <p:nvPr/>
        </p:nvSpPr>
        <p:spPr>
          <a:xfrm rot="20748728">
            <a:off x="6000750" y="1643063"/>
            <a:ext cx="500063" cy="48418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6072188" y="4857750"/>
            <a:ext cx="500062" cy="484188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929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927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99592" y="260648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Продукты, богатые Железом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51" y="845423"/>
            <a:ext cx="2109732" cy="523220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гречка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15816" y="845424"/>
            <a:ext cx="2083222" cy="523220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печень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500" y="1857375"/>
            <a:ext cx="2641600" cy="523875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говядина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4876" y="1368644"/>
            <a:ext cx="4125912" cy="523220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белая капуста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00250" y="2428875"/>
            <a:ext cx="6215063" cy="954088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хлеб грубого помола </a:t>
            </a:r>
          </a:p>
          <a:p>
            <a:pPr algn="ctr"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черный хлеб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5750" y="3500438"/>
            <a:ext cx="4024313" cy="523875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бобы и курага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00563" y="3714750"/>
            <a:ext cx="1785937" cy="523875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орехи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77832" y="4214813"/>
            <a:ext cx="2186656" cy="523220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яблоки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92300" y="4214813"/>
            <a:ext cx="2643696" cy="523875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мясо кур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8275" y="4594230"/>
            <a:ext cx="1857387" cy="138431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00298" y="5000636"/>
            <a:ext cx="1928825" cy="138991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64738" y="4594230"/>
            <a:ext cx="1885169" cy="135732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1" name="Picture 1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58016" y="5000636"/>
            <a:ext cx="1809763" cy="135732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9929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611560" y="0"/>
            <a:ext cx="8208912" cy="26369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 внимательны к своему здоровью: наличие достаточного количества гемоглобина – это наша жизнь!!!</a:t>
            </a:r>
          </a:p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анемии (недостатке гемоглобина) увеличьте в своем рационе количество нежирного говяжьего мяса и печени, красной икры, а также яичных желтков.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3068960"/>
            <a:ext cx="8064896" cy="30243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анемии, для приготовления пищи, рекомендуется использовать чугунную посуду. </a:t>
            </a:r>
          </a:p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показали эксперименты, приготовление и кипячение соуса на протяжении 20 минут в такой посуде, способствует увеличению количества железа в 9 раз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Людям с пониженным гемоглобином необходимо чаще бывать на свежем воздухе.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395536" y="2636912"/>
            <a:ext cx="8640960" cy="432048"/>
          </a:xfrm>
          <a:prstGeom prst="flowChartTermina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 Т О  В А Ж Н О    И    П О Л Е З Н О     З Н А Т Ь!!!</a:t>
            </a:r>
          </a:p>
        </p:txBody>
      </p:sp>
    </p:spTree>
    <p:extLst>
      <p:ext uri="{BB962C8B-B14F-4D97-AF65-F5344CB8AC3E}">
        <p14:creationId xmlns:p14="http://schemas.microsoft.com/office/powerpoint/2010/main" xmlns="" val="3299298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5516" y="8879"/>
            <a:ext cx="871296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ambria" panose="02040503050406030204" pitchFamily="18" charset="0"/>
              </a:rPr>
              <a:t>Проверочный тест</a:t>
            </a:r>
          </a:p>
          <a:p>
            <a:r>
              <a:rPr lang="ru-RU" dirty="0"/>
              <a:t> </a:t>
            </a: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– </a:t>
            </a:r>
            <a:r>
              <a:rPr lang="ru-RU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А,В</a:t>
            </a:r>
            <a:endParaRPr lang="ru-RU" sz="24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– </a:t>
            </a:r>
            <a:r>
              <a:rPr lang="ru-RU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Б.Г</a:t>
            </a:r>
            <a:endParaRPr lang="ru-RU" sz="24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– </a:t>
            </a:r>
            <a:r>
              <a:rPr lang="ru-RU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А,Г</a:t>
            </a:r>
            <a:endParaRPr lang="ru-RU" sz="24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4. -  </a:t>
            </a:r>
            <a:r>
              <a:rPr lang="ru-RU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1 – А, 2 – Б</a:t>
            </a:r>
            <a:endParaRPr lang="ru-RU" sz="24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ВЗАИМОПРОВЕРКА: 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за каждый правильный ответ – 1 балл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«5» – 7-8 баллов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«4» – 5-6 баллов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«3» – 3-4 балла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«2» – 0-2 балла</a:t>
            </a:r>
            <a:endParaRPr lang="ru-RU" sz="2400" b="1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lvl="3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299298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83552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73324" y="1196752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Cambria" panose="02040503050406030204" pitchFamily="18" charset="0"/>
              </a:rPr>
              <a:t>Вопрос урока: </a:t>
            </a:r>
            <a:endParaRPr lang="ru-RU" sz="3600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algn="ctr"/>
            <a:endParaRPr lang="ru-RU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Cambria" panose="02040503050406030204" pitchFamily="18" charset="0"/>
              </a:rPr>
              <a:t>«Продолжается </a:t>
            </a:r>
            <a:r>
              <a:rPr lang="ru-RU" sz="3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ли век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Cambria" panose="02040503050406030204" pitchFamily="18" charset="0"/>
              </a:rPr>
              <a:t>железный?»</a:t>
            </a:r>
          </a:p>
        </p:txBody>
      </p:sp>
    </p:spTree>
    <p:extLst>
      <p:ext uri="{BB962C8B-B14F-4D97-AF65-F5344CB8AC3E}">
        <p14:creationId xmlns:p14="http://schemas.microsoft.com/office/powerpoint/2010/main" xmlns="" val="3299298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055" y="568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www.rubin44.lact.ru/uploads/f1/s/5/419/image/121/152/medium_2106_79_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2571737" cy="192569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s40.radikal.ru/i087/0809/96/23c19a74e60a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78736" y="180710"/>
            <a:ext cx="2786046" cy="185736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://www.knifelib.ru/Forms/images/opinions/FieldKnives_1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5412" y="3933056"/>
            <a:ext cx="2649538" cy="182086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gif-and-jpeg.ru/d/29871-2/cars2500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34377" y="4041201"/>
            <a:ext cx="2597138" cy="19439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2765283" y="1844114"/>
            <a:ext cx="3894949" cy="26490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Железо – металл созидания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2276873"/>
            <a:ext cx="2824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 err="1">
                <a:solidFill>
                  <a:srgbClr val="002060"/>
                </a:solidFill>
                <a:latin typeface="Cambria" panose="02040503050406030204" pitchFamily="18" charset="0"/>
              </a:rPr>
              <a:t>Гидроэлектро</a:t>
            </a:r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-</a:t>
            </a:r>
          </a:p>
          <a:p>
            <a:pPr algn="ctr"/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станции и опоры</a:t>
            </a:r>
          </a:p>
          <a:p>
            <a:pPr algn="ctr"/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линий электропередач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5013176"/>
            <a:ext cx="30468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Автомобили </a:t>
            </a:r>
            <a:r>
              <a:rPr lang="en-US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,</a:t>
            </a:r>
            <a:endParaRPr lang="ru-RU" sz="2000" b="1" i="1" u="sng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Тракторы</a:t>
            </a:r>
            <a:r>
              <a:rPr lang="en-US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,</a:t>
            </a:r>
          </a:p>
          <a:p>
            <a:pPr algn="ctr"/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Подводные лодки,</a:t>
            </a:r>
          </a:p>
          <a:p>
            <a:pPr algn="ctr"/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Бытовые приборы,</a:t>
            </a:r>
          </a:p>
          <a:p>
            <a:pPr algn="ctr"/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Другие предметы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9744" y="2333709"/>
            <a:ext cx="230425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Трубопроводы</a:t>
            </a:r>
          </a:p>
          <a:p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 для воды</a:t>
            </a:r>
            <a:r>
              <a:rPr lang="en-US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,</a:t>
            </a:r>
            <a:endParaRPr lang="ru-RU" sz="2000" b="1" i="1" u="sng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r>
              <a:rPr lang="ru-RU" sz="2000" b="1" i="1" u="sng" dirty="0">
                <a:solidFill>
                  <a:srgbClr val="002060"/>
                </a:solidFill>
                <a:latin typeface="Cambria" panose="02040503050406030204" pitchFamily="18" charset="0"/>
              </a:rPr>
              <a:t>нефти и газа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1" name="Стрелка влево 10"/>
          <p:cNvSpPr/>
          <p:nvPr/>
        </p:nvSpPr>
        <p:spPr>
          <a:xfrm rot="2453851">
            <a:off x="2805607" y="1227855"/>
            <a:ext cx="652463" cy="4841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2546377">
            <a:off x="5503869" y="1012725"/>
            <a:ext cx="485775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317529">
            <a:off x="2965227" y="4619343"/>
            <a:ext cx="484187" cy="619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9647850">
            <a:off x="5821693" y="4854527"/>
            <a:ext cx="484188" cy="619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929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22413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РЕФЛЕКСИЯ</a:t>
            </a:r>
            <a:endParaRPr 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920880" cy="4226024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Сегодня я узнал(а) …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Было трудно …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Я почувствовал(а), что …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Я понял(а), что …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Меня удивило, что …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Урок дал мне для жизни …</a:t>
            </a:r>
          </a:p>
          <a:p>
            <a:pPr marL="457200" indent="-457200" algn="l">
              <a:buFont typeface="Wingdings" pitchFamily="2" charset="2"/>
              <a:buChar char="ü"/>
            </a:pPr>
            <a:endParaRPr lang="ru-RU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83552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-19846"/>
            <a:ext cx="777240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ДОМАШНЕЕ ЗАДАНИЕ</a:t>
            </a:r>
            <a:endParaRPr 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512" y="836712"/>
            <a:ext cx="8965504" cy="4658072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ü"/>
            </a:pPr>
            <a:r>
              <a:rPr lang="ru-RU" sz="2600" b="1" dirty="0">
                <a:solidFill>
                  <a:srgbClr val="002060"/>
                </a:solidFill>
                <a:latin typeface="Cambria" panose="02040503050406030204" pitchFamily="18" charset="0"/>
              </a:rPr>
              <a:t>§</a:t>
            </a:r>
            <a:r>
              <a:rPr lang="ru-RU" sz="2600" b="1" smtClean="0">
                <a:solidFill>
                  <a:srgbClr val="002060"/>
                </a:solidFill>
                <a:latin typeface="Cambria" panose="02040503050406030204" pitchFamily="18" charset="0"/>
              </a:rPr>
              <a:t>14, стр</a:t>
            </a:r>
            <a:r>
              <a:rPr lang="ru-RU" sz="2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. 65-67,  </a:t>
            </a:r>
            <a:r>
              <a:rPr lang="ru-RU" sz="2600" b="1" dirty="0">
                <a:solidFill>
                  <a:srgbClr val="002060"/>
                </a:solidFill>
                <a:latin typeface="Cambria" panose="02040503050406030204" pitchFamily="18" charset="0"/>
              </a:rPr>
              <a:t>упражнение 4 </a:t>
            </a:r>
            <a:endParaRPr lang="ru-RU" sz="26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l"/>
            <a:r>
              <a:rPr lang="ru-RU" sz="2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По желанию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Сочинить сказку «Путешествие железа через века»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Домашний эксперимент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Задача</a:t>
            </a: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(Суточная потребность человека в железе составляет 18 мг. В куске белого пшеничного хлеба, содержится 0,8 мг железа. Сколько кусочков хлеба нужно съесть в день для удовлетворения суточной потребности в этом элементе?)</a:t>
            </a:r>
            <a:endParaRPr lang="ru-RU" sz="24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0978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«… железо не только основа всего мира, самый главный металл окружающей нас природы, оно – основа культуры и промышленности, оно – орудие войны и мирного труда. И трудно во всей таблице Д.И.Менделеева найти другой элемент, который был бы так связан с прошлым, настоящим и будущими судьбами  человечества»</a:t>
            </a:r>
            <a:br>
              <a:rPr lang="ru-RU" sz="3200" b="1" dirty="0" smtClean="0">
                <a:solidFill>
                  <a:srgbClr val="002060"/>
                </a:solidFill>
                <a:latin typeface="Cambria" panose="02040503050406030204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                       </a:t>
            </a:r>
            <a:r>
              <a:rPr lang="ru-RU" sz="2400" dirty="0" smtClean="0">
                <a:latin typeface="Cambria" panose="02040503050406030204" pitchFamily="18" charset="0"/>
              </a:rPr>
              <a:t>А.Е.Ферсман</a:t>
            </a:r>
            <a:endParaRPr lang="ru-RU" sz="24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9288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Тема   урока: </a:t>
            </a:r>
            <a:b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«Соединения   железа»</a:t>
            </a:r>
            <a:endParaRPr 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3528" y="2786058"/>
            <a:ext cx="8280920" cy="28527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Вопрос   урока: 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«Продолжается   ли  век  железный?»</a:t>
            </a:r>
            <a:endParaRPr lang="ru-RU" sz="36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757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0013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Качественная реакция </a:t>
            </a:r>
            <a:b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на ион Fe</a:t>
            </a:r>
            <a:r>
              <a:rPr lang="ru-RU" b="1" baseline="30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2+</a:t>
            </a:r>
            <a:r>
              <a:rPr lang="en-US" b="1" baseline="30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endParaRPr 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14348" y="1643050"/>
            <a:ext cx="8034116" cy="385765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Качественная реакция на ион Fe</a:t>
            </a:r>
            <a:r>
              <a:rPr lang="ru-RU" b="1" baseline="30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2+</a:t>
            </a:r>
            <a:endParaRPr lang="ru-RU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Реактив – красная кровяная соль       K</a:t>
            </a:r>
            <a:r>
              <a:rPr lang="ru-RU" b="1" baseline="-25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3</a:t>
            </a:r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[</a:t>
            </a:r>
            <a:r>
              <a:rPr lang="ru-RU" b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Fe</a:t>
            </a:r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(CN)</a:t>
            </a:r>
            <a:r>
              <a:rPr lang="ru-RU" b="1" baseline="-25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6</a:t>
            </a:r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]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Результат воздействия – синий осадок (</a:t>
            </a:r>
            <a:r>
              <a:rPr lang="ru-RU" b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турнбулевой</a:t>
            </a:r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сини)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K</a:t>
            </a:r>
            <a:r>
              <a:rPr lang="en-US" b="1" baseline="-25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3</a:t>
            </a:r>
            <a:r>
              <a:rPr lang="en-US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[Fe(CN)</a:t>
            </a:r>
            <a:r>
              <a:rPr lang="en-US" b="1" baseline="-25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6</a:t>
            </a:r>
            <a:r>
              <a:rPr lang="en-US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] + FeCl</a:t>
            </a:r>
            <a:r>
              <a:rPr lang="en-US" b="1" baseline="-25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2</a:t>
            </a:r>
            <a:r>
              <a:rPr lang="en-US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 = 2KCl 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+ </a:t>
            </a:r>
            <a:r>
              <a:rPr lang="en-US" b="1" dirty="0" err="1" smtClean="0">
                <a:solidFill>
                  <a:srgbClr val="FF0000"/>
                </a:solidFill>
                <a:latin typeface="Cambria" panose="02040503050406030204" pitchFamily="18" charset="0"/>
              </a:rPr>
              <a:t>KFe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[Fe(CN)</a:t>
            </a:r>
            <a:r>
              <a:rPr lang="en-US" b="1" baseline="-250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6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]</a:t>
            </a:r>
            <a:endParaRPr lang="ru-RU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1340768"/>
            <a:ext cx="864399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1) Реактив – желтая кровяная соль K</a:t>
            </a:r>
            <a:r>
              <a:rPr kumimoji="0" lang="ru-RU" sz="28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Fe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(CN)</a:t>
            </a:r>
            <a:r>
              <a:rPr kumimoji="0" lang="ru-RU" sz="28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]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anose="02040503050406030204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Результат воздействия – синий осадок (берлинской лазури)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anose="02040503050406030204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[Fe(CN)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] + FeCl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 = 3KCl +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KFe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[Fe(CN)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]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anose="02040503050406030204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2) Реактив – роданид натрия (калия) 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NaNCS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 (КNCS)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anose="02040503050406030204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Результат воздействия – интенсивно-красный цвет.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anose="02040503050406030204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FeCl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 +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NaNCS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FeNCS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]Cl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 +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NaCl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Качественные реакции</a:t>
            </a:r>
            <a:b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 на ион Fe</a:t>
            </a:r>
            <a:r>
              <a:rPr lang="ru-RU" b="1" baseline="30000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3+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itchFamily="34" charset="0"/>
              </a:rPr>
            </a:b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http://miladies.ru/wp-content/uploads/2016/05/drevnie-obruchalnie-kolca-768x7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09" y="1361727"/>
            <a:ext cx="4074840" cy="366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jewellerymag.ru/wp-content/uploads/2015/03/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52156"/>
            <a:ext cx="4269908" cy="370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Ювелирные изделия из железа в Древнем Риме и Египте.</a:t>
            </a:r>
            <a:endParaRPr lang="ru-RU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9298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Самый крупный метеорит </a:t>
            </a:r>
            <a:r>
              <a:rPr lang="ru-RU" sz="3600" b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Гоба</a:t>
            </a:r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Cambria" pitchFamily="18" charset="0"/>
              </a:rPr>
              <a:t>Был обнаружен в 1920 г. в Африке, он весил около 60 т</a:t>
            </a:r>
            <a:br>
              <a:rPr lang="ru-RU" sz="3600" b="1" dirty="0">
                <a:solidFill>
                  <a:srgbClr val="002060"/>
                </a:solidFill>
                <a:latin typeface="Cambria" pitchFamily="18" charset="0"/>
              </a:rPr>
            </a:br>
            <a:endParaRPr lang="ru-RU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2474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Picture 2" descr="https://cattur.ru/wp-content/uploads/2016/11/Goba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648" y="1916832"/>
            <a:ext cx="6887638" cy="4589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99298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://www.kabinetgeo.narod.ru/burgel_big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1" y="214291"/>
            <a:ext cx="2077405" cy="157163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Picture 6" descr="http://www.7granei.ru/file/57283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388" y="214290"/>
            <a:ext cx="2234565" cy="164307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Стрелка вправо 4"/>
          <p:cNvSpPr/>
          <p:nvPr/>
        </p:nvSpPr>
        <p:spPr>
          <a:xfrm rot="13455474">
            <a:off x="1766888" y="1987550"/>
            <a:ext cx="1106487" cy="376238"/>
          </a:xfrm>
          <a:prstGeom prst="rightArrow">
            <a:avLst>
              <a:gd name="adj1" fmla="val 6711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     </a:t>
            </a:r>
          </a:p>
        </p:txBody>
      </p:sp>
      <p:sp>
        <p:nvSpPr>
          <p:cNvPr id="7" name="Стрелка вправо 6"/>
          <p:cNvSpPr/>
          <p:nvPr/>
        </p:nvSpPr>
        <p:spPr>
          <a:xfrm rot="18561575">
            <a:off x="5253831" y="1696244"/>
            <a:ext cx="1216025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0359" y="3841198"/>
            <a:ext cx="1928826" cy="194524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Стрелка вправо 8"/>
          <p:cNvSpPr/>
          <p:nvPr/>
        </p:nvSpPr>
        <p:spPr>
          <a:xfrm rot="8403361">
            <a:off x="2109788" y="4525963"/>
            <a:ext cx="882650" cy="376237"/>
          </a:xfrm>
          <a:prstGeom prst="rightArrow">
            <a:avLst>
              <a:gd name="adj1" fmla="val 6711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     </a:t>
            </a:r>
          </a:p>
        </p:txBody>
      </p:sp>
      <p:pic>
        <p:nvPicPr>
          <p:cNvPr id="10" name="Picture 8" descr="http://www.catalogmineralov.ru/pic/2008/115445291008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86578" y="3786190"/>
            <a:ext cx="2143110" cy="20002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" name="Стрелка вниз 10"/>
          <p:cNvSpPr/>
          <p:nvPr/>
        </p:nvSpPr>
        <p:spPr>
          <a:xfrm rot="18917491">
            <a:off x="6149554" y="4288958"/>
            <a:ext cx="484187" cy="11604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2363126" y="2348879"/>
            <a:ext cx="4071493" cy="2365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Наиболее </a:t>
            </a:r>
          </a:p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распространенные</a:t>
            </a:r>
          </a:p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добываемые </a:t>
            </a:r>
          </a:p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руды и минералы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51113" y="548680"/>
            <a:ext cx="2380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Cambria" panose="02040503050406030204" pitchFamily="18" charset="0"/>
              </a:rPr>
              <a:t>бурый железняк  (</a:t>
            </a:r>
            <a:r>
              <a:rPr lang="ru-RU" b="1" i="1" dirty="0">
                <a:solidFill>
                  <a:srgbClr val="0070C0"/>
                </a:solidFill>
                <a:latin typeface="Cambria" panose="02040503050406030204" pitchFamily="18" charset="0"/>
                <a:hlinkClick r:id="rId10" action="ppaction://hlinkfile" tooltip="Лимонит"/>
              </a:rPr>
              <a:t>лимонит</a:t>
            </a:r>
            <a:r>
              <a:rPr lang="ru-RU" b="1" i="1" dirty="0">
                <a:solidFill>
                  <a:srgbClr val="0070C0"/>
                </a:solidFill>
                <a:latin typeface="Cambria" panose="02040503050406030204" pitchFamily="18" charset="0"/>
              </a:rPr>
              <a:t>  -</a:t>
            </a:r>
            <a:r>
              <a:rPr lang="ru-RU" b="1" i="1" dirty="0">
                <a:latin typeface="Cambria" panose="02040503050406030204" pitchFamily="18" charset="0"/>
              </a:rPr>
              <a:t> </a:t>
            </a:r>
          </a:p>
          <a:p>
            <a:r>
              <a:rPr lang="ru-RU" b="1" i="1" dirty="0">
                <a:latin typeface="Cambria" panose="02040503050406030204" pitchFamily="18" charset="0"/>
              </a:rPr>
              <a:t>Fe2О3*пН2О;</a:t>
            </a:r>
          </a:p>
          <a:p>
            <a:r>
              <a:rPr lang="ru-RU" b="1" i="1" dirty="0">
                <a:latin typeface="Cambria" panose="02040503050406030204" pitchFamily="18" charset="0"/>
              </a:rPr>
              <a:t>содержит до 65% </a:t>
            </a:r>
            <a:r>
              <a:rPr lang="en-US" b="1" i="1" dirty="0">
                <a:latin typeface="Cambria" panose="02040503050406030204" pitchFamily="18" charset="0"/>
              </a:rPr>
              <a:t>Fe</a:t>
            </a:r>
            <a:r>
              <a:rPr lang="ru-RU" b="1" i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429388" y="2175669"/>
            <a:ext cx="25003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Cambria" panose="02040503050406030204" pitchFamily="18" charset="0"/>
              </a:rPr>
              <a:t>красный железняк (</a:t>
            </a:r>
            <a:r>
              <a:rPr lang="ru-RU" b="1" i="1" dirty="0">
                <a:latin typeface="Cambria" panose="02040503050406030204" pitchFamily="18" charset="0"/>
                <a:hlinkClick r:id="rId11" action="ppaction://hlinkfile" tooltip="Гематит"/>
              </a:rPr>
              <a:t>гематит</a:t>
            </a:r>
            <a:r>
              <a:rPr lang="ru-RU" b="1" i="1" dirty="0">
                <a:latin typeface="Cambria" panose="02040503050406030204" pitchFamily="18" charset="0"/>
              </a:rPr>
              <a:t> - Fe</a:t>
            </a:r>
            <a:r>
              <a:rPr lang="ru-RU" b="1" i="1" baseline="-25000" dirty="0">
                <a:latin typeface="Cambria" panose="02040503050406030204" pitchFamily="18" charset="0"/>
              </a:rPr>
              <a:t>2</a:t>
            </a:r>
            <a:r>
              <a:rPr lang="ru-RU" b="1" i="1" dirty="0">
                <a:latin typeface="Cambria" panose="02040503050406030204" pitchFamily="18" charset="0"/>
              </a:rPr>
              <a:t>O</a:t>
            </a:r>
            <a:r>
              <a:rPr lang="ru-RU" b="1" i="1" baseline="-25000" dirty="0">
                <a:latin typeface="Cambria" panose="02040503050406030204" pitchFamily="18" charset="0"/>
              </a:rPr>
              <a:t>3</a:t>
            </a:r>
            <a:r>
              <a:rPr lang="ru-RU" b="1" i="1" dirty="0">
                <a:latin typeface="Cambria" panose="02040503050406030204" pitchFamily="18" charset="0"/>
              </a:rPr>
              <a:t>; содержит до 70 % </a:t>
            </a:r>
            <a:r>
              <a:rPr lang="ru-RU" b="1" i="1" dirty="0" err="1">
                <a:latin typeface="Cambria" panose="02040503050406030204" pitchFamily="18" charset="0"/>
              </a:rPr>
              <a:t>Fe</a:t>
            </a:r>
            <a:r>
              <a:rPr lang="ru-RU" b="1" i="1" dirty="0">
                <a:latin typeface="Cambria" panose="02040503050406030204" pitchFamily="18" charset="0"/>
              </a:rPr>
              <a:t>)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0359" y="2561975"/>
            <a:ext cx="24007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i="1" dirty="0">
                <a:latin typeface="Cambria" panose="02040503050406030204" pitchFamily="18" charset="0"/>
              </a:rPr>
              <a:t>железный шпат</a:t>
            </a:r>
            <a:endParaRPr lang="en-US" b="1" i="1" dirty="0">
              <a:latin typeface="Cambria" panose="02040503050406030204" pitchFamily="18" charset="0"/>
            </a:endParaRPr>
          </a:p>
          <a:p>
            <a:pPr>
              <a:defRPr/>
            </a:pPr>
            <a:r>
              <a:rPr lang="ru-RU" b="1" i="1" dirty="0">
                <a:latin typeface="Cambria" panose="02040503050406030204" pitchFamily="18" charset="0"/>
              </a:rPr>
              <a:t> (</a:t>
            </a:r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сидерит</a:t>
            </a:r>
            <a:r>
              <a:rPr lang="ru-RU" b="1" i="1" dirty="0">
                <a:latin typeface="Cambria" panose="02040503050406030204" pitchFamily="18" charset="0"/>
              </a:rPr>
              <a:t> – </a:t>
            </a:r>
            <a:r>
              <a:rPr lang="en-US" b="1" i="1" dirty="0">
                <a:latin typeface="Cambria" panose="02040503050406030204" pitchFamily="18" charset="0"/>
              </a:rPr>
              <a:t>FeCO3</a:t>
            </a:r>
            <a:endParaRPr lang="ru-RU" b="1" i="1" dirty="0">
              <a:latin typeface="Cambria" panose="02040503050406030204" pitchFamily="18" charset="0"/>
            </a:endParaRPr>
          </a:p>
          <a:p>
            <a:pPr>
              <a:defRPr/>
            </a:pPr>
            <a:r>
              <a:rPr lang="ru-RU" b="1" i="1" dirty="0">
                <a:latin typeface="Cambria" panose="02040503050406030204" pitchFamily="18" charset="0"/>
              </a:rPr>
              <a:t>содержит до </a:t>
            </a:r>
            <a:r>
              <a:rPr lang="en-US" b="1" i="1" dirty="0">
                <a:latin typeface="Cambria" panose="02040503050406030204" pitchFamily="18" charset="0"/>
              </a:rPr>
              <a:t>48</a:t>
            </a:r>
            <a:r>
              <a:rPr lang="ru-RU" b="1" i="1" dirty="0">
                <a:latin typeface="Cambria" panose="02040503050406030204" pitchFamily="18" charset="0"/>
              </a:rPr>
              <a:t>%</a:t>
            </a:r>
            <a:r>
              <a:rPr lang="en-US" b="1" i="1" dirty="0">
                <a:latin typeface="Cambria" panose="02040503050406030204" pitchFamily="18" charset="0"/>
              </a:rPr>
              <a:t> Fe</a:t>
            </a:r>
            <a:r>
              <a:rPr lang="ru-RU" b="1" i="1" dirty="0"/>
              <a:t>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741577" y="5141655"/>
            <a:ext cx="24552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i="1" dirty="0">
                <a:latin typeface="Cambria" panose="02040503050406030204" pitchFamily="18" charset="0"/>
              </a:rPr>
              <a:t>магнитный железняк </a:t>
            </a:r>
            <a:endParaRPr lang="en-US" b="1" i="1" dirty="0">
              <a:latin typeface="Cambria" panose="02040503050406030204" pitchFamily="18" charset="0"/>
            </a:endParaRPr>
          </a:p>
          <a:p>
            <a:r>
              <a:rPr lang="ru-RU" b="1" i="1" dirty="0">
                <a:latin typeface="Cambria" panose="02040503050406030204" pitchFamily="18" charset="0"/>
              </a:rPr>
              <a:t>(</a:t>
            </a:r>
            <a:r>
              <a:rPr lang="ru-RU" b="1" i="1" dirty="0">
                <a:latin typeface="Cambria" panose="02040503050406030204" pitchFamily="18" charset="0"/>
                <a:hlinkClick r:id="rId12" action="ppaction://hlinkfile" tooltip="Магнетит"/>
              </a:rPr>
              <a:t>магнетит</a:t>
            </a:r>
            <a:r>
              <a:rPr lang="ru-RU" b="1" i="1" dirty="0">
                <a:latin typeface="Cambria" panose="02040503050406030204" pitchFamily="18" charset="0"/>
              </a:rPr>
              <a:t> - Fe</a:t>
            </a:r>
            <a:r>
              <a:rPr lang="ru-RU" b="1" i="1" baseline="-25000" dirty="0">
                <a:latin typeface="Cambria" panose="02040503050406030204" pitchFamily="18" charset="0"/>
              </a:rPr>
              <a:t>3</a:t>
            </a:r>
            <a:r>
              <a:rPr lang="ru-RU" b="1" i="1" dirty="0">
                <a:latin typeface="Cambria" panose="02040503050406030204" pitchFamily="18" charset="0"/>
              </a:rPr>
              <a:t>O</a:t>
            </a:r>
            <a:r>
              <a:rPr lang="ru-RU" b="1" i="1" baseline="-25000" dirty="0">
                <a:latin typeface="Cambria" panose="02040503050406030204" pitchFamily="18" charset="0"/>
              </a:rPr>
              <a:t>4</a:t>
            </a:r>
            <a:r>
              <a:rPr lang="ru-RU" b="1" i="1" dirty="0">
                <a:latin typeface="Cambria" panose="02040503050406030204" pitchFamily="18" charset="0"/>
              </a:rPr>
              <a:t>; </a:t>
            </a:r>
          </a:p>
          <a:p>
            <a:r>
              <a:rPr lang="ru-RU" b="1" i="1" dirty="0">
                <a:latin typeface="Cambria" panose="02040503050406030204" pitchFamily="18" charset="0"/>
              </a:rPr>
              <a:t>содержит 72,4 % </a:t>
            </a:r>
            <a:r>
              <a:rPr lang="ru-RU" b="1" i="1" dirty="0" err="1">
                <a:latin typeface="Cambria" panose="02040503050406030204" pitchFamily="18" charset="0"/>
              </a:rPr>
              <a:t>Fe</a:t>
            </a:r>
            <a:r>
              <a:rPr lang="ru-RU" b="1" i="1" dirty="0">
                <a:latin typeface="Cambria" panose="02040503050406030204" pitchFamily="18" charset="0"/>
              </a:rPr>
              <a:t>), </a:t>
            </a:r>
            <a:endParaRPr lang="ru-RU" sz="2000" b="1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929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khimija_2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</p:spPr>
        <p:txBody>
          <a:bodyPr>
            <a:normAutofit fontScale="90000"/>
          </a:bodyPr>
          <a:lstStyle/>
          <a:p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Железо в организме</a:t>
            </a: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pic>
        <p:nvPicPr>
          <p:cNvPr id="4" name="Picture 8" descr="http://mygazeta.com/i/2012/11/13161801571cheloveka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67077" y="0"/>
            <a:ext cx="1428760" cy="107157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" y="1074310"/>
            <a:ext cx="88958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Железо в виде ионов присутствует в организмах всех растений и животных и, конечно же, человека, но в растениях и животных в  малых количествах (в среднем 0,02%). </a:t>
            </a:r>
          </a:p>
          <a:p>
            <a:pPr algn="just">
              <a:defRPr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биологическая функция железа – участие в транспорте кислорода ко всем органам и окислительных процессах. </a:t>
            </a:r>
          </a:p>
          <a:p>
            <a:pPr algn="just">
              <a:defRPr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организме  человека с массой тела  прниблизительно70 кг содержится 4,2 г железа, а в 1 л крови – 450 мг. </a:t>
            </a:r>
          </a:p>
          <a:p>
            <a:pPr algn="just">
              <a:defRPr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недостатке железа в организме развивается железистая анемия.</a:t>
            </a:r>
          </a:p>
          <a:p>
            <a:pPr algn="just">
              <a:defRPr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Перенос железа в организме осуществляет важнейший белок –гемоглобин, в котором находится больше половины всего железа организма. </a:t>
            </a:r>
          </a:p>
        </p:txBody>
      </p:sp>
    </p:spTree>
    <p:extLst>
      <p:ext uri="{BB962C8B-B14F-4D97-AF65-F5344CB8AC3E}">
        <p14:creationId xmlns:p14="http://schemas.microsoft.com/office/powerpoint/2010/main" xmlns="" val="32992989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610</Words>
  <Application>Microsoft Office PowerPoint</Application>
  <PresentationFormat>Экран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Урок химии  9 класс</vt:lpstr>
      <vt:lpstr>«… железо не только основа всего мира, самый главный металл окружающей нас природы, оно – основа культуры и промышленности, оно – орудие войны и мирного труда. И трудно во всей таблице Д.И.Менделеева найти другой элемент, который был бы так связан с прошлым, настоящим и будущими судьбами  человечества»                                                                                              А.Е.Ферсман</vt:lpstr>
      <vt:lpstr>Тема   урока:  «Соединения   железа»</vt:lpstr>
      <vt:lpstr>Качественная реакция  на ион Fe2+ </vt:lpstr>
      <vt:lpstr> Качественные реакции  на ион Fe3+ </vt:lpstr>
      <vt:lpstr>Ювелирные изделия из железа в Древнем Риме и Египте.</vt:lpstr>
      <vt:lpstr>Самый крупный метеорит Гоба Был обнаружен в 1920 г. в Африке, он весил около 60 т </vt:lpstr>
      <vt:lpstr>Слайд 8</vt:lpstr>
      <vt:lpstr>Железо в организме </vt:lpstr>
      <vt:lpstr>Слайд 10</vt:lpstr>
      <vt:lpstr>Слайд 11</vt:lpstr>
      <vt:lpstr>Слайд 12</vt:lpstr>
      <vt:lpstr>Слайд 13</vt:lpstr>
      <vt:lpstr>Слайд 14</vt:lpstr>
      <vt:lpstr>Слайд 15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46</cp:revision>
  <dcterms:created xsi:type="dcterms:W3CDTF">2017-11-22T08:10:46Z</dcterms:created>
  <dcterms:modified xsi:type="dcterms:W3CDTF">2019-11-26T13:05:27Z</dcterms:modified>
</cp:coreProperties>
</file>