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83" r:id="rId3"/>
    <p:sldId id="257" r:id="rId4"/>
    <p:sldId id="258" r:id="rId5"/>
    <p:sldId id="259" r:id="rId6"/>
    <p:sldId id="260" r:id="rId7"/>
    <p:sldId id="261" r:id="rId8"/>
    <p:sldId id="264" r:id="rId9"/>
    <p:sldId id="262" r:id="rId10"/>
    <p:sldId id="263" r:id="rId11"/>
    <p:sldId id="265" r:id="rId12"/>
    <p:sldId id="266" r:id="rId13"/>
    <p:sldId id="268" r:id="rId14"/>
    <p:sldId id="274" r:id="rId15"/>
    <p:sldId id="273" r:id="rId16"/>
    <p:sldId id="272" r:id="rId17"/>
    <p:sldId id="271" r:id="rId18"/>
    <p:sldId id="277" r:id="rId19"/>
    <p:sldId id="276" r:id="rId20"/>
    <p:sldId id="269" r:id="rId21"/>
    <p:sldId id="267" r:id="rId22"/>
    <p:sldId id="270" r:id="rId23"/>
    <p:sldId id="275" r:id="rId24"/>
    <p:sldId id="279" r:id="rId25"/>
    <p:sldId id="280" r:id="rId26"/>
    <p:sldId id="281" r:id="rId27"/>
    <p:sldId id="282" r:id="rId28"/>
    <p:sldId id="27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808EF-8629-4DDC-BFAC-2AF18ADE0491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E57297-22BA-4758-84C3-EDC5034FDE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57297-22BA-4758-84C3-EDC5034FDE7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57297-22BA-4758-84C3-EDC5034FDE7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57297-22BA-4758-84C3-EDC5034FDE7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slide" Target="slide24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5.xml"/><Relationship Id="rId4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" Target="slide27.xml"/><Relationship Id="rId7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slide" Target="slide22.xml"/><Relationship Id="rId9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slide" Target="slide15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4;&#1091;&#1079;&#1077;&#1081;\b1314089d5efb25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4;&#1091;&#1079;&#1077;&#1081;\b1314089d5efb25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4;&#1091;&#1079;&#1077;&#1081;\b1314089d5efb25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4;&#1091;&#1079;&#1077;&#1081;\b1314089d5efb25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4;&#1091;&#1079;&#1077;&#1081;\b1314089d5efb25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AE06AE-38B3-49D4-BE28-E5142F282F2D}"/>
              </a:ext>
            </a:extLst>
          </p:cNvPr>
          <p:cNvSpPr txBox="1"/>
          <p:nvPr/>
        </p:nvSpPr>
        <p:spPr>
          <a:xfrm>
            <a:off x="827584" y="404664"/>
            <a:ext cx="784887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 № 6 «Снежинка»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корпусом № 2 «Сказка» и корпусом № 3 «Теремок»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Этнографический музей «Уральская горница»</a:t>
            </a:r>
          </a:p>
          <a:p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09749E6-E372-4C6B-8D59-C486067E9A4D}"/>
              </a:ext>
            </a:extLst>
          </p:cNvPr>
          <p:cNvSpPr/>
          <p:nvPr/>
        </p:nvSpPr>
        <p:spPr>
          <a:xfrm>
            <a:off x="992908" y="1859340"/>
            <a:ext cx="737522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Квест-игра</a:t>
            </a:r>
          </a:p>
          <a:p>
            <a:pPr algn="ctr"/>
            <a:r>
              <a:rPr lang="ru-RU" sz="4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«В гости к дедушке Уралу»</a:t>
            </a:r>
            <a:endParaRPr lang="ru-RU" sz="48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17CE8E-CF2A-43C6-8627-6D9C3E7FE1F3}"/>
              </a:ext>
            </a:extLst>
          </p:cNvPr>
          <p:cNvSpPr txBox="1"/>
          <p:nvPr/>
        </p:nvSpPr>
        <p:spPr>
          <a:xfrm>
            <a:off x="3821733" y="5733256"/>
            <a:ext cx="1978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Невьянск, 2021 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79712" y="548680"/>
            <a:ext cx="5697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Изготавливали чеканки-картины, сундуки</a:t>
            </a:r>
          </a:p>
        </p:txBody>
      </p:sp>
      <p:pic>
        <p:nvPicPr>
          <p:cNvPr id="4098" name="Picture 2" descr="https://a.radikal.ru/a24/1810/ab/a12b35fac9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96752"/>
            <a:ext cx="3168352" cy="23762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100" name="Picture 4" descr="https://d.radikal.ru/d06/1810/0f/f7041b70c7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717032"/>
            <a:ext cx="3552395" cy="26642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102" name="Picture 6" descr="https://www.osd.ru/photos/news/9533_news_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196752"/>
            <a:ext cx="3366750" cy="24072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368894"/>
            <a:ext cx="77092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Отливали узорные решетки, перила для лестниц, ограды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напольные плиты</a:t>
            </a:r>
          </a:p>
        </p:txBody>
      </p:sp>
      <p:pic>
        <p:nvPicPr>
          <p:cNvPr id="3074" name="Picture 2" descr="https://i5.otzovik.com/2017/06/13/5015455/img/22070834.jpeg"/>
          <p:cNvPicPr>
            <a:picLocks noChangeAspect="1" noChangeArrowheads="1"/>
          </p:cNvPicPr>
          <p:nvPr/>
        </p:nvPicPr>
        <p:blipFill>
          <a:blip r:embed="rId3" cstate="print"/>
          <a:srcRect b="5455"/>
          <a:stretch>
            <a:fillRect/>
          </a:stretch>
        </p:blipFill>
        <p:spPr bwMode="auto">
          <a:xfrm>
            <a:off x="683568" y="1340768"/>
            <a:ext cx="2640294" cy="37444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78" name="Picture 6" descr="https://i.ekmap.ru/1/0/3/0/0/thumbs/700_933_fi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356992"/>
            <a:ext cx="2215036" cy="2952328"/>
          </a:xfrm>
          <a:prstGeom prst="rect">
            <a:avLst/>
          </a:prstGeom>
          <a:noFill/>
        </p:spPr>
      </p:pic>
      <p:pic>
        <p:nvPicPr>
          <p:cNvPr id="3080" name="Picture 8" descr="http://temples.ru/private/f001027/027_0273134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1268760"/>
            <a:ext cx="3161451" cy="24482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71600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83281" y="519063"/>
            <a:ext cx="8394478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 время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Невьянский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завод работает в другом направлении,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именно он был первенцем Уральской доменной металлургии.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будем помнить об этом и гордиться своей Малой Родиной. </a:t>
            </a:r>
          </a:p>
          <a:p>
            <a:r>
              <a:rPr lang="ru-RU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58516" y="1811725"/>
            <a:ext cx="64440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сейчас давайте немного поиграем и вспомним,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нового мы сегодня узнали об истории нашего завода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053B619-F127-4134-B7AD-196F2A2E5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7246" y="2686159"/>
            <a:ext cx="2929508" cy="341775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3" name="Picture 2" descr="https://im0-tub-ru.yandex.net/i?id=5030b21fd33f0239c0b890c53d6195c1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548680"/>
            <a:ext cx="3234941" cy="25999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411760" y="3284984"/>
            <a:ext cx="48039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эта старинная профессия?</a:t>
            </a:r>
          </a:p>
        </p:txBody>
      </p:sp>
      <p:sp>
        <p:nvSpPr>
          <p:cNvPr id="5" name="Овал 4">
            <a:hlinkClick r:id="rId4" action="ppaction://hlinksldjump"/>
          </p:cNvPr>
          <p:cNvSpPr/>
          <p:nvPr/>
        </p:nvSpPr>
        <p:spPr>
          <a:xfrm>
            <a:off x="1475656" y="3933056"/>
            <a:ext cx="2160240" cy="1512168"/>
          </a:xfrm>
          <a:prstGeom prst="ellipse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КУЗНЕЦ</a:t>
            </a:r>
          </a:p>
        </p:txBody>
      </p:sp>
      <p:sp>
        <p:nvSpPr>
          <p:cNvPr id="6" name="Овал 5">
            <a:hlinkClick r:id="rId5" action="ppaction://hlinksldjump"/>
          </p:cNvPr>
          <p:cNvSpPr/>
          <p:nvPr/>
        </p:nvSpPr>
        <p:spPr>
          <a:xfrm>
            <a:off x="5508104" y="3933056"/>
            <a:ext cx="2448272" cy="1512168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ДРОВОСЕК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3" name="Picture 6" descr="https://www.mdregion.ru/upload/09_2017/krasota-starogo-zheleza-06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7394"/>
          <a:stretch>
            <a:fillRect/>
          </a:stretch>
        </p:blipFill>
        <p:spPr bwMode="auto">
          <a:xfrm>
            <a:off x="5148064" y="3284984"/>
            <a:ext cx="3344829" cy="25922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37871" y="548680"/>
            <a:ext cx="822468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какой картинке изображены </a:t>
            </a:r>
          </a:p>
          <a:p>
            <a:pPr algn="ctr"/>
            <a:r>
              <a: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выплавленные предметы?</a:t>
            </a:r>
          </a:p>
        </p:txBody>
      </p:sp>
      <p:pic>
        <p:nvPicPr>
          <p:cNvPr id="5" name="Picture 4" descr="https://images.ru.prom.st/716174947_w640_h640_mednaya-posuda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b="16316"/>
          <a:stretch>
            <a:fillRect/>
          </a:stretch>
        </p:blipFill>
        <p:spPr bwMode="auto">
          <a:xfrm>
            <a:off x="971600" y="3284984"/>
            <a:ext cx="3600400" cy="25922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043608" y="220486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92080" y="2276872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3" name="Picture 4" descr="https://i.pinimg.com/236x/92/c1/32/92c132868a0c8a3169d6126e767815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214422"/>
            <a:ext cx="4069816" cy="27363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Овал 3">
            <a:hlinkClick r:id="rId4" action="ppaction://hlinksldjump"/>
          </p:cNvPr>
          <p:cNvSpPr/>
          <p:nvPr/>
        </p:nvSpPr>
        <p:spPr>
          <a:xfrm>
            <a:off x="1475656" y="4293096"/>
            <a:ext cx="2016224" cy="1368152"/>
          </a:xfrm>
          <a:prstGeom prst="ellipse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ДОМНА</a:t>
            </a:r>
          </a:p>
        </p:txBody>
      </p:sp>
      <p:sp>
        <p:nvSpPr>
          <p:cNvPr id="5" name="Овал 4">
            <a:hlinkClick r:id="rId5" action="ppaction://hlinksldjump"/>
          </p:cNvPr>
          <p:cNvSpPr/>
          <p:nvPr/>
        </p:nvSpPr>
        <p:spPr>
          <a:xfrm>
            <a:off x="5724128" y="4221088"/>
            <a:ext cx="2016224" cy="1368152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КОТЕЛ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27077" y="476672"/>
            <a:ext cx="80461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назывались печи на заводах?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3" name="Picture 2" descr="https://s-r-o.ru/upload/%D0%A4%D0%BE%D1%82%D0%BE%20%D0%96%D0%B8%D0%B2%D1%8B%D0%B5%20%D0%B4%D0%BE%D0%BC%D0%B0/%D0%9D%D0%B5%D0%B2%D1%8C%D1%8F%D0%BD%D1%81%D0%BA/%D0%9D%D0%B5%D0%B2%D1%8C%D1%8F%D0%BD%D1%81%D0%BA%D0%B8%D0%B9%20%D0%B7%D0%B0%D0%B2%D0%BE%D0%B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772816"/>
            <a:ext cx="4176464" cy="31442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755999" y="404664"/>
            <a:ext cx="807118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назывались первые заводы, </a:t>
            </a:r>
          </a:p>
          <a:p>
            <a:pPr algn="ctr"/>
            <a:r>
              <a: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перерабатывали железо?</a:t>
            </a:r>
          </a:p>
        </p:txBody>
      </p:sp>
      <p:sp>
        <p:nvSpPr>
          <p:cNvPr id="5" name="Овал 4">
            <a:hlinkClick r:id="rId4" action="ppaction://hlinksldjump"/>
          </p:cNvPr>
          <p:cNvSpPr/>
          <p:nvPr/>
        </p:nvSpPr>
        <p:spPr>
          <a:xfrm>
            <a:off x="857224" y="5214950"/>
            <a:ext cx="3528392" cy="1152128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ЖЕЛЕЗОДЕЛАТЕЛЬНЫЕ</a:t>
            </a:r>
          </a:p>
        </p:txBody>
      </p:sp>
      <p:sp>
        <p:nvSpPr>
          <p:cNvPr id="6" name="Овал 5">
            <a:hlinkClick r:id="rId5" action="ppaction://hlinksldjump"/>
          </p:cNvPr>
          <p:cNvSpPr/>
          <p:nvPr/>
        </p:nvSpPr>
        <p:spPr>
          <a:xfrm>
            <a:off x="4788024" y="5229200"/>
            <a:ext cx="3384376" cy="1152128"/>
          </a:xfrm>
          <a:prstGeom prst="ellipse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МЕТАЛЛУРГИЧЕСКИЕ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0353"/>
            <a:ext cx="9361040" cy="697835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46495" y="476672"/>
            <a:ext cx="781669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каких картинках изображены предметы, </a:t>
            </a:r>
          </a:p>
          <a:p>
            <a:pPr algn="ctr"/>
            <a:r>
              <a: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</a:t>
            </a:r>
          </a:p>
          <a:p>
            <a:pPr algn="ctr"/>
            <a:r>
              <a: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производились на железоделательных заводах?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0" name="AutoShape 2" descr="https://st31.stpulscen.ru/images/product/302/326/491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st31.stpulscen.ru/images/product/302/326/491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st31.stpulscen.ru/images/product/302/326/491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6" name="AutoShape 8" descr="https://st31.stpulscen.ru/images/product/302/326/491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00034" y="2000240"/>
            <a:ext cx="470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 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5576" y="184482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04048" y="184482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" name="Прямоугольник 21">
            <a:hlinkClick r:id="rId3" action="ppaction://hlinksldjump"/>
          </p:cNvPr>
          <p:cNvSpPr/>
          <p:nvPr/>
        </p:nvSpPr>
        <p:spPr>
          <a:xfrm>
            <a:off x="1043608" y="2564904"/>
            <a:ext cx="2880320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rId4" action="ppaction://hlinksldjump"/>
          </p:cNvPr>
          <p:cNvSpPr/>
          <p:nvPr/>
        </p:nvSpPr>
        <p:spPr>
          <a:xfrm>
            <a:off x="4572000" y="2492896"/>
            <a:ext cx="3888432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10" descr="https://penzavzglyad.ru/images/uploads/e27a8f40be56d7c915c8a187b6e6c8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2708920"/>
            <a:ext cx="2358527" cy="157163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25" name="Picture 12" descr="https://images.ru.prom.st/688990806_w640_h640_tokarno-vintoreznyj-stanok-ts-400f1.jpg"/>
          <p:cNvPicPr>
            <a:picLocks noChangeAspect="1" noChangeArrowheads="1"/>
          </p:cNvPicPr>
          <p:nvPr/>
        </p:nvPicPr>
        <p:blipFill>
          <a:blip r:embed="rId6" cstate="print"/>
          <a:srcRect t="15403"/>
          <a:stretch>
            <a:fillRect/>
          </a:stretch>
        </p:blipFill>
        <p:spPr bwMode="auto">
          <a:xfrm>
            <a:off x="1259632" y="4581128"/>
            <a:ext cx="2383988" cy="1358181"/>
          </a:xfrm>
          <a:prstGeom prst="rect">
            <a:avLst/>
          </a:prstGeom>
          <a:noFill/>
        </p:spPr>
      </p:pic>
      <p:pic>
        <p:nvPicPr>
          <p:cNvPr id="26" name="Picture 8" descr="http://temples.ru/private/f001027/027_0273134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4264" y="2564904"/>
            <a:ext cx="1859678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7" name="Picture 6" descr="https://www.osd.ru/photos/news/9533_news_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4437112"/>
            <a:ext cx="1913499" cy="13681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8" name="Picture 2" descr="https://i5.otzovik.com/2017/06/13/5015455/img/22070834.jpeg"/>
          <p:cNvPicPr>
            <a:picLocks noChangeAspect="1" noChangeArrowheads="1"/>
          </p:cNvPicPr>
          <p:nvPr/>
        </p:nvPicPr>
        <p:blipFill>
          <a:blip r:embed="rId9" cstate="print"/>
          <a:srcRect b="5455"/>
          <a:stretch>
            <a:fillRect/>
          </a:stretch>
        </p:blipFill>
        <p:spPr bwMode="auto">
          <a:xfrm>
            <a:off x="4788024" y="3140968"/>
            <a:ext cx="1466506" cy="20797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1030" name="Picture 6" descr="https://im0-tub-ru.yandex.net/i?id=c3cea0d046edb6e7a05c95d0350d9355&amp;ref=rim&amp;n=33&amp;w=196&amp;h=18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988840"/>
            <a:ext cx="3744416" cy="3591585"/>
          </a:xfrm>
          <a:prstGeom prst="rect">
            <a:avLst/>
          </a:prstGeom>
          <a:noFill/>
        </p:spPr>
      </p:pic>
      <p:pic>
        <p:nvPicPr>
          <p:cNvPr id="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1331640" y="5229200"/>
            <a:ext cx="504056" cy="5040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83899" y="548680"/>
            <a:ext cx="6420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ответ!</a:t>
            </a:r>
          </a:p>
        </p:txBody>
      </p:sp>
      <p:pic>
        <p:nvPicPr>
          <p:cNvPr id="1032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12914" y="1628800"/>
            <a:ext cx="908845" cy="87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45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1030" name="Picture 6" descr="https://im0-tub-ru.yandex.net/i?id=c3cea0d046edb6e7a05c95d0350d9355&amp;ref=rim&amp;n=33&amp;w=196&amp;h=18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988840"/>
            <a:ext cx="3744416" cy="3591585"/>
          </a:xfrm>
          <a:prstGeom prst="rect">
            <a:avLst/>
          </a:prstGeom>
          <a:noFill/>
        </p:spPr>
      </p:pic>
      <p:pic>
        <p:nvPicPr>
          <p:cNvPr id="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1331640" y="5229200"/>
            <a:ext cx="504056" cy="5040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83899" y="548680"/>
            <a:ext cx="6420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ответ!</a:t>
            </a:r>
          </a:p>
        </p:txBody>
      </p:sp>
      <p:pic>
        <p:nvPicPr>
          <p:cNvPr id="1032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12914" y="1628800"/>
            <a:ext cx="908845" cy="879464"/>
          </a:xfrm>
          <a:prstGeom prst="rect">
            <a:avLst/>
          </a:prstGeom>
          <a:noFill/>
        </p:spPr>
      </p:pic>
      <p:pic>
        <p:nvPicPr>
          <p:cNvPr id="1033" name="Picture 9" descr="G:\музей\268374_mainViewLo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76256" y="1556792"/>
            <a:ext cx="944769" cy="914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31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43808" y="692696"/>
            <a:ext cx="464056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Уютный уголок России,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Хранитель сказочных озер.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Урал мой! Нет тебя красивей,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Овеян славой с давних пор.</a:t>
            </a: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Не счесть здесь ярких изумрудов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 самоцветы там и тут.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Уральский край подобен чуду.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Бажова сказы здесь живут.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9" y="4077072"/>
            <a:ext cx="77768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Дорогие ребята, давайте отправимся в гости к дедушке Уралу и узнаем,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сказочно богата уральская земля и какие мужественные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старинные профессии были на ней!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83899" y="548680"/>
            <a:ext cx="6420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ответ!</a:t>
            </a:r>
          </a:p>
        </p:txBody>
      </p:sp>
      <p:pic>
        <p:nvPicPr>
          <p:cNvPr id="4" name="Picture 6" descr="https://im0-tub-ru.yandex.net/i?id=c3cea0d046edb6e7a05c95d0350d9355&amp;ref=rim&amp;n=33&amp;w=196&amp;h=18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988840"/>
            <a:ext cx="3744416" cy="3591585"/>
          </a:xfrm>
          <a:prstGeom prst="rect">
            <a:avLst/>
          </a:prstGeom>
          <a:noFill/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1331640" y="5229200"/>
            <a:ext cx="504056" cy="504056"/>
          </a:xfrm>
          <a:prstGeom prst="rect">
            <a:avLst/>
          </a:prstGeom>
        </p:spPr>
      </p:pic>
      <p:pic>
        <p:nvPicPr>
          <p:cNvPr id="6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1643050"/>
            <a:ext cx="908845" cy="879464"/>
          </a:xfrm>
          <a:prstGeom prst="rect">
            <a:avLst/>
          </a:prstGeom>
          <a:noFill/>
        </p:spPr>
      </p:pic>
      <p:pic>
        <p:nvPicPr>
          <p:cNvPr id="7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1643050"/>
            <a:ext cx="908845" cy="879464"/>
          </a:xfrm>
          <a:prstGeom prst="rect">
            <a:avLst/>
          </a:prstGeom>
          <a:noFill/>
        </p:spPr>
      </p:pic>
      <p:pic>
        <p:nvPicPr>
          <p:cNvPr id="8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1643050"/>
            <a:ext cx="908845" cy="87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31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g-fotki.yandex.ru/get/16153/16969765.25e/0_96525_2343b121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83899" y="548680"/>
            <a:ext cx="6420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ответ!</a:t>
            </a:r>
          </a:p>
        </p:txBody>
      </p:sp>
      <p:pic>
        <p:nvPicPr>
          <p:cNvPr id="7" name="Picture 6" descr="https://im0-tub-ru.yandex.net/i?id=c3cea0d046edb6e7a05c95d0350d9355&amp;ref=rim&amp;n=33&amp;w=196&amp;h=18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988840"/>
            <a:ext cx="3744416" cy="3591585"/>
          </a:xfrm>
          <a:prstGeom prst="rect">
            <a:avLst/>
          </a:prstGeom>
          <a:noFill/>
        </p:spPr>
      </p:pic>
      <p:pic>
        <p:nvPicPr>
          <p:cNvPr id="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1331640" y="5229200"/>
            <a:ext cx="504056" cy="504056"/>
          </a:xfrm>
          <a:prstGeom prst="rect">
            <a:avLst/>
          </a:prstGeom>
        </p:spPr>
      </p:pic>
      <p:pic>
        <p:nvPicPr>
          <p:cNvPr id="9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1556792"/>
            <a:ext cx="908845" cy="879464"/>
          </a:xfrm>
          <a:prstGeom prst="rect">
            <a:avLst/>
          </a:prstGeom>
          <a:noFill/>
        </p:spPr>
      </p:pic>
      <p:pic>
        <p:nvPicPr>
          <p:cNvPr id="10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1556792"/>
            <a:ext cx="908845" cy="879464"/>
          </a:xfrm>
          <a:prstGeom prst="rect">
            <a:avLst/>
          </a:prstGeom>
          <a:noFill/>
        </p:spPr>
      </p:pic>
      <p:pic>
        <p:nvPicPr>
          <p:cNvPr id="11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352" y="2708920"/>
            <a:ext cx="908845" cy="879464"/>
          </a:xfrm>
          <a:prstGeom prst="rect">
            <a:avLst/>
          </a:prstGeom>
          <a:noFill/>
        </p:spPr>
      </p:pic>
      <p:pic>
        <p:nvPicPr>
          <p:cNvPr id="12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68344" y="1556792"/>
            <a:ext cx="908845" cy="87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31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548680"/>
            <a:ext cx="600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Правильный ответ!</a:t>
            </a:r>
          </a:p>
        </p:txBody>
      </p:sp>
      <p:pic>
        <p:nvPicPr>
          <p:cNvPr id="4" name="Picture 6" descr="https://im0-tub-ru.yandex.net/i?id=c3cea0d046edb6e7a05c95d0350d9355&amp;ref=rim&amp;n=33&amp;w=196&amp;h=18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988840"/>
            <a:ext cx="3744416" cy="3591585"/>
          </a:xfrm>
          <a:prstGeom prst="rect">
            <a:avLst/>
          </a:prstGeom>
          <a:noFill/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1331640" y="5229200"/>
            <a:ext cx="504056" cy="504056"/>
          </a:xfrm>
          <a:prstGeom prst="rect">
            <a:avLst/>
          </a:prstGeom>
        </p:spPr>
      </p:pic>
      <p:pic>
        <p:nvPicPr>
          <p:cNvPr id="6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1428736"/>
            <a:ext cx="908845" cy="879464"/>
          </a:xfrm>
          <a:prstGeom prst="rect">
            <a:avLst/>
          </a:prstGeom>
          <a:noFill/>
        </p:spPr>
      </p:pic>
      <p:pic>
        <p:nvPicPr>
          <p:cNvPr id="7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50" y="1428736"/>
            <a:ext cx="908845" cy="879464"/>
          </a:xfrm>
          <a:prstGeom prst="rect">
            <a:avLst/>
          </a:prstGeom>
          <a:noFill/>
        </p:spPr>
      </p:pic>
      <p:pic>
        <p:nvPicPr>
          <p:cNvPr id="8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2500306"/>
            <a:ext cx="908845" cy="879464"/>
          </a:xfrm>
          <a:prstGeom prst="rect">
            <a:avLst/>
          </a:prstGeom>
          <a:noFill/>
        </p:spPr>
      </p:pic>
      <p:pic>
        <p:nvPicPr>
          <p:cNvPr id="9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72396" y="1428736"/>
            <a:ext cx="908845" cy="879464"/>
          </a:xfrm>
          <a:prstGeom prst="rect">
            <a:avLst/>
          </a:prstGeom>
          <a:noFill/>
        </p:spPr>
      </p:pic>
      <p:pic>
        <p:nvPicPr>
          <p:cNvPr id="10" name="Picture 8" descr="G:\музей\268374_mainViewLo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43834" y="2500306"/>
            <a:ext cx="908845" cy="87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31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2049" name="Picture 1" descr="G:\музей\scale_1200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628800"/>
            <a:ext cx="4890120" cy="42381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82643" y="764704"/>
            <a:ext cx="554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Надо подумать…</a:t>
            </a:r>
          </a:p>
        </p:txBody>
      </p:sp>
      <p:pic>
        <p:nvPicPr>
          <p:cNvPr id="5" name="b1314089d5efb2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99592" y="616530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2049" name="Picture 1" descr="G:\музей\scale_12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628800"/>
            <a:ext cx="4890120" cy="42381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764704"/>
            <a:ext cx="5328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Надо подумать…</a:t>
            </a:r>
          </a:p>
        </p:txBody>
      </p:sp>
      <p:pic>
        <p:nvPicPr>
          <p:cNvPr id="5" name="b1314089d5efb2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99592" y="616530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2049" name="Picture 1" descr="G:\музей\scale_12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628800"/>
            <a:ext cx="4890120" cy="42381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82643" y="764704"/>
            <a:ext cx="554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Надо подумать…</a:t>
            </a:r>
          </a:p>
        </p:txBody>
      </p:sp>
      <p:pic>
        <p:nvPicPr>
          <p:cNvPr id="5" name="b1314089d5efb2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99592" y="616530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2049" name="Picture 1" descr="G:\музей\scale_12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628800"/>
            <a:ext cx="4890120" cy="42381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82643" y="764704"/>
            <a:ext cx="554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Надо подумать…</a:t>
            </a:r>
          </a:p>
        </p:txBody>
      </p:sp>
      <p:pic>
        <p:nvPicPr>
          <p:cNvPr id="5" name="b1314089d5efb2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99592" y="616530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2049" name="Picture 1" descr="G:\музей\scale_12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628800"/>
            <a:ext cx="4890120" cy="42381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82643" y="764704"/>
            <a:ext cx="554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Надо подумать…</a:t>
            </a:r>
          </a:p>
        </p:txBody>
      </p:sp>
      <p:pic>
        <p:nvPicPr>
          <p:cNvPr id="5" name="b1314089d5efb2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99592" y="616530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7122"/>
            <a:ext cx="9361040" cy="697835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27784" y="1124744"/>
            <a:ext cx="4339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3E707-E781-450C-84F9-DF03A87CF8F1}"/>
              </a:ext>
            </a:extLst>
          </p:cNvPr>
          <p:cNvSpPr/>
          <p:nvPr/>
        </p:nvSpPr>
        <p:spPr>
          <a:xfrm>
            <a:off x="783684" y="2636912"/>
            <a:ext cx="7793672" cy="25545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6600"/>
                </a:solidFill>
                <a:effectLst/>
              </a:rPr>
              <a:t>Вы заработали все монетки </a:t>
            </a:r>
          </a:p>
          <a:p>
            <a:pPr algn="ctr"/>
            <a:r>
              <a:rPr lang="ru-RU" sz="4000" b="1" cap="none" spc="0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6600"/>
                </a:solidFill>
                <a:effectLst/>
              </a:rPr>
              <a:t>за правильные ответы!</a:t>
            </a:r>
          </a:p>
          <a:p>
            <a:pPr algn="ctr"/>
            <a:r>
              <a:rPr lang="ru-RU" sz="40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6600"/>
                </a:solidFill>
              </a:rPr>
              <a:t>Теперь вы знаете, как добывали </a:t>
            </a:r>
          </a:p>
          <a:p>
            <a:pPr algn="ctr"/>
            <a:r>
              <a:rPr lang="ru-RU" sz="40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6600"/>
                </a:solidFill>
              </a:rPr>
              <a:t>и обрабатывали металл на Урале!</a:t>
            </a:r>
            <a:endParaRPr lang="ru-RU" sz="4000" b="1" cap="none" spc="0" dirty="0">
              <a:ln w="12700">
                <a:solidFill>
                  <a:schemeClr val="accent5"/>
                </a:solidFill>
                <a:prstDash val="solid"/>
              </a:ln>
              <a:solidFill>
                <a:srgbClr val="FF6600"/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7040" y="0"/>
            <a:ext cx="9361040" cy="6978353"/>
          </a:xfrm>
          <a:prstGeom prst="rect">
            <a:avLst/>
          </a:prstGeom>
          <a:noFill/>
        </p:spPr>
      </p:pic>
      <p:pic>
        <p:nvPicPr>
          <p:cNvPr id="5122" name="Picture 2" descr="https://im0-tub-ru.yandex.net/i?id=5030b21fd33f0239c0b890c53d6195c1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132856"/>
            <a:ext cx="3888432" cy="3125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6221" y="1844824"/>
            <a:ext cx="363774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из огня железо достаёт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Багровое, малиновое, красное -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молотом тяжёлым сильно бьёт,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вьются искры жаркие, опасные.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для доспехов он нагнёт колец,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подкуёт коней ватаге людной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Ремесленник мирской науки трудной,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Меча создатель и брони ...(КУЗНЕЦ).</a:t>
            </a:r>
            <a:br>
              <a:rPr lang="ru-RU" dirty="0"/>
            </a:b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1177" y="746988"/>
            <a:ext cx="79246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расскажем вам о людях древней профессии.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 вот о какой профессии вы узнаете сами, отгадав загадку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506914"/>
            <a:ext cx="79648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опыты по выплавке металла производились в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обычных сосудах в костре. Это были примитивные орудия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</a:t>
            </a:r>
          </a:p>
        </p:txBody>
      </p:sp>
      <p:pic>
        <p:nvPicPr>
          <p:cNvPr id="4102" name="Picture 6" descr="https://www.mdregion.ru/upload/09_2017/krasota-starogo-zheleza-06.jpg"/>
          <p:cNvPicPr>
            <a:picLocks noChangeAspect="1" noChangeArrowheads="1"/>
          </p:cNvPicPr>
          <p:nvPr/>
        </p:nvPicPr>
        <p:blipFill>
          <a:blip r:embed="rId3" cstate="print"/>
          <a:srcRect l="7394"/>
          <a:stretch>
            <a:fillRect/>
          </a:stretch>
        </p:blipFill>
        <p:spPr bwMode="auto">
          <a:xfrm>
            <a:off x="5004048" y="1844824"/>
            <a:ext cx="3512003" cy="2844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6" name="Picture 10" descr="https://avatars.mds.yandex.net/get-zen_doc/3414453/pub_5ed28b1ea3248275781aae94_5ed3b19b52d2d279d5f361cb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0578" y="1817070"/>
            <a:ext cx="3925437" cy="2944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5" name="Picture 4" descr="https://s.mediasalt.ru/images/253/253688/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501008"/>
            <a:ext cx="3795602" cy="25202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70384" y="647634"/>
            <a:ext cx="79064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люди придумали маленькие печи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домницы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таки печах из бронзы выплавляли топоры, ножи, серпы,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наконечники копий.</a:t>
            </a:r>
          </a:p>
        </p:txBody>
      </p:sp>
      <p:pic>
        <p:nvPicPr>
          <p:cNvPr id="3074" name="Picture 2" descr="https://lh3.googleusercontent.com/-amgAq4amxIE/URUyJ0-i7kI/AAAAAAAAAYk/E2JrkGPWzF4/s1600/%D0%A3%D0%BB%D0%BE%D0%BC%D0%B0_%D0%B4%D0%BE%D0%BC%D0%BD%D0%B8%D1%86%D0%B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204864"/>
            <a:ext cx="3960440" cy="23911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2050" name="Picture 2" descr="http://i.mycdn.me/i?r=AzEPZsRbOZEKgBhR0XGMT1RkFDWYA02AwUYiajxI-4Hz26aKTM5SRkZCeTgDn6uOy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429000"/>
            <a:ext cx="3971235" cy="26642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07801" y="442346"/>
            <a:ext cx="772839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Затем, намного позже, люди стали строить заводы, которые плавили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стали называться железоделательными.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Печи на таких заводах стали называть ДОМНА.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Строили их на берегу рек, а вокруг строился город.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на Урале были построены десятки заводов. А про династию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Демидовых,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первыми построили такие заводы на Урале, знает каждый.</a:t>
            </a:r>
          </a:p>
        </p:txBody>
      </p:sp>
      <p:pic>
        <p:nvPicPr>
          <p:cNvPr id="2052" name="Picture 4" descr="https://i.pinimg.com/236x/92/c1/32/92c132868a0c8a3169d6126e767815a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068960"/>
            <a:ext cx="3174479" cy="2134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pic>
        <p:nvPicPr>
          <p:cNvPr id="1026" name="Picture 2" descr="https://s-r-o.ru/upload/%D0%A4%D0%BE%D1%82%D0%BE%20%D0%96%D0%B8%D0%B2%D1%8B%D0%B5%20%D0%B4%D0%BE%D0%BC%D0%B0/%D0%9D%D0%B5%D0%B2%D1%8C%D1%8F%D0%BD%D1%81%D0%BA/%D0%9D%D0%B5%D0%B2%D1%8C%D1%8F%D0%BD%D1%81%D0%BA%D0%B8%D0%B9%20%D0%B7%D0%B0%D0%B2%D0%BE%D0%B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708920"/>
            <a:ext cx="4680520" cy="35237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39552" y="470866"/>
            <a:ext cx="806297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Невьянский завод построили очень давно на берегу реки </a:t>
            </a:r>
          </a:p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Нейвы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реки рядом с заводом запрудили и образовался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Невьянский пруд.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город, который разросся около завода, назвали Невьянск.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мы живем в этом городе.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548680"/>
            <a:ext cx="72426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болотной руды, которую добывали на дне болот,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получали железо.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этого железа делали сельскохозяйственные орудия</a:t>
            </a:r>
          </a:p>
        </p:txBody>
      </p:sp>
      <p:pic>
        <p:nvPicPr>
          <p:cNvPr id="3074" name="Picture 2" descr="https://venagid.ru/wp-content/uploads/2017/06/Universalmuseum-Joanneum1-1600x10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700808"/>
            <a:ext cx="4895727" cy="32403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78" name="Picture 6" descr="https://bazaotdiha.ru/wp-content/uploads/2018/02/1922213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501008"/>
            <a:ext cx="3744416" cy="2808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-fotki.yandex.ru/get/16153/16969765.25e/0_96525_2343b121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61040" cy="69783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568759"/>
            <a:ext cx="8202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Лили колокола, изготавливали медную посуду с орнаментом,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узорами</a:t>
            </a:r>
          </a:p>
        </p:txBody>
      </p:sp>
      <p:pic>
        <p:nvPicPr>
          <p:cNvPr id="5124" name="Picture 4" descr="https://images.ru.prom.st/716174947_w640_h640_mednaya-posuda.jpg"/>
          <p:cNvPicPr>
            <a:picLocks noChangeAspect="1" noChangeArrowheads="1"/>
          </p:cNvPicPr>
          <p:nvPr/>
        </p:nvPicPr>
        <p:blipFill>
          <a:blip r:embed="rId4" cstate="print"/>
          <a:srcRect b="16316"/>
          <a:stretch>
            <a:fillRect/>
          </a:stretch>
        </p:blipFill>
        <p:spPr bwMode="auto">
          <a:xfrm>
            <a:off x="1547664" y="2060848"/>
            <a:ext cx="6577870" cy="30963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527</Words>
  <Application>Microsoft Office PowerPoint</Application>
  <PresentationFormat>Экран (4:3)</PresentationFormat>
  <Paragraphs>101</Paragraphs>
  <Slides>28</Slides>
  <Notes>3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Светлана Баклыкова</cp:lastModifiedBy>
  <cp:revision>35</cp:revision>
  <dcterms:created xsi:type="dcterms:W3CDTF">2021-04-04T16:25:08Z</dcterms:created>
  <dcterms:modified xsi:type="dcterms:W3CDTF">2021-05-06T09:30:30Z</dcterms:modified>
</cp:coreProperties>
</file>