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</p:sldMasterIdLst>
  <p:notesMasterIdLst>
    <p:notesMasterId r:id="rId29"/>
  </p:notesMasterIdLst>
  <p:sldIdLst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  <p:sldId id="273" r:id="rId21"/>
    <p:sldId id="274" r:id="rId22"/>
    <p:sldId id="278" r:id="rId23"/>
    <p:sldId id="279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476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63AA4-0C46-4966-A130-64DADD4818C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697CC-61A0-4518-B83C-B57516D5A4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864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0476359-8788-4C30-8093-8B20F74301F6}" type="slidenum">
              <a:rPr lang="ru-RU" altLang="ru-RU">
                <a:solidFill>
                  <a:prstClr val="black"/>
                </a:solidFill>
              </a:rPr>
              <a:pPr eaLnBrk="1" hangingPunct="1"/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F8B74-B03D-4B3B-B193-1DB3266FFD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55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C33BB-83E9-4F16-90E1-9A3FC81E00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AE240-4F35-45FB-A4B0-B36692B9A8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206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E4737-FDEF-437E-8795-C0C093F39E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85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F8B74-B03D-4B3B-B193-1DB3266FFD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573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82D80-E2E2-4D2A-8A0F-583642B7ED5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15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351D3-8663-44D8-A720-2D93271103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691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ABE3A-6FE9-4029-9BF0-0932FD33EF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92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F5C23-61DC-44ED-AE88-FC54362358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534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9C828-F9DD-4A4A-88B0-50F9E4E6A1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434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52CBE-932C-425C-BC2F-63B772BCF2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944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82D80-E2E2-4D2A-8A0F-583642B7ED5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29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54B6B-6561-4FA4-9825-A7E2166306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05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9A961-2EDE-4836-BAD8-3558144B7F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1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C33BB-83E9-4F16-90E1-9A3FC81E00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81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AE240-4F35-45FB-A4B0-B36692B9A8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762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E4737-FDEF-437E-8795-C0C093F39E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6958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F8B74-B03D-4B3B-B193-1DB3266FFD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2993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82D80-E2E2-4D2A-8A0F-583642B7ED5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2654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351D3-8663-44D8-A720-2D93271103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61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ABE3A-6FE9-4029-9BF0-0932FD33EF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1550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F5C23-61DC-44ED-AE88-FC54362358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439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351D3-8663-44D8-A720-2D93271103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976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9C828-F9DD-4A4A-88B0-50F9E4E6A1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2549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52CBE-932C-425C-BC2F-63B772BCF2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863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54B6B-6561-4FA4-9825-A7E2166306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6562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9A961-2EDE-4836-BAD8-3558144B7F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443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C33BB-83E9-4F16-90E1-9A3FC81E00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2748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AE240-4F35-45FB-A4B0-B36692B9A8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0537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E4737-FDEF-437E-8795-C0C093F39E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3472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F8B74-B03D-4B3B-B193-1DB3266FFD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4282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82D80-E2E2-4D2A-8A0F-583642B7ED5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6362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351D3-8663-44D8-A720-2D93271103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1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ABE3A-6FE9-4029-9BF0-0932FD33EF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2489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ABE3A-6FE9-4029-9BF0-0932FD33EF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3664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F5C23-61DC-44ED-AE88-FC54362358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5798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9C828-F9DD-4A4A-88B0-50F9E4E6A1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1214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52CBE-932C-425C-BC2F-63B772BCF2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6735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54B6B-6561-4FA4-9825-A7E2166306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864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9A961-2EDE-4836-BAD8-3558144B7F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8222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C33BB-83E9-4F16-90E1-9A3FC81E00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662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AE240-4F35-45FB-A4B0-B36692B9A8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709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E4737-FDEF-437E-8795-C0C093F39E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610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F5C23-61DC-44ED-AE88-FC54362358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803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9C828-F9DD-4A4A-88B0-50F9E4E6A1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000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52CBE-932C-425C-BC2F-63B772BCF2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7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54B6B-6561-4FA4-9825-A7E2166306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7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9A961-2EDE-4836-BAD8-3558144B7F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09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3C76F0-B895-4756-8840-EB380F4B03F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0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3C76F0-B895-4756-8840-EB380F4B03F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25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3C76F0-B895-4756-8840-EB380F4B03F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428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3C76F0-B895-4756-8840-EB380F4B03F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1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6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8.png"/><Relationship Id="rId10" Type="http://schemas.openxmlformats.org/officeDocument/2006/relationships/image" Target="../media/image74.png"/><Relationship Id="rId4" Type="http://schemas.openxmlformats.org/officeDocument/2006/relationships/image" Target="../media/image67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hyperlink" Target="http://www.vsyaanimaciya.ru/_ph/10/2/608713298.gif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8"/>
          <p:cNvSpPr>
            <a:spLocks noChangeArrowheads="1"/>
          </p:cNvSpPr>
          <p:nvPr/>
        </p:nvSpPr>
        <p:spPr bwMode="auto">
          <a:xfrm>
            <a:off x="2220191" y="19195"/>
            <a:ext cx="55721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</a:t>
            </a:r>
            <a:r>
              <a:rPr lang="ru-RU" altLang="ru-RU" sz="4400" b="1" dirty="0">
                <a:solidFill>
                  <a:srgbClr val="008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Урок- путешествие</a:t>
            </a:r>
          </a:p>
        </p:txBody>
      </p:sp>
      <p:sp>
        <p:nvSpPr>
          <p:cNvPr id="2052" name="Прямоугольник 8"/>
          <p:cNvSpPr>
            <a:spLocks noChangeArrowheads="1"/>
          </p:cNvSpPr>
          <p:nvPr/>
        </p:nvSpPr>
        <p:spPr bwMode="auto">
          <a:xfrm>
            <a:off x="714375" y="1988840"/>
            <a:ext cx="75723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0000"/>
                </a:solidFill>
              </a:rPr>
              <a:t>Тема </a:t>
            </a:r>
            <a:r>
              <a:rPr lang="ru-RU" altLang="ru-RU" sz="3200" b="1" dirty="0">
                <a:solidFill>
                  <a:srgbClr val="000000"/>
                </a:solidFill>
              </a:rPr>
              <a:t>урока</a:t>
            </a:r>
            <a:r>
              <a:rPr lang="ru-RU" altLang="ru-RU" sz="3200" dirty="0" smtClean="0">
                <a:solidFill>
                  <a:srgbClr val="000000"/>
                </a:solidFill>
              </a:rPr>
              <a:t>: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rgbClr val="000000"/>
                </a:solidFill>
              </a:rPr>
              <a:t> </a:t>
            </a:r>
            <a:r>
              <a:rPr lang="ru-RU" altLang="ru-RU" sz="3600" b="1" dirty="0" smtClean="0">
                <a:solidFill>
                  <a:srgbClr val="0000FF"/>
                </a:solidFill>
              </a:rPr>
              <a:t>«Умножение обыкновенных дробей»</a:t>
            </a:r>
            <a:endParaRPr lang="ru-RU" altLang="ru-RU" sz="3600" b="1" dirty="0">
              <a:solidFill>
                <a:srgbClr val="0000FF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</a:rPr>
              <a:t>                                      </a:t>
            </a:r>
          </a:p>
        </p:txBody>
      </p:sp>
      <p:sp>
        <p:nvSpPr>
          <p:cNvPr id="2053" name="TextBox 9"/>
          <p:cNvSpPr txBox="1">
            <a:spLocks noChangeArrowheads="1"/>
          </p:cNvSpPr>
          <p:nvPr/>
        </p:nvSpPr>
        <p:spPr bwMode="auto">
          <a:xfrm>
            <a:off x="5492750" y="4857750"/>
            <a:ext cx="3101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</a:rPr>
              <a:t>Учитель математики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</a:rPr>
              <a:t>МБОУ СОШ с.Троекурово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</a:rPr>
              <a:t>Лебедянского района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</a:rPr>
              <a:t>Лазутина С.А.</a:t>
            </a:r>
          </a:p>
        </p:txBody>
      </p:sp>
      <p:pic>
        <p:nvPicPr>
          <p:cNvPr id="2054" name="Picture 8" descr="image05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786313"/>
            <a:ext cx="1584325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906091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0033CC"/>
                </a:solidFill>
              </a:rPr>
              <a:t>Задание 3</a:t>
            </a:r>
            <a:r>
              <a:rPr lang="ru-RU" sz="2800" b="1" dirty="0">
                <a:solidFill>
                  <a:srgbClr val="0033CC"/>
                </a:solidFill>
              </a:rPr>
              <a:t>. Найдите значения выражения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45949" y="2124963"/>
                <a:ext cx="1620187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latin typeface="Times New Roman"/>
                    <a:ea typeface="Calibri"/>
                  </a:rPr>
                  <a:t>а)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3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5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r>
                  <a:rPr lang="ru-RU" sz="2800" dirty="0">
                    <a:effectLst/>
                    <a:latin typeface="Times New Roman"/>
                    <a:ea typeface="Times New Roman"/>
                  </a:rPr>
                  <a:t> </a:t>
                </a:r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949" y="2124963"/>
                <a:ext cx="1620187" cy="704295"/>
              </a:xfrm>
              <a:prstGeom prst="rect">
                <a:avLst/>
              </a:prstGeom>
              <a:blipFill rotWithShape="1">
                <a:blip r:embed="rId2"/>
                <a:stretch>
                  <a:fillRect l="-7519" b="-104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75685" y="3284984"/>
                <a:ext cx="1459887" cy="7107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latin typeface="Times New Roman"/>
                    <a:ea typeface="Times New Roman"/>
                  </a:rPr>
                  <a:t>б)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4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7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685" y="3284984"/>
                <a:ext cx="1459887" cy="710707"/>
              </a:xfrm>
              <a:prstGeom prst="rect">
                <a:avLst/>
              </a:prstGeom>
              <a:blipFill rotWithShape="1">
                <a:blip r:embed="rId3"/>
                <a:stretch>
                  <a:fillRect l="-8333" b="-103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639932" y="2107985"/>
                <a:ext cx="1541640" cy="7104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latin typeface="Times New Roman"/>
                    <a:ea typeface="Times New Roman"/>
                  </a:rPr>
                  <a:t>в)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5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35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36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932" y="2107985"/>
                <a:ext cx="1541640" cy="710451"/>
              </a:xfrm>
              <a:prstGeom prst="rect">
                <a:avLst/>
              </a:prstGeom>
              <a:blipFill rotWithShape="1">
                <a:blip r:embed="rId4"/>
                <a:stretch>
                  <a:fillRect l="-7905" b="-103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608004" y="3315365"/>
                <a:ext cx="1519198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2800" dirty="0">
                    <a:latin typeface="Times New Roman"/>
                    <a:ea typeface="Times New Roman"/>
                    <a:cs typeface="Times New Roman"/>
                  </a:rPr>
                  <a:t>г)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1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63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ru-RU" sz="28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004" y="3315365"/>
                <a:ext cx="1519198" cy="703398"/>
              </a:xfrm>
              <a:prstGeom prst="rect">
                <a:avLst/>
              </a:prstGeom>
              <a:blipFill rotWithShape="1">
                <a:blip r:embed="rId5"/>
                <a:stretch>
                  <a:fillRect l="-8434" b="-104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69584" y="2146448"/>
                <a:ext cx="923651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dirty="0" smtClean="0"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b="0" i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ru-RU" sz="2800" b="1" i="0" smtClean="0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𝟐𝟒</m:t>
                        </m:r>
                      </m:num>
                      <m:den>
                        <m:r>
                          <a:rPr lang="ru-RU" sz="2800" b="0" i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55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9584" y="2146448"/>
                <a:ext cx="923651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13158" b="-85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2079202" y="3330009"/>
                <a:ext cx="914033" cy="7191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 smtClean="0"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ru-RU" sz="2800" b="1" i="0" smtClean="0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𝟓</m:t>
                        </m:r>
                      </m:num>
                      <m:den>
                        <m:r>
                          <a:rPr lang="ru-RU" sz="2800" i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14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9202" y="3330009"/>
                <a:ext cx="914033" cy="719108"/>
              </a:xfrm>
              <a:prstGeom prst="rect">
                <a:avLst/>
              </a:prstGeom>
              <a:blipFill rotWithShape="1">
                <a:blip r:embed="rId7"/>
                <a:stretch>
                  <a:fillRect l="-13333" b="-84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6181572" y="2107729"/>
                <a:ext cx="914033" cy="7107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 smtClean="0"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ru-RU" sz="2800" b="1" i="0" smtClean="0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𝟕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12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1572" y="2107729"/>
                <a:ext cx="914033" cy="710707"/>
              </a:xfrm>
              <a:prstGeom prst="rect">
                <a:avLst/>
              </a:prstGeom>
              <a:blipFill rotWithShape="1">
                <a:blip r:embed="rId8"/>
                <a:stretch>
                  <a:fillRect l="-13333" b="-94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6300192" y="3309273"/>
                <a:ext cx="914033" cy="715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cs typeface="Times New Roman"/>
                  </a:rPr>
                  <a:t>=</a:t>
                </a:r>
                <a:r>
                  <a:rPr lang="ru-RU" sz="2800" dirty="0" smtClean="0"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b="0" i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ru-RU" sz="2800" b="1" i="0" smtClean="0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num>
                      <m:den>
                        <m:r>
                          <a:rPr lang="ru-RU" sz="2800" b="0" i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81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309273"/>
                <a:ext cx="914033" cy="715581"/>
              </a:xfrm>
              <a:prstGeom prst="rect">
                <a:avLst/>
              </a:prstGeom>
              <a:blipFill rotWithShape="1">
                <a:blip r:embed="rId9"/>
                <a:stretch>
                  <a:fillRect l="-13333" b="-85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755576" y="5088958"/>
            <a:ext cx="77048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Заповедник «</a:t>
            </a:r>
            <a:r>
              <a:rPr lang="ru-RU" sz="2000" b="1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Галичья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гора»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сохраняет на своей территории 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24 вида </a:t>
            </a:r>
            <a:r>
              <a:rPr lang="ru-RU" sz="20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насекомых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5 видов </a:t>
            </a:r>
            <a:r>
              <a:rPr lang="ru-RU" sz="20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растений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7 видов </a:t>
            </a:r>
            <a:r>
              <a:rPr lang="ru-RU" sz="20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позвоночных животных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 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1 вид </a:t>
            </a:r>
            <a:r>
              <a:rPr lang="ru-RU" sz="20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грибов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, занесенные в 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Красные книги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0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837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70175" y="1412776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u="sng" dirty="0">
                <a:latin typeface="Times New Roman"/>
                <a:ea typeface="Calibri"/>
                <a:cs typeface="Times New Roman"/>
              </a:rPr>
              <a:t>Задание 4</a:t>
            </a:r>
            <a:r>
              <a:rPr lang="ru-RU" sz="2400" u="sng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Заповедник «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Галичья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гора» занимает площадь 231га, а центральный участок занимает 8,4% от площади  этого заповедника. Сколько занимает центральный участок заповедника? Ответ округлить до целых.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18443" y="3244334"/>
            <a:ext cx="20810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Ответ:19 га</a:t>
            </a:r>
            <a:endParaRPr lang="ru-RU" sz="2800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3"/>
          <a:stretch/>
        </p:blipFill>
        <p:spPr bwMode="auto">
          <a:xfrm>
            <a:off x="1125622" y="3539786"/>
            <a:ext cx="4460167" cy="27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6958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9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53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2942" y="908720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u="sng" dirty="0">
                <a:latin typeface="Times New Roman"/>
                <a:ea typeface="Calibri"/>
                <a:cs typeface="Times New Roman"/>
              </a:rPr>
              <a:t>Задание 5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Длина скалы «Язык» 4 метра, а ширина составляет ¼  длины. Найдите площадь  скалы «Язык»?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2288222"/>
            <a:ext cx="1923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Ответ: 4м</a:t>
            </a:r>
            <a:r>
              <a:rPr lang="ru-RU" sz="2800" b="1" baseline="30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2</a:t>
            </a:r>
            <a:endParaRPr lang="ru-RU" sz="2800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96952"/>
            <a:ext cx="502848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98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33CC"/>
                </a:solidFill>
                <a:latin typeface="Times New Roman"/>
                <a:ea typeface="Times New Roman"/>
              </a:rPr>
              <a:t>Физкультминутка.</a:t>
            </a:r>
            <a:endParaRPr lang="ru-RU" sz="2800" dirty="0">
              <a:solidFill>
                <a:srgbClr val="0033CC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По родному краю </a:t>
            </a:r>
            <a:b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Дружно мы шагаем.</a:t>
            </a:r>
            <a:b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sz="2800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Справа 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от нас - зеленый луг.</a:t>
            </a:r>
            <a:b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sz="2800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Слева 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находится лес.</a:t>
            </a:r>
            <a:b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sz="28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60" y="555171"/>
            <a:ext cx="3493971" cy="2183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60" y="3532932"/>
            <a:ext cx="336037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5"/>
            <a:ext cx="3744416" cy="24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15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6835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В таком лесу полно чудес.</a:t>
            </a:r>
            <a:b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Белка с ветки на ветку скок.</a:t>
            </a:r>
            <a:b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sz="2400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Филин </a:t>
            </a: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крыльями машет. Ух!</a:t>
            </a:r>
            <a:b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Аж захватывает дух!</a:t>
            </a:r>
            <a:b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sz="2400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Солнце </a:t>
            </a: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над березами светит нам.</a:t>
            </a:r>
            <a:b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sz="2400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Мы </a:t>
            </a: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рады ягодам, грибам.</a:t>
            </a:r>
            <a:b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073" y="188640"/>
            <a:ext cx="24962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073" y="2518008"/>
            <a:ext cx="2872032" cy="1913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285" y="4668071"/>
            <a:ext cx="3352497" cy="1865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32" y="4576884"/>
            <a:ext cx="32766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10414"/>
            <a:ext cx="3438525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11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869485"/>
            <a:ext cx="4587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Растительный мир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заповедника «</a:t>
            </a:r>
            <a:r>
              <a:rPr lang="ru-RU" sz="2400" b="1" dirty="0" err="1" smtClean="0">
                <a:solidFill>
                  <a:srgbClr val="C00000"/>
                </a:solidFill>
              </a:rPr>
              <a:t>Галичья</a:t>
            </a:r>
            <a:r>
              <a:rPr lang="ru-RU" sz="2400" b="1" dirty="0" smtClean="0">
                <a:solidFill>
                  <a:srgbClr val="C00000"/>
                </a:solidFill>
              </a:rPr>
              <a:t> гора»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91" y="91082"/>
            <a:ext cx="3845344" cy="2369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539" y="107106"/>
            <a:ext cx="3424335" cy="228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97" y="3917702"/>
            <a:ext cx="3685052" cy="245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539" y="3930651"/>
            <a:ext cx="3672408" cy="2442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48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95536" y="260648"/>
                <a:ext cx="7272808" cy="48052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2800" b="1" u="sng" dirty="0">
                    <a:latin typeface="Times New Roman"/>
                    <a:ea typeface="Calibri"/>
                    <a:cs typeface="Times New Roman"/>
                  </a:rPr>
                  <a:t>Задание </a:t>
                </a:r>
                <a:r>
                  <a:rPr lang="ru-RU" sz="2800" b="1" u="sng" dirty="0" smtClean="0">
                    <a:latin typeface="Times New Roman"/>
                    <a:ea typeface="Calibri"/>
                    <a:cs typeface="Times New Roman"/>
                  </a:rPr>
                  <a:t>6 </a:t>
                </a:r>
                <a:r>
                  <a:rPr lang="ru-RU" sz="2400" b="1" dirty="0" smtClean="0">
                    <a:latin typeface="Times New Roman"/>
                    <a:ea typeface="Calibri"/>
                    <a:cs typeface="Times New Roman"/>
                  </a:rPr>
                  <a:t>Найдите значение выражения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Е   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3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3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5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×1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ru-RU" sz="2800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ru-RU" sz="8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Ф </a:t>
                </a:r>
                <a:r>
                  <a:rPr lang="ru-RU" sz="2800" dirty="0"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2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14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15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×6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endParaRPr lang="ru-RU" sz="2800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ru-RU" sz="8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Р </a:t>
                </a:r>
                <a:r>
                  <a:rPr lang="ru-RU" sz="2800" dirty="0">
                    <a:effectLst/>
                    <a:latin typeface="Times New Roman"/>
                    <a:ea typeface="Times New Roman"/>
                    <a:cs typeface="Times New Roman"/>
                  </a:rPr>
                  <a:t>   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2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2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25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×1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ru-RU" sz="2800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ru-RU" sz="8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Д</a:t>
                </a:r>
                <a:r>
                  <a:rPr lang="ru-RU" sz="2800" dirty="0">
                    <a:effectLst/>
                    <a:latin typeface="Times New Roman"/>
                    <a:ea typeface="Times New Roman"/>
                    <a:cs typeface="Times New Roman"/>
                  </a:rPr>
                  <a:t>   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2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1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7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×2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ru-RU" sz="2800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ru-RU" sz="8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Э</a:t>
                </a:r>
                <a:r>
                  <a:rPr lang="ru-RU" sz="2800" dirty="0">
                    <a:effectLst/>
                    <a:latin typeface="Times New Roman"/>
                    <a:ea typeface="Times New Roman"/>
                    <a:cs typeface="Times New Roman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4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11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×4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endParaRPr lang="ru-RU" sz="2800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ru-RU" sz="8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ru-RU" sz="2800" dirty="0"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5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2</m:t>
                        </m:r>
                      </m:num>
                      <m:den>
                        <m:r>
                          <a:rPr lang="ru-RU" sz="2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5</m:t>
                        </m:r>
                      </m:den>
                    </m:f>
                    <m:r>
                      <a:rPr lang="ru-RU" sz="2800" i="1">
                        <a:effectLst/>
                        <a:latin typeface="Cambria Math"/>
                        <a:ea typeface="Calibri"/>
                        <a:cs typeface="Times New Roman"/>
                      </a:rPr>
                      <m:t>×10</m:t>
                    </m:r>
                  </m:oMath>
                </a14:m>
                <a:endParaRPr lang="ru-RU" sz="28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60648"/>
                <a:ext cx="7272808" cy="4805290"/>
              </a:xfrm>
              <a:prstGeom prst="rect">
                <a:avLst/>
              </a:prstGeom>
              <a:blipFill rotWithShape="1">
                <a:blip r:embed="rId2"/>
                <a:stretch>
                  <a:fillRect l="-1760" t="-1269" b="-6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4672002"/>
                  </p:ext>
                </p:extLst>
              </p:nvPr>
            </p:nvGraphicFramePr>
            <p:xfrm>
              <a:off x="3419872" y="4153704"/>
              <a:ext cx="5400601" cy="182446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05162"/>
                    <a:gridCol w="1039054"/>
                    <a:gridCol w="720081"/>
                    <a:gridCol w="864096"/>
                    <a:gridCol w="1080120"/>
                    <a:gridCol w="792088"/>
                  </a:tblGrid>
                  <a:tr h="971028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1</m:t>
                                </m:r>
                                <m:f>
                                  <m:fPr>
                                    <m:ctrlP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2</m:t>
                                    </m:r>
                                  </m:num>
                                  <m:den>
                                    <m: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8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1</m:t>
                                </m:r>
                                <m:r>
                                  <a:rPr lang="ru-RU" sz="2800" b="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9</m:t>
                                </m:r>
                                <m:f>
                                  <m:fPr>
                                    <m:ctrlP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 b="0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</m:t>
                                    </m:r>
                                    <m:r>
                                      <a:rPr lang="ru-RU" sz="2800" b="0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4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6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  <m:f>
                                  <m:fPr>
                                    <m:ctrlP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2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54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70053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4672002"/>
                  </p:ext>
                </p:extLst>
              </p:nvPr>
            </p:nvGraphicFramePr>
            <p:xfrm>
              <a:off x="3419872" y="4153704"/>
              <a:ext cx="5400601" cy="182446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05162"/>
                    <a:gridCol w="1039054"/>
                    <a:gridCol w="720081"/>
                    <a:gridCol w="864096"/>
                    <a:gridCol w="1080120"/>
                    <a:gridCol w="792088"/>
                  </a:tblGrid>
                  <a:tr h="97102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r="-498649" b="-8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6550" r="-331579" b="-8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4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6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27119" r="-73446" b="-8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54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534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2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80728"/>
            <a:ext cx="3600400" cy="266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19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6561" y="2758833"/>
            <a:ext cx="25570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Животный мир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заповедника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</a:rPr>
              <a:t>Галичья</a:t>
            </a:r>
            <a:r>
              <a:rPr lang="ru-RU" sz="2400" b="1" dirty="0" smtClean="0">
                <a:solidFill>
                  <a:srgbClr val="C00000"/>
                </a:solidFill>
              </a:rPr>
              <a:t> гора»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29580"/>
            <a:ext cx="2578641" cy="193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451" y="129580"/>
            <a:ext cx="3035265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25" y="103262"/>
            <a:ext cx="273050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05" y="2366401"/>
            <a:ext cx="2614612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2366401"/>
            <a:ext cx="2730500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0" y="4718282"/>
            <a:ext cx="27305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07" y="4821469"/>
            <a:ext cx="273050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4806388"/>
            <a:ext cx="2730500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4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Group 17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2450852"/>
                  </p:ext>
                </p:extLst>
              </p:nvPr>
            </p:nvGraphicFramePr>
            <p:xfrm>
              <a:off x="26913" y="8607"/>
              <a:ext cx="9053512" cy="7386436"/>
            </p:xfrm>
            <a:graphic>
              <a:graphicData uri="http://schemas.openxmlformats.org/drawingml/2006/table">
                <a:tbl>
                  <a:tblPr/>
                  <a:tblGrid>
                    <a:gridCol w="3017837"/>
                    <a:gridCol w="3017838"/>
                    <a:gridCol w="3017837"/>
                  </a:tblGrid>
                  <a:tr h="176420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kumimoji="0" lang="ru-RU" sz="4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ru-RU" sz="40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1</m:t>
                                    </m:r>
                                  </m:num>
                                  <m:den>
                                    <m:r>
                                      <a:rPr kumimoji="0" lang="ru-RU" sz="40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5</m:t>
                                    </m:r>
                                  </m:den>
                                </m:f>
                                <m:r>
                                  <a:rPr kumimoji="0" lang="ru-RU" sz="40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×40</m:t>
                                </m:r>
                              </m:oMath>
                            </m:oMathPara>
                          </a14:m>
                          <a:endParaRPr kumimoji="0" lang="ru-RU" sz="40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ru-RU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ru-RU" sz="6000" dirty="0" smtClean="0">
                              <a:effectLst/>
                              <a:latin typeface="Times New Roman"/>
                              <a:ea typeface="Calibri"/>
                            </a:rPr>
                            <a:t>(</a:t>
                          </a:r>
                          <a:r>
                            <a:rPr lang="ru-RU" sz="4000" dirty="0" smtClean="0">
                              <a:effectLst/>
                              <a:latin typeface="Times New Roman"/>
                              <a:ea typeface="Calibri"/>
                            </a:rPr>
                            <a:t>3/5)</a:t>
                          </a:r>
                          <a:r>
                            <a:rPr lang="ru-RU" sz="4000" baseline="30000" dirty="0" smtClean="0">
                              <a:effectLst/>
                              <a:latin typeface="Times New Roman"/>
                              <a:ea typeface="Calibri"/>
                            </a:rPr>
                            <a:t>2</a:t>
                          </a:r>
                          <a:endParaRPr kumimoji="0" lang="ru-RU" sz="4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ru-RU" sz="2800" dirty="0" smtClean="0">
                              <a:effectLst/>
                              <a:latin typeface="Times New Roman"/>
                              <a:ea typeface="Calibri"/>
                            </a:rPr>
                            <a:t>Какое число обратно 0,3?</a:t>
                          </a:r>
                          <a:endParaRPr kumimoji="0" lang="ru-RU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17145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60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3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 4</m:t>
                                  </m:r>
                                </m:num>
                                <m:den>
                                  <m:r>
                                    <a:rPr lang="ru-RU" sz="3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  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3600" dirty="0">
                              <a:effectLst/>
                              <a:latin typeface="Times New Roman"/>
                              <a:ea typeface="Calibri"/>
                            </a:rPr>
                            <a:t> выразить в процентах</a:t>
                          </a:r>
                          <a:endParaRPr kumimoji="0" lang="ru-RU" sz="36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360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3</m:t>
                                    </m:r>
                                  </m:num>
                                  <m:den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7</m:t>
                                    </m:r>
                                  </m:den>
                                </m:f>
                                <m:r>
                                  <a:rPr lang="en-US" sz="36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от 6,3</m:t>
                                </m:r>
                              </m:oMath>
                            </m:oMathPara>
                          </a14:m>
                          <a:endParaRPr kumimoji="0" lang="ru-RU" sz="36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00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2</m:t>
                                    </m:r>
                                  </m:num>
                                  <m:den>
                                    <m:r>
                                      <a:rPr lang="ru-RU" sz="4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3</m:t>
                                    </m:r>
                                  </m:den>
                                </m:f>
                                <m:r>
                                  <a:rPr lang="ru-RU" sz="4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ru-RU" sz="40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4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kumimoji="0" lang="ru-RU" sz="4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17145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360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4</m:t>
                                    </m:r>
                                  </m:num>
                                  <m:den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9</m:t>
                                    </m:r>
                                  </m:den>
                                </m:f>
                                <m:r>
                                  <a:rPr lang="ru-RU" sz="36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ru-RU" sz="36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kumimoji="0" lang="ru-RU" sz="36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ru-RU" sz="4400" dirty="0" smtClean="0">
                              <a:effectLst/>
                              <a:latin typeface="Times New Roman"/>
                              <a:ea typeface="Calibri"/>
                            </a:rPr>
                            <a:t>(2/7)</a:t>
                          </a:r>
                          <a:r>
                            <a:rPr lang="ru-RU" sz="4400" baseline="30000" dirty="0" smtClean="0">
                              <a:effectLst/>
                              <a:latin typeface="Times New Roman"/>
                              <a:ea typeface="Calibri"/>
                            </a:rPr>
                            <a:t>2</a:t>
                          </a:r>
                          <a:endParaRPr kumimoji="0" lang="ru-RU" sz="44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360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1</m:t>
                                    </m:r>
                                  </m:num>
                                  <m:den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3</m:t>
                                    </m:r>
                                  </m:den>
                                </m:f>
                                <m:r>
                                  <a:rPr lang="ru-RU" sz="36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ru-RU" sz="36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kumimoji="0" lang="ru-RU" sz="36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17145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</a:rPr>
                            <a:t>Какое число обратно 1,2?</a:t>
                          </a:r>
                          <a:endParaRPr kumimoji="0" lang="ru-RU" sz="2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ru-RU" sz="6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3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ru-RU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 </m:t>
                                  </m:r>
                                  <m:r>
                                    <a:rPr kumimoji="0" lang="ru-RU" sz="3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kumimoji="0" lang="ru-RU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  </m:t>
                                  </m:r>
                                  <m:r>
                                    <a:rPr kumimoji="0" lang="ru-RU" sz="3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ru-RU" sz="32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</a:rPr>
                            <a:t> выразить в процентах</a:t>
                          </a:r>
                          <a:endParaRPr kumimoji="0" lang="ru-RU" sz="32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ru-RU" sz="6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kumimoji="0" lang="ru-RU" sz="4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ru-RU" sz="40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</m:t>
                                    </m:r>
                                    <m:r>
                                      <a:rPr kumimoji="0" lang="ru-RU" sz="4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kumimoji="0" lang="ru-RU" sz="40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 </m:t>
                                    </m:r>
                                    <m:r>
                                      <a:rPr kumimoji="0" lang="ru-RU" sz="4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kumimoji="0" lang="ru-RU" sz="4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от 36</m:t>
                                </m:r>
                              </m:oMath>
                            </m:oMathPara>
                          </a14:m>
                          <a:endParaRPr kumimoji="0" lang="ru-RU" sz="40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ru-RU" sz="6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Group 17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2450852"/>
                  </p:ext>
                </p:extLst>
              </p:nvPr>
            </p:nvGraphicFramePr>
            <p:xfrm>
              <a:off x="26913" y="8607"/>
              <a:ext cx="9053512" cy="7386436"/>
            </p:xfrm>
            <a:graphic>
              <a:graphicData uri="http://schemas.openxmlformats.org/drawingml/2006/table">
                <a:tbl>
                  <a:tblPr/>
                  <a:tblGrid>
                    <a:gridCol w="3017837"/>
                    <a:gridCol w="3017838"/>
                    <a:gridCol w="3017837"/>
                  </a:tblGrid>
                  <a:tr h="176420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6061" t="-10381" r="-200202" b="-3197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ru-RU" sz="6000" dirty="0" smtClean="0">
                              <a:effectLst/>
                              <a:latin typeface="Times New Roman"/>
                              <a:ea typeface="Calibri"/>
                            </a:rPr>
                            <a:t>(</a:t>
                          </a:r>
                          <a:r>
                            <a:rPr lang="ru-RU" sz="4000" dirty="0" smtClean="0">
                              <a:effectLst/>
                              <a:latin typeface="Times New Roman"/>
                              <a:ea typeface="Calibri"/>
                            </a:rPr>
                            <a:t>3/5)</a:t>
                          </a:r>
                          <a:r>
                            <a:rPr lang="ru-RU" sz="4000" baseline="30000" dirty="0" smtClean="0">
                              <a:effectLst/>
                              <a:latin typeface="Times New Roman"/>
                              <a:ea typeface="Calibri"/>
                            </a:rPr>
                            <a:t>2</a:t>
                          </a:r>
                          <a:endParaRPr kumimoji="0" lang="ru-RU" sz="4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ru-RU" sz="2800" dirty="0" smtClean="0">
                              <a:effectLst/>
                              <a:latin typeface="Times New Roman"/>
                              <a:ea typeface="Calibri"/>
                            </a:rPr>
                            <a:t>Какое число обратно 0,3?</a:t>
                          </a:r>
                          <a:endParaRPr kumimoji="0" lang="ru-RU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17145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6061" t="-113121" r="-200202" b="-2276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105847" t="-113121" r="-99798" b="-2276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206263" t="-113121" b="-227660"/>
                          </a:stretch>
                        </a:blipFill>
                      </a:tcPr>
                    </a:tc>
                  </a:tr>
                  <a:tr h="17145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6061" t="-213879" r="-200202" b="-1284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ru-RU" sz="4400" dirty="0" smtClean="0">
                              <a:effectLst/>
                              <a:latin typeface="Times New Roman"/>
                              <a:ea typeface="Calibri"/>
                            </a:rPr>
                            <a:t>(2/7)</a:t>
                          </a:r>
                          <a:r>
                            <a:rPr lang="ru-RU" sz="4400" baseline="30000" dirty="0" smtClean="0">
                              <a:effectLst/>
                              <a:latin typeface="Times New Roman"/>
                              <a:ea typeface="Calibri"/>
                            </a:rPr>
                            <a:t>2</a:t>
                          </a:r>
                          <a:endParaRPr kumimoji="0" lang="ru-RU" sz="44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206263" t="-213879" b="-128470"/>
                          </a:stretch>
                        </a:blipFill>
                      </a:tcPr>
                    </a:tc>
                  </a:tr>
                  <a:tr h="219322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</a:rPr>
                            <a:t>Какое число обратно 1,2?</a:t>
                          </a:r>
                          <a:endParaRPr kumimoji="0" lang="ru-RU" sz="2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  <a:p>
                          <a:pPr marL="0" marR="0" lvl="0" indent="0" algn="l" defTabSz="914400" rtl="0" eaLnBrk="0" fontAlgn="base" latinLnBrk="0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ru-RU" sz="6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Times New Roman" pitchFamily="18" charset="0"/>
                            <a:cs typeface="Arial" charset="0"/>
                          </a:endParaRPr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105847" t="-245000" r="-99798" b="-2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horzOverflow="overflow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1">
                          <a:blip r:embed="rId2"/>
                          <a:stretch>
                            <a:fillRect l="-206263" t="-245000" b="-27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6705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25" y="0"/>
            <a:ext cx="3054350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7" y="12700"/>
            <a:ext cx="3078163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77" y="1695450"/>
            <a:ext cx="305435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998" y="1704603"/>
            <a:ext cx="3167402" cy="178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662" y="1676400"/>
            <a:ext cx="3084513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77" y="3494087"/>
            <a:ext cx="309542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334" y="3457574"/>
            <a:ext cx="304165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922" y="3457574"/>
            <a:ext cx="3084513" cy="171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77" y="5157787"/>
            <a:ext cx="3095427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543" y="5120480"/>
            <a:ext cx="3054350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78" y="5120480"/>
            <a:ext cx="3073400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62984" y="5623171"/>
            <a:ext cx="25362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Times New Roman"/>
                <a:ea typeface="Calibri"/>
              </a:rPr>
              <a:t>пустельга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16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348880"/>
            <a:ext cx="5976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</a:rPr>
              <a:t>Над желтой нивой - купол голубой</a:t>
            </a:r>
          </a:p>
          <a:p>
            <a:r>
              <a:rPr lang="ru-RU" sz="2400" b="1" i="1" dirty="0">
                <a:solidFill>
                  <a:srgbClr val="C00000"/>
                </a:solidFill>
              </a:rPr>
              <a:t>Плывет как лебедь, парус у причала</a:t>
            </a:r>
          </a:p>
          <a:p>
            <a:r>
              <a:rPr lang="ru-RU" sz="2400" b="1" i="1" dirty="0">
                <a:solidFill>
                  <a:srgbClr val="C00000"/>
                </a:solidFill>
              </a:rPr>
              <a:t>К огромной нашей Родине любовь</a:t>
            </a:r>
          </a:p>
          <a:p>
            <a:r>
              <a:rPr lang="ru-RU" sz="2400" b="1" i="1" dirty="0">
                <a:solidFill>
                  <a:srgbClr val="C00000"/>
                </a:solidFill>
              </a:rPr>
              <a:t>Берет от малой родины начало.</a:t>
            </a:r>
          </a:p>
        </p:txBody>
      </p:sp>
      <p:sp>
        <p:nvSpPr>
          <p:cNvPr id="3" name="AutoShape 4" descr="https://im2-tub-ru.yandex.net/i?id=27fa485af7f641f2034da4d86d69a00b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" y="-55285"/>
            <a:ext cx="3109318" cy="220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910" y="-4581"/>
            <a:ext cx="3223310" cy="215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82" y="-4581"/>
            <a:ext cx="2877418" cy="215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" y="4509120"/>
            <a:ext cx="3196382" cy="234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77964"/>
            <a:ext cx="2809920" cy="227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92" y="4577964"/>
            <a:ext cx="3149208" cy="228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13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30 из 4815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866" y="1180320"/>
            <a:ext cx="5531790" cy="400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327407"/>
            <a:ext cx="4572000" cy="5772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Ты береги нас!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Смотрю на глобус - шар земной,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 вдруг вздохнул он, как живой!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 шепчут мне материки: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"Ты береги нас, береги!"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Грустит глубокая река,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Свои, теряя берега,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 слышу голос я реки: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"Ты береги нас, береги!"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Смотрю на глобус - шар земной,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Такой прекрасный и родной,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 шепчут губы: "Не солгу,</a:t>
            </a:r>
            <a:endParaRPr lang="ru-RU" sz="1400" b="1" i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Я сберегу вас, сберегу!</a:t>
            </a:r>
            <a:endParaRPr lang="ru-RU" sz="1400" b="1" i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1810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085184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И мы </a:t>
            </a:r>
            <a:r>
              <a:rPr lang="ru-RU" sz="2800" b="1" dirty="0">
                <a:solidFill>
                  <a:srgbClr val="0033CC"/>
                </a:solidFill>
                <a:latin typeface="Times New Roman"/>
                <a:ea typeface="Times New Roman"/>
              </a:rPr>
              <a:t>не должны об этом забывать, </a:t>
            </a:r>
            <a:r>
              <a:rPr lang="ru-RU" sz="2800" b="1" dirty="0">
                <a:solidFill>
                  <a:srgbClr val="0033CC"/>
                </a:solidFill>
                <a:ea typeface="Calibri"/>
              </a:rPr>
              <a:t> </a:t>
            </a:r>
            <a:r>
              <a:rPr lang="ru-RU" sz="2800" b="1" dirty="0">
                <a:solidFill>
                  <a:srgbClr val="0033CC"/>
                </a:solidFill>
                <a:latin typeface="Times New Roman"/>
                <a:ea typeface="Times New Roman"/>
              </a:rPr>
              <a:t>беречь природу и сохранить ее для будущих поколений</a:t>
            </a:r>
            <a:r>
              <a:rPr lang="ru-RU" sz="2800" b="1" dirty="0">
                <a:solidFill>
                  <a:srgbClr val="0033CC"/>
                </a:solidFill>
                <a:ea typeface="Calibri"/>
              </a:rPr>
              <a:t/>
            </a:r>
            <a:br>
              <a:rPr lang="ru-RU" sz="2800" b="1" dirty="0">
                <a:solidFill>
                  <a:srgbClr val="0033CC"/>
                </a:solidFill>
                <a:ea typeface="Calibri"/>
              </a:rPr>
            </a:b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0728"/>
            <a:ext cx="8748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/>
                <a:ea typeface="Times New Roman"/>
              </a:rPr>
              <a:t>Природа- это не храм, а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мастерская, где </a:t>
            </a:r>
            <a:r>
              <a:rPr lang="ru-RU" sz="4000" b="1" i="1" dirty="0">
                <a:solidFill>
                  <a:srgbClr val="FF0000"/>
                </a:solidFill>
                <a:latin typeface="Times New Roman"/>
                <a:ea typeface="Times New Roman"/>
              </a:rPr>
              <a:t>человек- работник» </a:t>
            </a:r>
            <a:endParaRPr lang="ru-RU" sz="4000" b="1" i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Тургенев </a:t>
            </a:r>
            <a:r>
              <a:rPr lang="ru-RU" sz="4000" b="1" i="1" dirty="0">
                <a:solidFill>
                  <a:srgbClr val="FF0000"/>
                </a:solidFill>
                <a:latin typeface="Times New Roman"/>
                <a:ea typeface="Times New Roman"/>
              </a:rPr>
              <a:t>И.С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7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>
            <a:spLocks noChangeArrowheads="1"/>
          </p:cNvSpPr>
          <p:nvPr/>
        </p:nvSpPr>
        <p:spPr bwMode="auto">
          <a:xfrm>
            <a:off x="1357313" y="936208"/>
            <a:ext cx="6500812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ru-RU" sz="2800" b="1" dirty="0" smtClean="0">
              <a:solidFill>
                <a:srgbClr val="0000FF"/>
              </a:solidFill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Итог урока.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srgbClr val="0000FF"/>
              </a:solidFill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Продолжите фразу: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“Сегодня на уроке я узнал…”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“Сегодня на уроке я повторил…”</a:t>
            </a:r>
            <a:br>
              <a:rPr lang="ru-RU" altLang="ru-R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</a:br>
            <a:endParaRPr lang="ru-RU" altLang="ru-RU" sz="2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7651" name="Picture 8" descr="image05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437063"/>
            <a:ext cx="1584325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91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66" name="Text Box 38"/>
          <p:cNvSpPr txBox="1">
            <a:spLocks noChangeArrowheads="1"/>
          </p:cNvSpPr>
          <p:nvPr/>
        </p:nvSpPr>
        <p:spPr bwMode="auto">
          <a:xfrm>
            <a:off x="1403350" y="4508500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73767" name="Text Box 39"/>
          <p:cNvSpPr txBox="1">
            <a:spLocks noChangeArrowheads="1"/>
          </p:cNvSpPr>
          <p:nvPr/>
        </p:nvSpPr>
        <p:spPr bwMode="auto">
          <a:xfrm>
            <a:off x="4284663" y="4508500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73768" name="Text Box 40"/>
          <p:cNvSpPr txBox="1">
            <a:spLocks noChangeArrowheads="1"/>
          </p:cNvSpPr>
          <p:nvPr/>
        </p:nvSpPr>
        <p:spPr bwMode="auto">
          <a:xfrm>
            <a:off x="7308850" y="458152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8677" name="Text Box 41"/>
          <p:cNvSpPr txBox="1">
            <a:spLocks noChangeArrowheads="1"/>
          </p:cNvSpPr>
          <p:nvPr/>
        </p:nvSpPr>
        <p:spPr bwMode="auto">
          <a:xfrm>
            <a:off x="2555875" y="692150"/>
            <a:ext cx="4802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600" b="1" smtClean="0">
                <a:solidFill>
                  <a:srgbClr val="0000FF"/>
                </a:solidFill>
              </a:rPr>
              <a:t>Моё настроение: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2372395"/>
            <a:ext cx="19939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719" y="2404393"/>
            <a:ext cx="19939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2593975"/>
            <a:ext cx="19939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46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73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3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66" grpId="0"/>
      <p:bldP spid="73767" grpId="0"/>
      <p:bldP spid="7376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9699" name="Rectangle 13"/>
          <p:cNvSpPr>
            <a:spLocks noChangeArrowheads="1"/>
          </p:cNvSpPr>
          <p:nvPr/>
        </p:nvSpPr>
        <p:spPr bwMode="auto">
          <a:xfrm>
            <a:off x="611188" y="704215"/>
            <a:ext cx="8072437" cy="1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ru-RU" sz="1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Домашнее задание: 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составить и решить задачи  о </a:t>
            </a:r>
            <a:r>
              <a:rPr lang="ru-RU" altLang="ru-RU" sz="3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заповеднике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Галичья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гора».</a:t>
            </a:r>
            <a:endParaRPr lang="ru-RU" altLang="ru-RU" sz="3600" dirty="0" smtClean="0">
              <a:solidFill>
                <a:srgbClr val="000000"/>
              </a:solidFill>
            </a:endParaRPr>
          </a:p>
        </p:txBody>
      </p:sp>
      <p:pic>
        <p:nvPicPr>
          <p:cNvPr id="29700" name="Picture 8" descr="image05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724400"/>
            <a:ext cx="1584325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7765196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1916832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916832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688" y="1921559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0725" y="1916832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63888" y="1937405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32071" y="1939783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15068" y="1937405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12160" y="1947601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76256" y="1939783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40352" y="1947601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</p:spTree>
    <p:extLst>
      <p:ext uri="{BB962C8B-B14F-4D97-AF65-F5344CB8AC3E}">
        <p14:creationId xmlns:p14="http://schemas.microsoft.com/office/powerpoint/2010/main" val="125773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276872"/>
            <a:ext cx="5598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«Заповедник» - это слово всем и каждому знакомо.</a:t>
            </a:r>
            <a:endParaRPr lang="ru-RU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 нем животных охраняют, кормят и оберегают.</a:t>
            </a:r>
            <a:endParaRPr lang="ru-RU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Запрещают здесь охоту, проявляют здесь заботу</a:t>
            </a:r>
            <a:endParaRPr lang="ru-RU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 растениях лесных, луговых и полевых</a:t>
            </a:r>
            <a:endParaRPr lang="ru-RU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Водоемов и болот. Вся природа здесь живет</a:t>
            </a:r>
            <a:endParaRPr lang="ru-RU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Под охраной человека много лет, от века к веку.</a:t>
            </a:r>
            <a:endParaRPr lang="ru-RU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AutoShape 7" descr="http://photos.lifeisphoto.ru/114/0/114019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99692" cy="209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92" y="9525"/>
            <a:ext cx="3128493" cy="208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-3645"/>
            <a:ext cx="2909490" cy="210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1794"/>
            <a:ext cx="3340394" cy="230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394" y="4551794"/>
            <a:ext cx="2671765" cy="2331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71802"/>
            <a:ext cx="3142953" cy="230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21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1"/>
            <a:ext cx="9144000" cy="597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836712"/>
            <a:ext cx="6597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Заповедник «</a:t>
            </a:r>
            <a:r>
              <a:rPr lang="ru-RU" sz="3600" b="1" dirty="0" err="1" smtClean="0">
                <a:solidFill>
                  <a:srgbClr val="C00000"/>
                </a:solidFill>
              </a:rPr>
              <a:t>Галичья</a:t>
            </a:r>
            <a:r>
              <a:rPr lang="ru-RU" sz="3600" b="1" dirty="0" smtClean="0">
                <a:solidFill>
                  <a:srgbClr val="C00000"/>
                </a:solidFill>
              </a:rPr>
              <a:t> гора»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1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49320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Заповедник «</a:t>
            </a:r>
            <a:r>
              <a:rPr lang="ru-RU" sz="2800" b="1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Галичья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гора»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состоит из </a:t>
            </a:r>
            <a:r>
              <a:rPr lang="ru-RU" sz="28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6  разобщённых участков:</a:t>
            </a:r>
            <a:endParaRPr lang="ru-RU" sz="2800" b="1" dirty="0">
              <a:solidFill>
                <a:srgbClr val="0033CC"/>
              </a:solidFill>
              <a:latin typeface="Calibri"/>
              <a:ea typeface="Calibri"/>
              <a:cs typeface="Times New Roman"/>
            </a:endParaRPr>
          </a:p>
          <a:p>
            <a:r>
              <a:rPr lang="ru-RU" sz="2800" b="1" dirty="0" err="1">
                <a:latin typeface="Times New Roman"/>
                <a:ea typeface="Calibri"/>
              </a:rPr>
              <a:t>Галичья</a:t>
            </a:r>
            <a:r>
              <a:rPr lang="ru-RU" sz="2800" b="1" dirty="0">
                <a:latin typeface="Times New Roman"/>
                <a:ea typeface="Calibri"/>
              </a:rPr>
              <a:t> </a:t>
            </a:r>
            <a:r>
              <a:rPr lang="ru-RU" sz="2800" b="1" dirty="0" smtClean="0">
                <a:latin typeface="Times New Roman"/>
                <a:ea typeface="Calibri"/>
              </a:rPr>
              <a:t>гора</a:t>
            </a:r>
            <a:r>
              <a:rPr lang="ru-RU" sz="2800" b="1" dirty="0">
                <a:latin typeface="Times New Roman"/>
                <a:ea typeface="Calibri"/>
              </a:rPr>
              <a:t>, </a:t>
            </a:r>
            <a:endParaRPr lang="ru-RU" sz="2800" b="1" dirty="0" smtClean="0">
              <a:latin typeface="Times New Roman"/>
              <a:ea typeface="Calibri"/>
            </a:endParaRPr>
          </a:p>
          <a:p>
            <a:r>
              <a:rPr lang="ru-RU" sz="2800" b="1" dirty="0" smtClean="0">
                <a:latin typeface="Times New Roman"/>
                <a:ea typeface="Calibri"/>
              </a:rPr>
              <a:t>Морозова </a:t>
            </a:r>
            <a:r>
              <a:rPr lang="ru-RU" sz="2800" b="1" dirty="0">
                <a:latin typeface="Times New Roman"/>
                <a:ea typeface="Calibri"/>
              </a:rPr>
              <a:t>гора, </a:t>
            </a:r>
            <a:endParaRPr lang="ru-RU" sz="2800" b="1" dirty="0" smtClean="0">
              <a:latin typeface="Times New Roman"/>
              <a:ea typeface="Calibri"/>
            </a:endParaRPr>
          </a:p>
          <a:p>
            <a:r>
              <a:rPr lang="ru-RU" sz="2800" b="1" dirty="0" err="1" smtClean="0">
                <a:latin typeface="Times New Roman"/>
                <a:ea typeface="Calibri"/>
              </a:rPr>
              <a:t>Плющань</a:t>
            </a:r>
            <a:r>
              <a:rPr lang="ru-RU" sz="2800" b="1" dirty="0">
                <a:latin typeface="Times New Roman"/>
                <a:ea typeface="Calibri"/>
              </a:rPr>
              <a:t>, </a:t>
            </a:r>
            <a:endParaRPr lang="ru-RU" sz="2800" b="1" dirty="0" smtClean="0">
              <a:latin typeface="Times New Roman"/>
              <a:ea typeface="Calibri"/>
            </a:endParaRPr>
          </a:p>
          <a:p>
            <a:r>
              <a:rPr lang="ru-RU" sz="2800" b="1" dirty="0" smtClean="0">
                <a:latin typeface="Times New Roman"/>
                <a:ea typeface="Calibri"/>
              </a:rPr>
              <a:t>Быкова </a:t>
            </a:r>
            <a:r>
              <a:rPr lang="ru-RU" sz="2800" b="1" dirty="0">
                <a:latin typeface="Times New Roman"/>
                <a:ea typeface="Calibri"/>
              </a:rPr>
              <a:t>Шея, </a:t>
            </a:r>
            <a:endParaRPr lang="ru-RU" sz="2800" b="1" dirty="0" smtClean="0">
              <a:latin typeface="Times New Roman"/>
              <a:ea typeface="Calibri"/>
            </a:endParaRPr>
          </a:p>
          <a:p>
            <a:r>
              <a:rPr lang="ru-RU" sz="2800" b="1" dirty="0" smtClean="0">
                <a:latin typeface="Times New Roman"/>
                <a:ea typeface="Calibri"/>
              </a:rPr>
              <a:t>Воронов </a:t>
            </a:r>
            <a:r>
              <a:rPr lang="ru-RU" sz="2800" b="1" dirty="0">
                <a:latin typeface="Times New Roman"/>
                <a:ea typeface="Calibri"/>
              </a:rPr>
              <a:t>Камень, </a:t>
            </a:r>
            <a:endParaRPr lang="ru-RU" sz="2800" b="1" dirty="0" smtClean="0">
              <a:latin typeface="Times New Roman"/>
              <a:ea typeface="Calibri"/>
            </a:endParaRPr>
          </a:p>
          <a:p>
            <a:r>
              <a:rPr lang="ru-RU" sz="2800" b="1" dirty="0" err="1" smtClean="0">
                <a:latin typeface="Times New Roman"/>
                <a:ea typeface="Calibri"/>
              </a:rPr>
              <a:t>Воргольское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60" y="144463"/>
            <a:ext cx="220662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03996"/>
            <a:ext cx="2163762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095" y="3497604"/>
            <a:ext cx="205422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445" y="5120508"/>
            <a:ext cx="2273300" cy="162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359" y="4875363"/>
            <a:ext cx="1590675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24" y="5040654"/>
            <a:ext cx="25669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382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76641" y="548680"/>
                <a:ext cx="7704856" cy="18007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u="sng" dirty="0" smtClean="0">
                    <a:solidFill>
                      <a:srgbClr val="0033CC"/>
                    </a:solidFill>
                  </a:rPr>
                  <a:t>Задание 1</a:t>
                </a:r>
                <a:r>
                  <a:rPr lang="ru-RU" sz="2800" b="1" dirty="0">
                    <a:solidFill>
                      <a:srgbClr val="0033CC"/>
                    </a:solidFill>
                  </a:rPr>
                  <a:t>.Найдите значения выражения:</a:t>
                </a:r>
              </a:p>
              <a:p>
                <a:endParaRPr lang="ru-RU" sz="2800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/>
                        </a:rPr>
                        <m:t>(2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</a:rPr>
                            <m:t> </m:t>
                          </m:r>
                          <m:r>
                            <a:rPr lang="ru-RU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</a:rPr>
                            <m:t>  7</m:t>
                          </m:r>
                        </m:den>
                      </m:f>
                      <m:r>
                        <a:rPr lang="en-US" sz="2800" i="1">
                          <a:latin typeface="Cambria Math"/>
                        </a:rPr>
                        <m:t>+1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</a:rPr>
                            <m:t>7</m:t>
                          </m:r>
                        </m:den>
                      </m:f>
                      <m:r>
                        <a:rPr lang="en-US" sz="2800" i="1">
                          <a:latin typeface="Cambria Math"/>
                        </a:rPr>
                        <m:t>)×1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en-US" sz="2800" i="1">
                          <a:latin typeface="Cambria Math"/>
                        </a:rPr>
                        <m:t>+1920</m:t>
                      </m:r>
                    </m:oMath>
                  </m:oMathPara>
                </a14:m>
                <a:endParaRPr lang="ru-RU" sz="2800" dirty="0">
                  <a:effectLst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41" y="548680"/>
                <a:ext cx="7704856" cy="1800749"/>
              </a:xfrm>
              <a:prstGeom prst="rect">
                <a:avLst/>
              </a:prstGeom>
              <a:blipFill rotWithShape="1">
                <a:blip r:embed="rId2"/>
                <a:stretch>
                  <a:fillRect l="-1582" t="-33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5225011" y="2564904"/>
            <a:ext cx="2528256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Ответ:1925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581128"/>
            <a:ext cx="77048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Государственный природный </a:t>
            </a:r>
            <a:r>
              <a:rPr lang="ru-RU" sz="2800" b="1" dirty="0">
                <a:solidFill>
                  <a:srgbClr val="C00000"/>
                </a:solidFill>
              </a:rPr>
              <a:t>заповедник «</a:t>
            </a:r>
            <a:r>
              <a:rPr lang="ru-RU" sz="2800" b="1" dirty="0" err="1">
                <a:solidFill>
                  <a:srgbClr val="C00000"/>
                </a:solidFill>
              </a:rPr>
              <a:t>Галичья</a:t>
            </a:r>
            <a:r>
              <a:rPr lang="ru-RU" sz="2800" b="1" dirty="0">
                <a:solidFill>
                  <a:srgbClr val="C00000"/>
                </a:solidFill>
              </a:rPr>
              <a:t> гора»</a:t>
            </a:r>
            <a:r>
              <a:rPr lang="ru-RU" sz="2800" dirty="0"/>
              <a:t> был создан в </a:t>
            </a:r>
            <a:r>
              <a:rPr lang="ru-RU" sz="2800" b="1" dirty="0">
                <a:solidFill>
                  <a:srgbClr val="C00000"/>
                </a:solidFill>
              </a:rPr>
              <a:t>1925 году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882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3773" y="783868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0033CC"/>
                </a:solidFill>
              </a:rPr>
              <a:t>Задание 2</a:t>
            </a:r>
            <a:r>
              <a:rPr lang="ru-RU" sz="2800" b="1" dirty="0">
                <a:solidFill>
                  <a:srgbClr val="0033CC"/>
                </a:solidFill>
              </a:rPr>
              <a:t>. Найдите значения выражения</a:t>
            </a:r>
            <a:endParaRPr lang="ru-RU" sz="2800" b="1" dirty="0">
              <a:solidFill>
                <a:srgbClr val="0033CC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56928" y="1970929"/>
                <a:ext cx="2468176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/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 487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  500</m:t>
                        </m:r>
                      </m:den>
                    </m:f>
                    <m:r>
                      <a:rPr lang="ru-RU" sz="2800" i="1">
                        <a:latin typeface="Cambria Math"/>
                      </a:rPr>
                      <m:t>×1000</m:t>
                    </m:r>
                  </m:oMath>
                </a14:m>
                <a:r>
                  <a:rPr lang="ru-RU" sz="2800" dirty="0"/>
                  <a:t> 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928" y="1970929"/>
                <a:ext cx="2468176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5185" b="-76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56928" y="3501008"/>
                <a:ext cx="2452146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/>
                  <a:t>б)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 419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  600</m:t>
                        </m:r>
                      </m:den>
                    </m:f>
                    <m:r>
                      <a:rPr lang="ru-RU" sz="2800" i="1">
                        <a:latin typeface="Cambria Math"/>
                      </a:rPr>
                      <m:t>×1200</m:t>
                    </m:r>
                  </m:oMath>
                </a14:m>
                <a:r>
                  <a:rPr lang="ru-RU" sz="2800" dirty="0"/>
                  <a:t> 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928" y="3501008"/>
                <a:ext cx="2452146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5224" b="-76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610237" y="2121154"/>
                <a:ext cx="2426498" cy="7210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/>
                  <a:t>в)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 1250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  160</m:t>
                        </m:r>
                      </m:den>
                    </m:f>
                    <m:r>
                      <a:rPr lang="ru-RU" sz="2800" i="1">
                        <a:latin typeface="Cambria Math"/>
                      </a:rPr>
                      <m:t>×1280</m:t>
                    </m:r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237" y="2121154"/>
                <a:ext cx="2426498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5025" b="-84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604467" y="3501008"/>
                <a:ext cx="1934376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/>
                  <a:t>г)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</a:rPr>
                          <m:t> </m:t>
                        </m:r>
                        <m:r>
                          <a:rPr lang="ru-RU" sz="2800" i="1">
                            <a:latin typeface="Cambria Math"/>
                          </a:rPr>
                          <m:t>37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  60</m:t>
                        </m:r>
                      </m:den>
                    </m:f>
                    <m:r>
                      <a:rPr lang="ru-RU" sz="2800" i="1">
                        <a:latin typeface="Cambria Math"/>
                      </a:rPr>
                      <m:t>×480</m:t>
                    </m:r>
                  </m:oMath>
                </a14:m>
                <a:endParaRPr lang="ru-RU" sz="2800" dirty="0">
                  <a:effectLst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4467" y="3501008"/>
                <a:ext cx="1934376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6289" b="-76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057840" y="2102386"/>
            <a:ext cx="1095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= 974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3629" y="3596739"/>
            <a:ext cx="1095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= 838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36735" y="2162392"/>
            <a:ext cx="1495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= 10000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38843" y="3573510"/>
            <a:ext cx="995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=296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6879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412609"/>
            <a:ext cx="61926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Заповедник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имеет разнообразную флору и фауну, включающие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974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вида 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сосудистых растений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838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видов 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грибов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 около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10.000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видов 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беспозвоночных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296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видов </a:t>
            </a:r>
            <a:r>
              <a:rPr lang="ru-RU" sz="2400" b="1" dirty="0">
                <a:solidFill>
                  <a:srgbClr val="0033CC"/>
                </a:solidFill>
                <a:latin typeface="Times New Roman"/>
                <a:ea typeface="Calibri"/>
                <a:cs typeface="Times New Roman"/>
              </a:rPr>
              <a:t>позвоночных животных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 descr="http://geophoto.ru/large/labr011020493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7" t="9023" r="8455" b="9913"/>
          <a:stretch/>
        </p:blipFill>
        <p:spPr bwMode="auto">
          <a:xfrm>
            <a:off x="0" y="2494"/>
            <a:ext cx="2262537" cy="173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"/>
          <a:stretch/>
        </p:blipFill>
        <p:spPr bwMode="auto">
          <a:xfrm>
            <a:off x="0" y="1741565"/>
            <a:ext cx="1464008" cy="175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geophoto.ru/mediumlib/adkl212072544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394" y="-16799"/>
            <a:ext cx="2648137" cy="175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2003"/>
            <a:ext cx="2407996" cy="1805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687" y="5052003"/>
            <a:ext cx="3108158" cy="17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531" y="-23937"/>
            <a:ext cx="2478253" cy="177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1" descr="http://data2.lact.ru/f1/s/0/27/image/0/108/medium_1198566097_norm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9" t="5736" r="7647" b="18808"/>
          <a:stretch/>
        </p:blipFill>
        <p:spPr bwMode="auto">
          <a:xfrm>
            <a:off x="7375784" y="-16799"/>
            <a:ext cx="1768216" cy="206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7" t="14998" r="20172" b="4070"/>
          <a:stretch/>
        </p:blipFill>
        <p:spPr bwMode="auto">
          <a:xfrm>
            <a:off x="7375784" y="2049339"/>
            <a:ext cx="1768216" cy="205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84" y="4113926"/>
            <a:ext cx="1768216" cy="273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52"/>
          <a:stretch/>
        </p:blipFill>
        <p:spPr bwMode="auto">
          <a:xfrm>
            <a:off x="0" y="3501008"/>
            <a:ext cx="1464007" cy="170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9" r="16769" b="9286"/>
          <a:stretch/>
        </p:blipFill>
        <p:spPr bwMode="auto">
          <a:xfrm>
            <a:off x="5501844" y="5052003"/>
            <a:ext cx="1873939" cy="17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451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769</Words>
  <Application>Microsoft Office PowerPoint</Application>
  <PresentationFormat>Экран (4:3)</PresentationFormat>
  <Paragraphs>149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Лазутин</dc:creator>
  <cp:lastModifiedBy>Лазутина Светлана</cp:lastModifiedBy>
  <cp:revision>47</cp:revision>
  <dcterms:created xsi:type="dcterms:W3CDTF">2016-10-17T15:49:48Z</dcterms:created>
  <dcterms:modified xsi:type="dcterms:W3CDTF">2021-04-05T15:49:39Z</dcterms:modified>
</cp:coreProperties>
</file>