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5" r:id="rId5"/>
    <p:sldId id="259" r:id="rId6"/>
    <p:sldId id="267" r:id="rId7"/>
    <p:sldId id="274" r:id="rId8"/>
    <p:sldId id="272" r:id="rId9"/>
    <p:sldId id="271" r:id="rId10"/>
    <p:sldId id="261" r:id="rId11"/>
    <p:sldId id="268" r:id="rId12"/>
    <p:sldId id="260" r:id="rId13"/>
    <p:sldId id="269" r:id="rId14"/>
    <p:sldId id="263" r:id="rId15"/>
    <p:sldId id="264" r:id="rId16"/>
    <p:sldId id="277" r:id="rId17"/>
    <p:sldId id="276" r:id="rId18"/>
    <p:sldId id="275" r:id="rId19"/>
    <p:sldId id="278" r:id="rId20"/>
    <p:sldId id="26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32" autoAdjust="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outlineViewPr>
    <p:cViewPr>
      <p:scale>
        <a:sx n="33" d="100"/>
        <a:sy n="33" d="100"/>
      </p:scale>
      <p:origin x="0" y="-375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56CA0A-65AA-4AD8-7216-F560463D89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2AD2B24-2786-1492-5704-BB726AE405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6F8827-6760-7262-47A7-66608D1F8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182811-D38C-48DF-C500-73A02581C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A75246-F841-60E6-68FA-49A21AC77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157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995E85-D2E4-F8E9-1E51-31D2EF254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06233D-7729-E6F8-C811-25EB9BF119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BC8A1B-10C1-14FD-B74E-9D80EEBC5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3B2361-B44E-5593-089F-E0A778FC3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2B5822-F852-A52F-7AB2-7A68C2BD2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576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A346B11-57CE-456B-890D-14E572E2AC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0A3EF97-A26E-02F6-7FF1-030D962CE4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42BC97-8861-71EE-4FF6-B6830B5B4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7BC566-6676-2A1C-BB0C-966CBE099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9DE530-08E7-1BCD-74FC-DCFB12DC7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091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DEBB8A-8262-3D5B-607B-E0CDB54E4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E4851F-64ED-3A51-8931-0E6BA10E9A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2FA245-4926-4157-CCB2-A68079D62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589653-0456-436D-2F35-825E49302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D077AC-3CE7-0CA0-925C-5B4384816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629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2902EF-FD01-6150-7D4B-1828A0DEC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6AEF6C2-CCDB-DE58-602A-4B7C56A16A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6029E2-276F-0DDB-8B2E-E82115BA67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236070-E113-1E3D-6E50-00DE4912F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07E8DE-9D1B-FF68-03F3-5BA399C30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142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2ABA9C-5F5D-EE5B-A5EB-36DD171B3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C21656-B663-5286-1109-09E096EAEB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7A36C93-8F50-D3EB-EF7C-336671AC62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213015B-7B27-B6C4-275E-5C633CF82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CF010AE-C0F4-B0BD-9164-3ABBE8718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3DC277-78A7-B569-FE14-9B57A2956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308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DE8E80-BCC4-664A-E583-0C2758A00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6657C91-271F-679C-A010-3667B40DC5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CAF4B42-35A9-9AA6-E7E5-23CB4B38EA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285B3F3-EF3D-A0F2-3253-8BD2CC97C7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9B57DD7-8B79-8644-CF3B-20A1798559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FC0E624-8013-5E25-D03C-AF641A59D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8AF77A3-893A-0F64-EA62-D7F5B4614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3207D6B-83C0-1ED1-69CE-256335967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465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6C6C16-2B96-98A8-ED6C-19CC2686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123A2F3-4F3E-6F67-3232-2C57A3434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6DCC10A-F4D6-AF9C-07F5-5C619A1D2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ACB1A1A-EF1B-AC76-D634-45F22AAEF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052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95F00C4-0D9C-101B-8702-9BE82942C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777DE9E-AD98-4DE2-6036-D8F2F98577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61F96C6-5149-3C1C-3D9F-2926087B4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167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D0C21-9790-9FC7-8028-6352EC8F4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B9422E-C491-31A3-D93A-AB7FC4B76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FEC68F3-2214-CD4B-CFFD-9DA8034482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888752-702F-BAAF-473A-D43CE300E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CA792A-250A-D414-287C-384DA1943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2C57DBD-CA23-9F5A-EB10-9FA79215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665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079805-3CD5-6AAD-1517-BC2C304F02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0426947-DBE1-E61C-00C9-771F0AC4ED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4EB2E51-3B4D-54E9-EC82-727759C46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D0D5A0-4905-2F46-F519-5F956ACE4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2D464F9-C551-A5E0-988E-36CE006E8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86395F8-5CF6-7FAD-A8FA-C042E23BA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563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3125D8-DE8E-3CF5-201E-BA6DEBE63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EE7411-C02C-BD21-CBEA-A86735C5D1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BCC0CF-F47C-3036-284F-8AF502B3AD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0BB19-5B50-48D2-A608-C1C19D304944}" type="datetimeFigureOut">
              <a:rPr lang="ru-RU" smtClean="0"/>
              <a:t>27.11.2023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23396CF-765E-7C9E-AF9E-7635CCAA82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78063C-C5CB-8305-BAF6-B011AC16DD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3265E-63DE-46F3-9DAE-9B6B03B29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764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eb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ic.academic.ru/dic.nsf/ushakov/1100359" TargetMode="External"/><Relationship Id="rId2" Type="http://schemas.openxmlformats.org/officeDocument/2006/relationships/hyperlink" Target="https://dic.academic.ru/dic.nsf/ushakov/1100318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F411D98-6AD4-5DDA-7175-49FB1840B19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05273" y="584653"/>
            <a:ext cx="11831217" cy="549890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43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	«У города, называемого Баку, можно наблюдать странную вещь: из земли здесь выходит большое количество масла, за которым приезжают из самых дальних концов Персии: во всей стране оно служит для освещения домов. Это масло – черного цвета. Его перевозят по всей стране на коровах и ослах, и вы можете часто видеть караваны из 400 и 500 таких животных».</a:t>
            </a:r>
          </a:p>
          <a:p>
            <a:pPr marL="0" indent="0" algn="l">
              <a:buNone/>
            </a:pPr>
            <a:endParaRPr lang="ru-RU" b="0" i="0" dirty="0">
              <a:solidFill>
                <a:srgbClr val="000000"/>
              </a:solidFill>
              <a:effectLst/>
              <a:latin typeface="Verdana" panose="020B0604030504040204" pitchFamily="34" charset="0"/>
            </a:endParaRPr>
          </a:p>
          <a:p>
            <a:pPr marL="0" indent="0" algn="l">
              <a:buNone/>
            </a:pPr>
            <a:r>
              <a:rPr lang="ru-RU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Джеффери</a:t>
            </a: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Дэкет</a:t>
            </a:r>
            <a:r>
              <a:rPr lang="ru-RU" dirty="0">
                <a:solidFill>
                  <a:srgbClr val="000000"/>
                </a:solidFill>
                <a:latin typeface="Verdana" panose="020B0604030504040204" pitchFamily="34" charset="0"/>
              </a:rPr>
              <a:t>, </a:t>
            </a: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«Замечания о состоянии Персии», 16 век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2489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7D954D-8F1F-9304-16CA-AF51B4C04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3692" y="365125"/>
            <a:ext cx="5680161" cy="5877055"/>
          </a:xfrm>
        </p:spPr>
        <p:txBody>
          <a:bodyPr>
            <a:normAutofit/>
          </a:bodyPr>
          <a:lstStyle/>
          <a:p>
            <a:pPr algn="ctr"/>
            <a:r>
              <a:rPr lang="ru-RU" sz="6000" dirty="0"/>
              <a:t>«…нефть – не топливо. Топить можно и ассигнациями».</a:t>
            </a:r>
            <a:br>
              <a:rPr lang="ru-RU" sz="5400" dirty="0"/>
            </a:br>
            <a:br>
              <a:rPr lang="ru-RU" sz="5400" dirty="0"/>
            </a:br>
            <a:r>
              <a:rPr lang="ru-RU" sz="5400" dirty="0" err="1"/>
              <a:t>Д.И.Менделеев</a:t>
            </a:r>
            <a:endParaRPr lang="ru-RU" sz="54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895E628-E2D9-9907-D7D5-B0C14028E4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08" y="472686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576254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9492FE-FBC5-50E4-FA9E-29771DB99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7DB88F-8024-1F05-D770-410985D73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0"/>
            <a:ext cx="109423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90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31EEF-B174-1D55-4374-FC6789FF6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B45DEEC-2A0C-FC23-8359-D29074A354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224" y="-65314"/>
            <a:ext cx="8397551" cy="7025951"/>
          </a:xfrm>
        </p:spPr>
      </p:pic>
    </p:spTree>
    <p:extLst>
      <p:ext uri="{BB962C8B-B14F-4D97-AF65-F5344CB8AC3E}">
        <p14:creationId xmlns:p14="http://schemas.microsoft.com/office/powerpoint/2010/main" val="15273034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AAEFB3-F5D1-2B67-1B60-EFFFD296D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Изображение 1">
            <a:extLst>
              <a:ext uri="{FF2B5EF4-FFF2-40B4-BE49-F238E27FC236}">
                <a16:creationId xmlns:a16="http://schemas.microsoft.com/office/drawing/2014/main" id="{053EA7F1-4F57-0952-8664-DDDA8E93D7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285"/>
            <a:ext cx="12664176" cy="190912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3B88EA-CDC5-3E8C-92F0-D8B926CB62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1140" y="1971040"/>
            <a:ext cx="4968240" cy="331216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16B1F8-335F-1777-C391-94D8A399E6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0788" y="3332955"/>
            <a:ext cx="5384800" cy="3556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879A217-4CB3-B2BA-E9AE-7958D12001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0883" y="1554480"/>
            <a:ext cx="4191117" cy="279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381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5172E3-E2C7-3DF5-2730-CC09D72AD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948DB88-8DE9-64BC-E981-8631E2AC3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540" y="1340433"/>
            <a:ext cx="11495314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sz="4400" b="0" i="0" dirty="0">
              <a:solidFill>
                <a:srgbClr val="03384F"/>
              </a:solidFill>
              <a:effectLst/>
              <a:latin typeface="Inter var"/>
            </a:endParaRPr>
          </a:p>
          <a:p>
            <a:pPr marL="0" indent="0" algn="ctr">
              <a:buNone/>
            </a:pPr>
            <a:r>
              <a:rPr lang="ru-RU" sz="6600" b="0" i="0" dirty="0">
                <a:solidFill>
                  <a:srgbClr val="03384F"/>
                </a:solidFill>
                <a:effectLst/>
                <a:latin typeface="Inter var"/>
              </a:rPr>
              <a:t>Почему главные нефтеперерабатывающие центры России не привязаны к месторождениям нефти?</a:t>
            </a:r>
            <a:br>
              <a:rPr lang="ru-RU" sz="6600" dirty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139416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BD7F18-D006-000A-03FD-581B6154D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274873B-3436-D493-8D57-231192E42D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0080" y="487680"/>
            <a:ext cx="10922000" cy="6005195"/>
          </a:xfrm>
        </p:spPr>
      </p:pic>
    </p:spTree>
    <p:extLst>
      <p:ext uri="{BB962C8B-B14F-4D97-AF65-F5344CB8AC3E}">
        <p14:creationId xmlns:p14="http://schemas.microsoft.com/office/powerpoint/2010/main" val="34956771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F1936A-1DE3-A81B-4659-D57B9FE3C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55CBE2-37C1-AF57-365F-7961809A13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/>
              <a:t>Почему нефть называют </a:t>
            </a:r>
          </a:p>
          <a:p>
            <a:pPr marL="0" indent="0" algn="ctr">
              <a:buNone/>
            </a:pPr>
            <a:r>
              <a:rPr lang="ru-RU" sz="8000" dirty="0"/>
              <a:t>«чёрным золотом»?</a:t>
            </a:r>
          </a:p>
        </p:txBody>
      </p:sp>
    </p:spTree>
    <p:extLst>
      <p:ext uri="{BB962C8B-B14F-4D97-AF65-F5344CB8AC3E}">
        <p14:creationId xmlns:p14="http://schemas.microsoft.com/office/powerpoint/2010/main" val="20634441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a16="http://schemas.microsoft.com/office/drawing/2014/main" id="{E83CA6D3-E933-8543-326D-AC390DA53C6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26103" y="1336119"/>
            <a:ext cx="10598158" cy="41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Задание ОГЭ №26</a:t>
            </a:r>
            <a:b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br>
              <a:rPr kumimoji="0" lang="ru-RU" alt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В каких двух регионах России производится добыча нефти? </a:t>
            </a:r>
            <a:b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Запишите в ответ цифры, под которыми указаны эти регионы.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1)  Приморский край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2)  Республика Татарстан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3)  Ханты-Мансийский АО  — Югра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4)  Белгородская область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5)  Республика Карелия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6729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519272-64A2-DB0B-FA81-C979063B7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Природоохранные проблемы: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FD2F5B-0E23-5C2D-DBBB-BC5DF10D91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4865"/>
            <a:ext cx="10515600" cy="45720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Всего 4 капли нефти загрязняют 200 литров воды!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310BD0-E66C-539D-73BA-143AED574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5498" y="2767142"/>
            <a:ext cx="5412984" cy="40121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D0F0872-8C5B-2599-331B-9D1EA9B3A3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702" y="2767142"/>
            <a:ext cx="5657298" cy="361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150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B44149-51F4-D1D2-2DC1-244EF403A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85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Российские университеты, выпускающие специалистов нефтяной отрасли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1A3539-A6FE-2ED5-3219-7542FBB2E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281" y="1604864"/>
            <a:ext cx="11905861" cy="5253135"/>
          </a:xfrm>
        </p:spPr>
        <p:txBody>
          <a:bodyPr>
            <a:normAutofit fontScale="32500" lnSpcReduction="20000"/>
          </a:bodyPr>
          <a:lstStyle/>
          <a:p>
            <a:pPr>
              <a:buFont typeface="+mj-lt"/>
              <a:buAutoNum type="arabicPeriod"/>
            </a:pPr>
            <a:r>
              <a:rPr lang="ru-RU" sz="7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Государственный Университет нефти и газа (РГУНГ) им. Губкина. </a:t>
            </a:r>
            <a:r>
              <a:rPr lang="ru-RU" sz="7400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Г.Москва</a:t>
            </a:r>
            <a:endParaRPr lang="ru-RU" sz="7400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7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Томский политехнический университет Пермский Государственный технический университет — Институт нефти и газа </a:t>
            </a:r>
          </a:p>
          <a:p>
            <a:pPr>
              <a:buFont typeface="+mj-lt"/>
              <a:buAutoNum type="arabicPeriod"/>
            </a:pPr>
            <a:r>
              <a:rPr lang="ru-RU" sz="7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Югорский Государственный университет — Институт геологии, нефти и газа</a:t>
            </a:r>
          </a:p>
          <a:p>
            <a:pPr>
              <a:buFont typeface="+mj-lt"/>
              <a:buAutoNum type="arabicPeriod"/>
            </a:pPr>
            <a:r>
              <a:rPr lang="ru-RU" sz="7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Альметьевский Государственный нефтяной институт</a:t>
            </a:r>
          </a:p>
          <a:p>
            <a:pPr>
              <a:buFont typeface="+mj-lt"/>
              <a:buAutoNum type="arabicPeriod"/>
            </a:pPr>
            <a:r>
              <a:rPr lang="ru-RU" sz="7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Удмуртский Государственный университет </a:t>
            </a:r>
          </a:p>
          <a:p>
            <a:pPr>
              <a:buFont typeface="+mj-lt"/>
              <a:buAutoNum type="arabicPeriod"/>
            </a:pPr>
            <a:r>
              <a:rPr lang="ru-RU" sz="7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Уфимский Государственный нефтяной </a:t>
            </a:r>
            <a:r>
              <a:rPr lang="ru-RU" sz="7400" dirty="0" err="1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техническийуниверситет</a:t>
            </a:r>
            <a:r>
              <a:rPr lang="ru-RU" sz="7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+mj-lt"/>
              <a:buAutoNum type="arabicPeriod"/>
            </a:pPr>
            <a:r>
              <a:rPr lang="ru-RU" sz="7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Тюменский Государственный Нефтегазовый Университет </a:t>
            </a:r>
          </a:p>
          <a:p>
            <a:pPr>
              <a:buFont typeface="+mj-lt"/>
              <a:buAutoNum type="arabicPeriod"/>
            </a:pPr>
            <a:r>
              <a:rPr lang="ru-RU" sz="7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Архангельский государственный технический университет</a:t>
            </a:r>
          </a:p>
          <a:p>
            <a:pPr marL="0" indent="0" algn="l">
              <a:buNone/>
            </a:pPr>
            <a:r>
              <a:rPr lang="ru-RU" sz="7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74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Волгоградский научно-исследовательский и проектный институт нефтяной промышленности</a:t>
            </a:r>
          </a:p>
        </p:txBody>
      </p:sp>
    </p:spTree>
    <p:extLst>
      <p:ext uri="{BB962C8B-B14F-4D97-AF65-F5344CB8AC3E}">
        <p14:creationId xmlns:p14="http://schemas.microsoft.com/office/powerpoint/2010/main" val="2830339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94BF90-6E8B-FCC3-0474-7839979072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9393BD-F51D-819C-1354-D4E3A0D110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896CF4-D9FC-8765-DB16-F378B3EF3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0283"/>
            <a:ext cx="9283960" cy="6381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4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6A178A-FBFB-9A86-D78E-69CB600DE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563" y="365125"/>
            <a:ext cx="11625943" cy="5765087"/>
          </a:xfrm>
        </p:spPr>
        <p:txBody>
          <a:bodyPr>
            <a:normAutofit/>
          </a:bodyPr>
          <a:lstStyle/>
          <a:p>
            <a:pPr algn="ctr"/>
            <a:r>
              <a:rPr lang="ru-RU" sz="8000" dirty="0"/>
              <a:t>«Нефть – это кровь современной цивилизации»</a:t>
            </a:r>
          </a:p>
        </p:txBody>
      </p:sp>
    </p:spTree>
    <p:extLst>
      <p:ext uri="{BB962C8B-B14F-4D97-AF65-F5344CB8AC3E}">
        <p14:creationId xmlns:p14="http://schemas.microsoft.com/office/powerpoint/2010/main" val="1418266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99B478-DA95-D101-3FA7-BC59EF902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77DAC1B-EC16-47B7-FC74-05771AF263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177" y="365126"/>
            <a:ext cx="11700990" cy="5811838"/>
          </a:xfrm>
        </p:spPr>
      </p:pic>
    </p:spTree>
    <p:extLst>
      <p:ext uri="{BB962C8B-B14F-4D97-AF65-F5344CB8AC3E}">
        <p14:creationId xmlns:p14="http://schemas.microsoft.com/office/powerpoint/2010/main" val="3395004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FA846A2-2220-8F87-4128-E80684D4645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-182879" y="1253331"/>
            <a:ext cx="12293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b="1" dirty="0"/>
              <a:t>Нефть</a:t>
            </a:r>
          </a:p>
          <a:p>
            <a:pPr marL="0" indent="0" algn="ctr">
              <a:buNone/>
            </a:pPr>
            <a:r>
              <a:rPr lang="ru-RU" sz="7200" dirty="0"/>
              <a:t>от арабского </a:t>
            </a:r>
            <a:r>
              <a:rPr lang="en-US" sz="7200" dirty="0" err="1"/>
              <a:t>naft</a:t>
            </a:r>
            <a:r>
              <a:rPr lang="en-US" sz="7200" dirty="0"/>
              <a:t> – </a:t>
            </a:r>
            <a:endParaRPr lang="ru-RU" sz="7200" dirty="0"/>
          </a:p>
          <a:p>
            <a:pPr marL="0" indent="0" algn="ctr">
              <a:buNone/>
            </a:pPr>
            <a:r>
              <a:rPr lang="ru-RU" sz="7200" dirty="0"/>
              <a:t>«нечто, исторгаемое землёю» </a:t>
            </a:r>
          </a:p>
        </p:txBody>
      </p:sp>
    </p:spTree>
    <p:extLst>
      <p:ext uri="{BB962C8B-B14F-4D97-AF65-F5344CB8AC3E}">
        <p14:creationId xmlns:p14="http://schemas.microsoft.com/office/powerpoint/2010/main" val="3293997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6C59685-B00A-6E49-3801-4EA9F378EE5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82555" y="1321772"/>
            <a:ext cx="11439331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b="1" dirty="0"/>
              <a:t>Petroleum</a:t>
            </a:r>
          </a:p>
          <a:p>
            <a:pPr marL="0" indent="0" algn="ctr">
              <a:buNone/>
            </a:pPr>
            <a:r>
              <a:rPr lang="ru-RU" sz="66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от </a:t>
            </a:r>
            <a:r>
              <a:rPr lang="ru-RU" sz="6600" b="0" i="0" u="sng" dirty="0">
                <a:solidFill>
                  <a:srgbClr val="0D44A0"/>
                </a:solidFill>
                <a:effectLst/>
                <a:latin typeface="Helvetica" panose="020B0604020202020204" pitchFamily="34" charset="0"/>
                <a:hlinkClick r:id="rId2"/>
              </a:rPr>
              <a:t>греч.</a:t>
            </a:r>
            <a:r>
              <a:rPr lang="ru-RU" sz="66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</a:t>
            </a:r>
            <a:r>
              <a:rPr lang="ru-RU" sz="6600" b="0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petros</a:t>
            </a:r>
            <a:r>
              <a:rPr lang="ru-RU" sz="66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- камень </a:t>
            </a:r>
            <a:endParaRPr lang="en-US" sz="6600" b="0" i="0" dirty="0">
              <a:solidFill>
                <a:srgbClr val="000000"/>
              </a:solidFill>
              <a:effectLst/>
              <a:latin typeface="Helvetica" panose="020B0604020202020204" pitchFamily="34" charset="0"/>
            </a:endParaRPr>
          </a:p>
          <a:p>
            <a:pPr marL="0" indent="0" algn="ctr">
              <a:buNone/>
            </a:pPr>
            <a:r>
              <a:rPr lang="ru-RU" sz="6600" b="0" i="0" u="sng" dirty="0">
                <a:solidFill>
                  <a:srgbClr val="0D44A0"/>
                </a:solidFill>
                <a:effectLst/>
                <a:latin typeface="Helvetica" panose="020B0604020202020204" pitchFamily="34" charset="0"/>
                <a:hlinkClick r:id="rId3"/>
              </a:rPr>
              <a:t>лат.</a:t>
            </a:r>
            <a:r>
              <a:rPr lang="ru-RU" sz="66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</a:t>
            </a:r>
            <a:r>
              <a:rPr lang="ru-RU" sz="6600" b="0" i="0" dirty="0" err="1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oleum</a:t>
            </a:r>
            <a:r>
              <a:rPr lang="ru-RU" sz="6600" b="0" i="0" dirty="0">
                <a:solidFill>
                  <a:srgbClr val="000000"/>
                </a:solidFill>
                <a:effectLst/>
                <a:latin typeface="Helvetica" panose="020B0604020202020204" pitchFamily="34" charset="0"/>
              </a:rPr>
              <a:t> - масло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239526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C75BEF1-37CD-E04D-9EDC-971F25A1F407}"/>
              </a:ext>
            </a:extLst>
          </p:cNvPr>
          <p:cNvSpPr txBox="1"/>
          <p:nvPr/>
        </p:nvSpPr>
        <p:spPr>
          <a:xfrm>
            <a:off x="375920" y="91440"/>
            <a:ext cx="1161288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i="0" dirty="0">
                <a:effectLst/>
                <a:latin typeface="Arial" panose="020B0604020202020204" pitchFamily="34" charset="0"/>
              </a:rPr>
              <a:t>Нефть –</a:t>
            </a:r>
          </a:p>
          <a:p>
            <a:pPr algn="just"/>
            <a:r>
              <a:rPr lang="ru-RU" sz="3600" b="1" i="0" dirty="0">
                <a:effectLst/>
                <a:latin typeface="Arial" panose="020B0604020202020204" pitchFamily="34" charset="0"/>
              </a:rPr>
              <a:t> </a:t>
            </a:r>
            <a:r>
              <a:rPr lang="ru-RU" sz="3600" i="0" dirty="0">
                <a:effectLst/>
                <a:latin typeface="Arial" panose="020B0604020202020204" pitchFamily="34" charset="0"/>
              </a:rPr>
              <a:t>это</a:t>
            </a:r>
            <a:r>
              <a:rPr lang="ru-RU" sz="3600" b="0" i="0" dirty="0">
                <a:effectLst/>
                <a:latin typeface="Arial" panose="020B0604020202020204" pitchFamily="34" charset="0"/>
              </a:rPr>
              <a:t> природная маслянистая горючая </a:t>
            </a:r>
            <a:r>
              <a:rPr lang="ru-RU" sz="3600" b="0" i="0" u="none" strike="noStrike" dirty="0">
                <a:effectLst/>
                <a:latin typeface="Arial" panose="020B0604020202020204" pitchFamily="34" charset="0"/>
              </a:rPr>
              <a:t>жидкость</a:t>
            </a:r>
            <a:r>
              <a:rPr lang="ru-RU" sz="3600" b="0" i="0" dirty="0">
                <a:effectLst/>
                <a:latin typeface="Arial" panose="020B0604020202020204" pitchFamily="34" charset="0"/>
              </a:rPr>
              <a:t> со специфическим </a:t>
            </a:r>
            <a:r>
              <a:rPr lang="ru-RU" sz="3600" b="0" i="0" u="none" strike="noStrike" dirty="0">
                <a:effectLst/>
                <a:latin typeface="Arial" panose="020B0604020202020204" pitchFamily="34" charset="0"/>
              </a:rPr>
              <a:t>запахом</a:t>
            </a:r>
            <a:r>
              <a:rPr lang="ru-RU" sz="3600" b="0" i="0" dirty="0">
                <a:effectLst/>
                <a:latin typeface="Arial" panose="020B0604020202020204" pitchFamily="34" charset="0"/>
              </a:rPr>
              <a:t>, состоящая в основном из сложной смеси </a:t>
            </a:r>
            <a:r>
              <a:rPr lang="ru-RU" sz="3600" b="0" i="0" u="none" strike="noStrike" dirty="0">
                <a:effectLst/>
                <a:latin typeface="Arial" panose="020B0604020202020204" pitchFamily="34" charset="0"/>
              </a:rPr>
              <a:t>углеводородов</a:t>
            </a:r>
            <a:r>
              <a:rPr lang="ru-RU" sz="3600" b="0" i="0" dirty="0">
                <a:effectLst/>
                <a:latin typeface="Arial" panose="020B0604020202020204" pitchFamily="34" charset="0"/>
              </a:rPr>
              <a:t> различной молекулярной массы и некоторых других химических соединений.</a:t>
            </a:r>
            <a:endParaRPr lang="ru-RU" sz="36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46993E-F570-CBAF-C0EF-103D23BA4C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720" y="3015436"/>
            <a:ext cx="7366000" cy="37511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82393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25E175-1D63-901F-85B5-1852ED91B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6760" y="109664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Баррель –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международная единица измерения объёма нефти, равная </a:t>
            </a:r>
            <a:r>
              <a:rPr lang="ru-RU" sz="4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158,988 литрам.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0699FA9-246B-25A2-47F7-181E81946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960" y="3063240"/>
            <a:ext cx="3449320" cy="344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41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A03275-35A5-DD72-A87C-2DE0BF9D1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5F65F9-68B3-0937-20DE-DFF0C5ED44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166687"/>
            <a:ext cx="8572500" cy="652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56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F246A-ABC6-5A79-5D15-FCC9A9233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BBCF41-4700-D3E5-7A1F-9528453AF8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041" y="359093"/>
            <a:ext cx="9011920" cy="6223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237309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324</Words>
  <Application>Microsoft Office PowerPoint</Application>
  <PresentationFormat>Широкоэкранный</PresentationFormat>
  <Paragraphs>37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Arial</vt:lpstr>
      <vt:lpstr>Calibri</vt:lpstr>
      <vt:lpstr>Calibri Light</vt:lpstr>
      <vt:lpstr>Helvetica</vt:lpstr>
      <vt:lpstr>Inter var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Баррель –  это международная единица измерения объёма нефти, равная 158,988 литрам.</vt:lpstr>
      <vt:lpstr>Презентация PowerPoint</vt:lpstr>
      <vt:lpstr>Презентация PowerPoint</vt:lpstr>
      <vt:lpstr>«…нефть – не топливо. Топить можно и ассигнациями».  Д.И.Менделеев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ОГЭ №26  В каких двух регионах России производится добыча нефти?  Запишите в ответ цифры, под которыми указаны эти регионы.   1)  Приморский край 2)  Республика Татарстан 3)  Ханты-Мансийский АО  — Югра 4)  Белгородская область 5)  Республика Карелия</vt:lpstr>
      <vt:lpstr>Природоохранные проблемы:</vt:lpstr>
      <vt:lpstr>Российские университеты, выпускающие специалистов нефтяной отрасли</vt:lpstr>
      <vt:lpstr>«Нефть – это кровь современной цивилизации»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 huawei</dc:creator>
  <cp:lastModifiedBy>pc huawei</cp:lastModifiedBy>
  <cp:revision>7</cp:revision>
  <dcterms:created xsi:type="dcterms:W3CDTF">2023-09-28T15:22:12Z</dcterms:created>
  <dcterms:modified xsi:type="dcterms:W3CDTF">2023-11-27T19:53:27Z</dcterms:modified>
</cp:coreProperties>
</file>