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3" r:id="rId6"/>
    <p:sldId id="286" r:id="rId7"/>
    <p:sldId id="282" r:id="rId8"/>
    <p:sldId id="261" r:id="rId9"/>
    <p:sldId id="262" r:id="rId10"/>
    <p:sldId id="284" r:id="rId11"/>
    <p:sldId id="263" r:id="rId12"/>
    <p:sldId id="264" r:id="rId13"/>
    <p:sldId id="267" r:id="rId14"/>
    <p:sldId id="266" r:id="rId15"/>
    <p:sldId id="265" r:id="rId16"/>
    <p:sldId id="268" r:id="rId17"/>
    <p:sldId id="269" r:id="rId18"/>
    <p:sldId id="270" r:id="rId19"/>
    <p:sldId id="273" r:id="rId20"/>
    <p:sldId id="272" r:id="rId21"/>
    <p:sldId id="274" r:id="rId22"/>
    <p:sldId id="275" r:id="rId23"/>
    <p:sldId id="276" r:id="rId24"/>
    <p:sldId id="285" r:id="rId25"/>
    <p:sldId id="277" r:id="rId26"/>
    <p:sldId id="278" r:id="rId27"/>
    <p:sldId id="279" r:id="rId28"/>
    <p:sldId id="281" r:id="rId29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3" autoAdjust="0"/>
    <p:restoredTop sz="94717" autoAdjust="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16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8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23\Desktop\sXnmEFIcv6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Злой авторитет!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643050"/>
            <a:ext cx="8143932" cy="3357586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Злой авторитет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основан на страхе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Рычаг воздействия один — угроза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 воспринимают злого вожатого однозначно: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своего врага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И они 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используют первую же возможность, чтоб отомстить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31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5357802"/>
            <a:ext cx="7143800" cy="15001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6500" dirty="0" smtClean="0"/>
              <a:t>Какие стили руководства вы знаете</a:t>
            </a:r>
            <a:endParaRPr lang="ru-RU" dirty="0"/>
          </a:p>
        </p:txBody>
      </p:sp>
      <p:pic>
        <p:nvPicPr>
          <p:cNvPr id="6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143512"/>
            <a:ext cx="1785950" cy="1428760"/>
          </a:xfrm>
          <a:prstGeom prst="rect">
            <a:avLst/>
          </a:prstGeom>
          <a:noFill/>
        </p:spPr>
      </p:pic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8429652" y="642939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Стили руководства 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643050"/>
            <a:ext cx="864399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Демократический:</a:t>
            </a:r>
          </a:p>
          <a:p>
            <a:pPr indent="0">
              <a:buNone/>
            </a:pPr>
            <a:r>
              <a:rPr lang="ru-RU" dirty="0" smtClean="0"/>
              <a:t>«Вместе задумали, вместе планируем, организуем, подводим итоги»</a:t>
            </a:r>
            <a:endParaRPr lang="ru-RU" b="1" dirty="0" smtClean="0"/>
          </a:p>
          <a:p>
            <a:r>
              <a:rPr lang="ru-RU" b="1" dirty="0" smtClean="0"/>
              <a:t>Авторитарный:</a:t>
            </a:r>
          </a:p>
          <a:p>
            <a:pPr>
              <a:buNone/>
            </a:pPr>
            <a:r>
              <a:rPr lang="ru-RU" b="1" dirty="0" smtClean="0"/>
              <a:t> 	</a:t>
            </a:r>
            <a:r>
              <a:rPr lang="ru-RU" dirty="0" smtClean="0"/>
              <a:t>«Делайте, как я говорю, и не рассуждайте»</a:t>
            </a:r>
            <a:endParaRPr lang="ru-RU" b="1" dirty="0" smtClean="0"/>
          </a:p>
          <a:p>
            <a:r>
              <a:rPr lang="ru-RU" b="1" dirty="0" smtClean="0"/>
              <a:t>Попустительский ( либеральный):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dirty="0" smtClean="0"/>
              <a:t>«Как все идет, так и пусть идет»</a:t>
            </a:r>
            <a:endParaRPr lang="ru-RU" b="1" dirty="0" smtClean="0"/>
          </a:p>
          <a:p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Идем дальше!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102" name="Picture 6" descr="C:\Users\123\Desktop\5755cc63a91c81552726656d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000636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Ситуация №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071546"/>
            <a:ext cx="5929322" cy="5043510"/>
          </a:xfrm>
        </p:spPr>
        <p:txBody>
          <a:bodyPr>
            <a:norm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2800" dirty="0" smtClean="0"/>
              <a:t>Ну, с детьми мне всё понятно.</a:t>
            </a:r>
          </a:p>
          <a:p>
            <a:pPr indent="0">
              <a:spcBef>
                <a:spcPts val="0"/>
              </a:spcBef>
              <a:buNone/>
            </a:pPr>
            <a:r>
              <a:rPr lang="ru-RU" sz="2800" dirty="0" smtClean="0"/>
              <a:t> Но ведь нужно ещё наладить отношения с администрацией</a:t>
            </a:r>
          </a:p>
          <a:p>
            <a:pPr indent="0">
              <a:spcBef>
                <a:spcPts val="0"/>
              </a:spcBef>
              <a:buNone/>
            </a:pPr>
            <a:r>
              <a:rPr lang="ru-RU" sz="2800" dirty="0" smtClean="0"/>
              <a:t> и педагогическим коллективом!</a:t>
            </a:r>
            <a:endParaRPr lang="ru-RU" sz="2800" dirty="0"/>
          </a:p>
        </p:txBody>
      </p:sp>
      <p:pic>
        <p:nvPicPr>
          <p:cNvPr id="5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-214338"/>
            <a:ext cx="3638551" cy="5514975"/>
          </a:xfrm>
          <a:prstGeom prst="rect">
            <a:avLst/>
          </a:prstGeom>
          <a:noFill/>
        </p:spPr>
      </p:pic>
      <p:pic>
        <p:nvPicPr>
          <p:cNvPr id="5126" name="Picture 6" descr="C:\Users\123\Desktop\5d0352b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71612"/>
            <a:ext cx="2216498" cy="3496491"/>
          </a:xfrm>
          <a:prstGeom prst="rect">
            <a:avLst/>
          </a:prstGeom>
          <a:noFill/>
        </p:spPr>
      </p:pic>
      <p:sp>
        <p:nvSpPr>
          <p:cNvPr id="10" name="Горизонтальный свиток 9">
            <a:hlinkClick r:id="rId4" action="ppaction://hlinksldjump"/>
          </p:cNvPr>
          <p:cNvSpPr/>
          <p:nvPr/>
        </p:nvSpPr>
        <p:spPr>
          <a:xfrm>
            <a:off x="214282" y="3000372"/>
            <a:ext cx="2500330" cy="171451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Они мне не нравятся, нужно сделать так, чтобы дети меня любили больше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Горизонтальный свиток 10">
            <a:hlinkClick r:id="" action="ppaction://noaction"/>
          </p:cNvPr>
          <p:cNvSpPr/>
          <p:nvPr/>
        </p:nvSpPr>
        <p:spPr>
          <a:xfrm>
            <a:off x="4286248" y="4786322"/>
            <a:ext cx="3000396" cy="2071678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не буду выстраивать с ними никакого взаимодействия, я пришел работать с детьми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Горизонтальный свиток 11">
            <a:hlinkClick r:id="rId5" action="ppaction://hlinksldjump"/>
          </p:cNvPr>
          <p:cNvSpPr/>
          <p:nvPr/>
        </p:nvSpPr>
        <p:spPr>
          <a:xfrm>
            <a:off x="928662" y="4500570"/>
            <a:ext cx="3143272" cy="17145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Они  могут мне помочь быть успешным, многое объяснят. Я буду к ним доброжелателен и внимателен.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 школе произошло раздробление</a:t>
            </a:r>
            <a:r>
              <a:rPr lang="ru-RU" dirty="0" smtClean="0">
                <a:solidFill>
                  <a:srgbClr val="C00000"/>
                </a:solidFill>
                <a:sym typeface="Wingdings" pitchFamily="2" charset="2"/>
              </a:rPr>
              <a:t>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8229600" cy="497207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indent="0" algn="just"/>
            <a:r>
              <a:rPr lang="ru-RU" dirty="0" smtClean="0"/>
              <a:t>Необходимо говорить детям про работников школы только хорошие вещи, если у них недостаточно высокий авторитет. Обращать их внимание на положительные качества. </a:t>
            </a:r>
          </a:p>
          <a:p>
            <a:pPr indent="0" algn="just"/>
            <a:r>
              <a:rPr lang="ru-RU" dirty="0" smtClean="0"/>
              <a:t>Не выражать свое недовольство детям, когда вам сделали замечание (пусть и не справедливое).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Что еще мне нужно знать </a:t>
            </a:r>
            <a:endParaRPr lang="ru-RU" sz="3600" dirty="0"/>
          </a:p>
        </p:txBody>
      </p:sp>
      <p:pic>
        <p:nvPicPr>
          <p:cNvPr id="4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5429264"/>
            <a:ext cx="1500198" cy="1200158"/>
          </a:xfrm>
          <a:prstGeom prst="rect">
            <a:avLst/>
          </a:prstGeom>
          <a:noFill/>
        </p:spPr>
      </p:pic>
      <p:sp>
        <p:nvSpPr>
          <p:cNvPr id="5" name="Овал 4">
            <a:hlinkClick r:id="rId4" action="ppaction://hlinksldjump"/>
          </p:cNvPr>
          <p:cNvSpPr/>
          <p:nvPr/>
        </p:nvSpPr>
        <p:spPr>
          <a:xfrm flipV="1">
            <a:off x="8429652" y="6000768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357166"/>
            <a:ext cx="8229600" cy="1143000"/>
          </a:xfrm>
        </p:spPr>
        <p:txBody>
          <a:bodyPr/>
          <a:lstStyle/>
          <a:p>
            <a:r>
              <a:rPr lang="ru-RU" dirty="0" smtClean="0"/>
              <a:t>Толя - хороший вожатый!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7000892" cy="4525963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dirty="0" smtClean="0"/>
          </a:p>
          <a:p>
            <a:pPr indent="0" algn="just">
              <a:spcBef>
                <a:spcPts val="0"/>
              </a:spcBef>
              <a:buNone/>
            </a:pPr>
            <a:r>
              <a:rPr lang="ru-RU" sz="3500" dirty="0" smtClean="0"/>
              <a:t>Забота и внимание- залог хорошего настроения и дружеского расположения в педагогическом коллективе.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3500" dirty="0" smtClean="0"/>
              <a:t> Вы работаете ради одной цели образования ( обучения + воспитания) нового поколения.</a:t>
            </a:r>
          </a:p>
          <a:p>
            <a:pPr indent="0" algn="just">
              <a:spcBef>
                <a:spcPts val="0"/>
              </a:spcBef>
              <a:buNone/>
            </a:pPr>
            <a:r>
              <a:rPr lang="ru-RU" sz="3500" dirty="0" smtClean="0"/>
              <a:t>Педагог  должен быть в хорошем расположении духа и полным энергии - она требуется детям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5200" dirty="0" smtClean="0"/>
              <a:t>Что ещё мне нужно знать </a:t>
            </a:r>
            <a:endParaRPr lang="ru-RU" sz="5200" dirty="0"/>
          </a:p>
        </p:txBody>
      </p:sp>
      <p:pic>
        <p:nvPicPr>
          <p:cNvPr id="4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072074"/>
            <a:ext cx="1500198" cy="1200158"/>
          </a:xfrm>
          <a:prstGeom prst="rect">
            <a:avLst/>
          </a:prstGeom>
          <a:noFill/>
        </p:spPr>
      </p:pic>
      <p:pic>
        <p:nvPicPr>
          <p:cNvPr id="5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-428652"/>
            <a:ext cx="3638551" cy="5514975"/>
          </a:xfrm>
          <a:prstGeom prst="rect">
            <a:avLst/>
          </a:prstGeom>
          <a:noFill/>
        </p:spPr>
      </p:pic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8143900" y="571501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Толя не понимает,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что в одиночку работать сложно </a:t>
            </a:r>
            <a:r>
              <a:rPr lang="ru-RU" dirty="0" smtClean="0">
                <a:solidFill>
                  <a:srgbClr val="C00000"/>
                </a:solidFill>
                <a:sym typeface="Wingdings" pitchFamily="2" charset="2"/>
              </a:rPr>
              <a:t>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114948"/>
          </a:xfrm>
        </p:spPr>
        <p:txBody>
          <a:bodyPr>
            <a:normAutofit/>
          </a:bodyPr>
          <a:lstStyle/>
          <a:p>
            <a:pPr algn="ctr"/>
            <a:endParaRPr lang="ru-RU" sz="36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endParaRPr lang="ru-RU" dirty="0" smtClean="0"/>
          </a:p>
          <a:p>
            <a:pPr indent="0" algn="just">
              <a:spcBef>
                <a:spcPts val="0"/>
              </a:spcBef>
              <a:buNone/>
            </a:pPr>
            <a:r>
              <a:rPr lang="ru-RU" dirty="0" smtClean="0"/>
              <a:t>Еще раз обрати внимание на то, что школа- единый организм, механизм, который может работать только когда все 46 деталей крутятся в одну сторону.</a:t>
            </a:r>
          </a:p>
          <a:p>
            <a:pPr algn="ctr"/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Что ещё мне нужно знать </a:t>
            </a:r>
          </a:p>
          <a:p>
            <a:endParaRPr lang="ru-RU" dirty="0"/>
          </a:p>
        </p:txBody>
      </p:sp>
      <p:pic>
        <p:nvPicPr>
          <p:cNvPr id="4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643446"/>
            <a:ext cx="1500198" cy="1200158"/>
          </a:xfrm>
          <a:prstGeom prst="rect">
            <a:avLst/>
          </a:prstGeom>
          <a:noFill/>
        </p:spPr>
      </p:pic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8286776" y="5857892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/>
              <a:t>«Кодекс»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142984"/>
            <a:ext cx="7643834" cy="4714884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3400" dirty="0" smtClean="0"/>
              <a:t>Кто бы ни был человек - он твой коллега, вам вместе работать.</a:t>
            </a:r>
          </a:p>
          <a:p>
            <a:pPr>
              <a:buFont typeface="Courier New" pitchFamily="49" charset="0"/>
              <a:buChar char="o"/>
            </a:pPr>
            <a:r>
              <a:rPr lang="ru-RU" sz="3400" dirty="0" smtClean="0"/>
              <a:t>Стремись к пониманию.</a:t>
            </a:r>
          </a:p>
          <a:p>
            <a:pPr>
              <a:buFont typeface="Courier New" pitchFamily="49" charset="0"/>
              <a:buChar char="o"/>
            </a:pPr>
            <a:r>
              <a:rPr lang="ru-RU" sz="3400" dirty="0" smtClean="0"/>
              <a:t>Никогда не спорь и не выясняй отношения при детях.</a:t>
            </a:r>
          </a:p>
          <a:p>
            <a:pPr>
              <a:buFont typeface="Courier New" pitchFamily="49" charset="0"/>
              <a:buChar char="o"/>
            </a:pPr>
            <a:r>
              <a:rPr lang="ru-RU" sz="3400" dirty="0" smtClean="0"/>
              <a:t>Обговорите с администрацией свои обязанности.</a:t>
            </a:r>
          </a:p>
          <a:p>
            <a:endParaRPr lang="ru-RU" dirty="0"/>
          </a:p>
        </p:txBody>
      </p:sp>
      <p:pic>
        <p:nvPicPr>
          <p:cNvPr id="4" name="Picture 6" descr="C:\Users\123\Desktop\5755cc63a91c81552726656d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5306" y="4714884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Ситуация №4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4043362" cy="49720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Первый конфликт! Мальчишки спорят, кто из них будет играть главную роль в сценке.  Как быть Толе?</a:t>
            </a:r>
          </a:p>
        </p:txBody>
      </p:sp>
      <p:pic>
        <p:nvPicPr>
          <p:cNvPr id="1026" name="Picture 2" descr="C:\Users\123\Desktop\niEEz8B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857232"/>
            <a:ext cx="3810000" cy="3810000"/>
          </a:xfrm>
          <a:prstGeom prst="rect">
            <a:avLst/>
          </a:prstGeom>
          <a:noFill/>
        </p:spPr>
      </p:pic>
      <p:pic>
        <p:nvPicPr>
          <p:cNvPr id="1027" name="Picture 3" descr="C:\Users\123\Desktop\niEEz8Bo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857232"/>
            <a:ext cx="3810000" cy="3810000"/>
          </a:xfrm>
          <a:prstGeom prst="rect">
            <a:avLst/>
          </a:prstGeom>
          <a:noFill/>
        </p:spPr>
      </p:pic>
      <p:sp>
        <p:nvSpPr>
          <p:cNvPr id="6" name="Горизонтальный свиток 5">
            <a:hlinkClick r:id="rId4" action="ppaction://hlinksldjump"/>
          </p:cNvPr>
          <p:cNvSpPr/>
          <p:nvPr/>
        </p:nvSpPr>
        <p:spPr>
          <a:xfrm>
            <a:off x="3000364" y="5000636"/>
            <a:ext cx="2357454" cy="15716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Пускай решают сами, а то останусь крайним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Горизонтальный свиток 6">
            <a:hlinkClick r:id="rId4" action="ppaction://hlinksldjump"/>
          </p:cNvPr>
          <p:cNvSpPr/>
          <p:nvPr/>
        </p:nvSpPr>
        <p:spPr>
          <a:xfrm>
            <a:off x="214282" y="4572008"/>
            <a:ext cx="2357454" cy="1571612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Встану на сторону Миши, он никогда не опаздывает.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Горизонтальный свиток 7">
            <a:hlinkClick r:id="rId4" action="ppaction://hlinksldjump"/>
          </p:cNvPr>
          <p:cNvSpPr/>
          <p:nvPr/>
        </p:nvSpPr>
        <p:spPr>
          <a:xfrm>
            <a:off x="5857884" y="4714884"/>
            <a:ext cx="2643206" cy="2000264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Стану посредником, постараюсь сделать так, что бы они услышали друг друга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001156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				</a:t>
            </a:r>
            <a:endParaRPr lang="ru-RU" sz="2800" dirty="0" smtClean="0"/>
          </a:p>
          <a:p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	Ваша цель: научить детей разрешать их конфликты.</a:t>
            </a:r>
          </a:p>
          <a:p>
            <a:pPr indent="0">
              <a:buNone/>
            </a:pPr>
            <a:endParaRPr lang="ru-RU" sz="2800" b="1" dirty="0" smtClean="0"/>
          </a:p>
          <a:p>
            <a:pPr indent="0">
              <a:buNone/>
            </a:pPr>
            <a:r>
              <a:rPr lang="ru-RU" sz="2800" b="1" dirty="0" smtClean="0"/>
              <a:t>Конфликт</a:t>
            </a:r>
            <a:r>
              <a:rPr lang="ru-RU" sz="2800" dirty="0" smtClean="0"/>
              <a:t> - это столкновение различных потребностей и точек зрения. </a:t>
            </a:r>
          </a:p>
          <a:p>
            <a:pPr indent="0">
              <a:buNone/>
            </a:pPr>
            <a:r>
              <a:rPr lang="ru-RU" sz="2800" dirty="0" smtClean="0"/>
              <a:t>Новая установка: будьте посредником и помощником. Уточните правила. Дайте детям высказаться, помогите им пересмотреть свои позиции.</a:t>
            </a:r>
          </a:p>
        </p:txBody>
      </p:sp>
      <p:pic>
        <p:nvPicPr>
          <p:cNvPr id="4" name="Picture 6" descr="C:\Users\123\Desktop\5755cc63a91c81552726656d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4286256"/>
            <a:ext cx="928694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Существует пять основных стилей разрешения конфликта </a:t>
            </a:r>
            <a:br>
              <a:rPr lang="ru-RU" dirty="0" smtClean="0"/>
            </a:br>
            <a:r>
              <a:rPr lang="ru-RU" dirty="0" smtClean="0"/>
              <a:t>( по </a:t>
            </a:r>
            <a:r>
              <a:rPr lang="ru-RU" i="1" dirty="0" smtClean="0"/>
              <a:t>У. Томасу </a:t>
            </a:r>
            <a:r>
              <a:rPr lang="ru-RU" dirty="0" smtClean="0"/>
              <a:t>и </a:t>
            </a:r>
            <a:r>
              <a:rPr lang="ru-RU" i="1" dirty="0" smtClean="0"/>
              <a:t>Р. </a:t>
            </a:r>
            <a:r>
              <a:rPr lang="ru-RU" i="1" dirty="0" err="1" smtClean="0"/>
              <a:t>Килменну</a:t>
            </a:r>
            <a:r>
              <a:rPr lang="ru-RU" i="1" dirty="0" smtClean="0"/>
              <a:t>)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1. Стиль конкуренции </a:t>
            </a:r>
          </a:p>
          <a:p>
            <a:pPr>
              <a:buNone/>
            </a:pPr>
            <a:r>
              <a:rPr lang="ru-RU" dirty="0" smtClean="0"/>
              <a:t>2. Стиль уклонения</a:t>
            </a:r>
          </a:p>
          <a:p>
            <a:pPr>
              <a:buNone/>
            </a:pPr>
            <a:r>
              <a:rPr lang="ru-RU" dirty="0" smtClean="0"/>
              <a:t>3. Стиль приспособления</a:t>
            </a:r>
          </a:p>
          <a:p>
            <a:pPr>
              <a:buNone/>
            </a:pPr>
            <a:r>
              <a:rPr lang="ru-RU" dirty="0" smtClean="0"/>
              <a:t>4. Стиль сотрудничества </a:t>
            </a:r>
          </a:p>
          <a:p>
            <a:pPr>
              <a:buNone/>
            </a:pPr>
            <a:r>
              <a:rPr lang="ru-RU" dirty="0" smtClean="0"/>
              <a:t>5. Стиль компромисса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Привет!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357158" y="1142984"/>
            <a:ext cx="5614998" cy="5257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Меня зовут Толя и я решил, что пойду работать в школу старшим вожатым! </a:t>
            </a:r>
            <a:br>
              <a:rPr lang="ru-RU" sz="4000" dirty="0" smtClean="0"/>
            </a:br>
            <a:r>
              <a:rPr lang="ru-RU" sz="4000" dirty="0" smtClean="0"/>
              <a:t> У меня мало опыта и мне очень нужна ваша помощь.</a:t>
            </a:r>
            <a:endParaRPr lang="ru-RU" sz="4000" dirty="0" smtClean="0">
              <a:sym typeface="Wingdings" pitchFamily="2" charset="2"/>
            </a:endParaRPr>
          </a:p>
          <a:p>
            <a:pPr>
              <a:buNone/>
            </a:pPr>
            <a:endParaRPr lang="ru-RU" sz="3200" dirty="0"/>
          </a:p>
        </p:txBody>
      </p:sp>
      <p:pic>
        <p:nvPicPr>
          <p:cNvPr id="2051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000108"/>
            <a:ext cx="3638551" cy="551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вы бы решили конфликт мальчиков на месте Толи?</a:t>
            </a:r>
            <a:endParaRPr lang="ru-RU" dirty="0"/>
          </a:p>
        </p:txBody>
      </p:sp>
      <p:pic>
        <p:nvPicPr>
          <p:cNvPr id="4" name="Picture 2" descr="C:\Users\123\Desktop\niEEz8Bo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2500306"/>
            <a:ext cx="3810000" cy="3810000"/>
          </a:xfrm>
          <a:prstGeom prst="rect">
            <a:avLst/>
          </a:prstGeom>
          <a:noFill/>
        </p:spPr>
      </p:pic>
      <p:pic>
        <p:nvPicPr>
          <p:cNvPr id="5" name="Picture 3" descr="C:\Users\123\Desktop\niEEz8BoT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500306"/>
            <a:ext cx="3810000" cy="3810000"/>
          </a:xfrm>
          <a:prstGeom prst="rect">
            <a:avLst/>
          </a:prstGeom>
          <a:noFill/>
        </p:spPr>
      </p:pic>
      <p:pic>
        <p:nvPicPr>
          <p:cNvPr id="6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343025"/>
            <a:ext cx="3638551" cy="5514975"/>
          </a:xfrm>
          <a:prstGeom prst="rect">
            <a:avLst/>
          </a:prstGeom>
          <a:noFill/>
        </p:spPr>
      </p:pic>
      <p:pic>
        <p:nvPicPr>
          <p:cNvPr id="8" name="Picture 2" descr="C:\Users\123\Desktop\azaza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1785926"/>
            <a:ext cx="2768223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60472"/>
          </a:xfrm>
        </p:spPr>
        <p:txBody>
          <a:bodyPr>
            <a:normAutofit/>
          </a:bodyPr>
          <a:lstStyle/>
          <a:p>
            <a:r>
              <a:rPr lang="ru-RU" dirty="0" smtClean="0"/>
              <a:t>Ситуация №5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6429420" cy="4929222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/>
              <a:t> Заметны шаги по сплочению коллектива ДОО, однако нет ещё самостоятельного взаимодействия, их всё ещё объединяют мои формальные требования и дисциплина</a:t>
            </a:r>
            <a:endParaRPr lang="ru-RU" dirty="0"/>
          </a:p>
        </p:txBody>
      </p:sp>
      <p:pic>
        <p:nvPicPr>
          <p:cNvPr id="4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0"/>
            <a:ext cx="3638551" cy="5514975"/>
          </a:xfrm>
          <a:prstGeom prst="rect">
            <a:avLst/>
          </a:prstGeom>
          <a:noFill/>
        </p:spPr>
      </p:pic>
      <p:sp>
        <p:nvSpPr>
          <p:cNvPr id="5" name="Горизонтальный свиток 4">
            <a:hlinkClick r:id="rId3" action="ppaction://hlinksldjump"/>
          </p:cNvPr>
          <p:cNvSpPr/>
          <p:nvPr/>
        </p:nvSpPr>
        <p:spPr>
          <a:xfrm>
            <a:off x="2500298" y="4572008"/>
            <a:ext cx="2786082" cy="185738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Главное  знают имен друг друга. Что еще нужно?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Горизонтальный свиток 5">
            <a:hlinkClick r:id="rId3" action="ppaction://hlinksldjump"/>
          </p:cNvPr>
          <p:cNvSpPr/>
          <p:nvPr/>
        </p:nvSpPr>
        <p:spPr>
          <a:xfrm>
            <a:off x="0" y="4071942"/>
            <a:ext cx="2357454" cy="1571612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Ребята молодцы, нас всё устраивает, можно ничего не делать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Горизонтальный свиток 6">
            <a:hlinkClick r:id="rId3" action="ppaction://hlinksldjump"/>
          </p:cNvPr>
          <p:cNvSpPr/>
          <p:nvPr/>
        </p:nvSpPr>
        <p:spPr>
          <a:xfrm>
            <a:off x="5572132" y="5072074"/>
            <a:ext cx="2357454" cy="157161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Нужно проводить больше игр на сплочение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Такая группа может любую форму!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285992"/>
            <a:ext cx="8615362" cy="392909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«</a:t>
            </a:r>
            <a:r>
              <a:rPr lang="ru-RU" i="1" dirty="0" smtClean="0"/>
              <a:t>Мягкая глина</a:t>
            </a:r>
            <a:r>
              <a:rPr lang="ru-RU" dirty="0" smtClean="0"/>
              <a:t>». В руках организатора этот материал превращается в искусное изделие. Но он может остаться простым куском глины, если к нему не приложит достаточных усилий Отношения в основном доброжелательные, хотя не все внимательны друг к другу. Соединяющим звеном является требование взрослого.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Стадии развития коллектива</a:t>
            </a:r>
            <a:br>
              <a:rPr lang="ru-RU" dirty="0" smtClean="0"/>
            </a:br>
            <a:r>
              <a:rPr lang="ru-RU" dirty="0" smtClean="0"/>
              <a:t> (по А.Н. </a:t>
            </a:r>
            <a:r>
              <a:rPr lang="ru-RU" dirty="0" err="1" smtClean="0"/>
              <a:t>Лутошкину</a:t>
            </a:r>
            <a:r>
              <a:rPr lang="ru-RU" dirty="0" smtClean="0"/>
              <a:t>):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928802"/>
            <a:ext cx="5586394" cy="3740145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r>
              <a:rPr lang="ru-RU" i="1" dirty="0" smtClean="0"/>
              <a:t>Песчаная россыпь</a:t>
            </a:r>
            <a:r>
              <a:rPr lang="ru-RU" dirty="0" smtClean="0"/>
              <a:t> </a:t>
            </a:r>
          </a:p>
          <a:p>
            <a:r>
              <a:rPr lang="ru-RU" i="1" dirty="0" smtClean="0"/>
              <a:t>Мягкая глина</a:t>
            </a:r>
            <a:endParaRPr lang="ru-RU" dirty="0" smtClean="0"/>
          </a:p>
          <a:p>
            <a:r>
              <a:rPr lang="ru-RU" i="1" dirty="0" smtClean="0"/>
              <a:t>Мерцающий маяк</a:t>
            </a:r>
            <a:endParaRPr lang="ru-RU" dirty="0" smtClean="0"/>
          </a:p>
          <a:p>
            <a:r>
              <a:rPr lang="ru-RU" i="1" dirty="0" smtClean="0"/>
              <a:t>Алый парус</a:t>
            </a:r>
            <a:endParaRPr lang="ru-RU" dirty="0" smtClean="0"/>
          </a:p>
          <a:p>
            <a:r>
              <a:rPr lang="ru-RU" i="1" dirty="0" smtClean="0"/>
              <a:t>Горящий факел</a:t>
            </a:r>
            <a:endParaRPr lang="ru-RU" dirty="0"/>
          </a:p>
        </p:txBody>
      </p:sp>
      <p:sp>
        <p:nvSpPr>
          <p:cNvPr id="7170" name="AutoShape 2" descr="Встреча с Легендой.Анатолий Кирпичник - #LIFE_INCAM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8-A.N.Lutoshk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214554"/>
            <a:ext cx="2523414" cy="37861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Стадии развития коллектива</a:t>
            </a:r>
            <a:br>
              <a:rPr lang="ru-RU" dirty="0" smtClean="0"/>
            </a:br>
            <a:r>
              <a:rPr lang="ru-RU" dirty="0" smtClean="0"/>
              <a:t> (по А.С. Макаренко):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pPr>
              <a:buNone/>
            </a:pPr>
            <a:r>
              <a:rPr lang="ru-RU" dirty="0" smtClean="0"/>
              <a:t>1.Ступень становления. </a:t>
            </a:r>
          </a:p>
          <a:p>
            <a:pPr>
              <a:buNone/>
            </a:pPr>
            <a:r>
              <a:rPr lang="ru-RU" dirty="0" smtClean="0"/>
              <a:t>2. Усиление влияния актива.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3.Процветание коллективных взаимоотношений.</a:t>
            </a:r>
          </a:p>
        </p:txBody>
      </p:sp>
      <p:pic>
        <p:nvPicPr>
          <p:cNvPr id="4" name="Рисунок 3" descr="Anton-M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785926"/>
            <a:ext cx="28575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№6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5643602" cy="4625989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 Каждое утро я опаздываю на работу минут на 10, но когда ребята приходят на собрании ДОО с задержкой я делаю им замечание…</a:t>
            </a:r>
            <a:endParaRPr lang="ru-RU" dirty="0"/>
          </a:p>
        </p:txBody>
      </p:sp>
      <p:pic>
        <p:nvPicPr>
          <p:cNvPr id="4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49" y="0"/>
            <a:ext cx="3638551" cy="5514975"/>
          </a:xfrm>
          <a:prstGeom prst="rect">
            <a:avLst/>
          </a:prstGeom>
          <a:noFill/>
        </p:spPr>
      </p:pic>
      <p:sp>
        <p:nvSpPr>
          <p:cNvPr id="5" name="Горизонтальный свиток 4">
            <a:hlinkClick r:id="rId3" action="ppaction://hlinksldjump"/>
          </p:cNvPr>
          <p:cNvSpPr/>
          <p:nvPr/>
        </p:nvSpPr>
        <p:spPr>
          <a:xfrm>
            <a:off x="2786050" y="4572008"/>
            <a:ext cx="2357454" cy="157161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Не буду им об этом говорить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Горизонтальный свиток 5">
            <a:hlinkClick r:id="rId3" action="ppaction://hlinksldjump"/>
          </p:cNvPr>
          <p:cNvSpPr/>
          <p:nvPr/>
        </p:nvSpPr>
        <p:spPr>
          <a:xfrm>
            <a:off x="152400" y="4081466"/>
            <a:ext cx="2357454" cy="1571612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 вожатый, мне можно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Горизонтальный свиток 6">
            <a:hlinkClick r:id="rId3" action="ppaction://hlinksldjump"/>
          </p:cNvPr>
          <p:cNvSpPr/>
          <p:nvPr/>
        </p:nvSpPr>
        <p:spPr>
          <a:xfrm>
            <a:off x="5572132" y="5286388"/>
            <a:ext cx="2357454" cy="1571612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Буду вставать раньше и приходить на работу заранее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Предъявляя требования к ребятам, </a:t>
            </a:r>
          </a:p>
          <a:p>
            <a:pPr algn="ctr">
              <a:buNone/>
            </a:pPr>
            <a:r>
              <a:rPr lang="ru-RU" sz="4000" b="1" dirty="0" smtClean="0"/>
              <a:t>в первую очередь, </a:t>
            </a:r>
          </a:p>
          <a:p>
            <a:pPr algn="ctr">
              <a:buNone/>
            </a:pPr>
            <a:r>
              <a:rPr lang="ru-RU" sz="4000" b="1" dirty="0" smtClean="0"/>
              <a:t>выполняй их сам!!!</a:t>
            </a:r>
          </a:p>
          <a:p>
            <a:pPr algn="ctr">
              <a:buNone/>
            </a:pPr>
            <a:endParaRPr lang="ru-RU" sz="5400" b="1" i="1" dirty="0" smtClean="0"/>
          </a:p>
          <a:p>
            <a:pPr algn="ctr">
              <a:buNone/>
            </a:pPr>
            <a:r>
              <a:rPr lang="ru-RU" sz="3500" b="1" i="1" dirty="0" smtClean="0"/>
              <a:t>Что ещё мне нужно знать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429132"/>
            <a:ext cx="1500198" cy="1200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Важно!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Каждый имеет право сказать другому, что, по его мнению, плохо, но только если сам знает, как сделать, чтобы стало хорошо.</a:t>
            </a:r>
          </a:p>
          <a:p>
            <a:r>
              <a:rPr lang="ru-RU" dirty="0" smtClean="0"/>
              <a:t>Не обещай того, чего не можешь выполнить.</a:t>
            </a:r>
            <a:r>
              <a:rPr lang="ru-RU" b="1" i="1" dirty="0" smtClean="0"/>
              <a:t> </a:t>
            </a:r>
            <a:endParaRPr lang="ru-RU" dirty="0" smtClean="0"/>
          </a:p>
          <a:p>
            <a:r>
              <a:rPr lang="ru-RU" dirty="0" smtClean="0"/>
              <a:t>Работая с ребятами, чаще вспоминай, каким ты сам был в этом возрасте.</a:t>
            </a:r>
          </a:p>
          <a:p>
            <a:r>
              <a:rPr lang="ru-RU" dirty="0" smtClean="0"/>
              <a:t>Допустил ошибку - признай её.</a:t>
            </a:r>
          </a:p>
          <a:p>
            <a:r>
              <a:rPr lang="ru-RU" dirty="0" smtClean="0"/>
              <a:t>Помни - человек сложен, даже если ему десять лет.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вам огромное, друзья!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71678"/>
            <a:ext cx="642942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Дальше </a:t>
            </a:r>
          </a:p>
          <a:p>
            <a:pPr algn="ctr">
              <a:buNone/>
            </a:pPr>
            <a:r>
              <a:rPr lang="ru-RU" dirty="0" smtClean="0"/>
              <a:t>мне будет </a:t>
            </a:r>
          </a:p>
          <a:p>
            <a:pPr algn="ctr">
              <a:buNone/>
            </a:pPr>
            <a:r>
              <a:rPr lang="ru-RU" dirty="0" smtClean="0"/>
              <a:t>работать намного легче!</a:t>
            </a:r>
            <a:br>
              <a:rPr lang="ru-RU" dirty="0" smtClean="0"/>
            </a:br>
            <a:r>
              <a:rPr lang="ru-RU" dirty="0" smtClean="0"/>
              <a:t> </a:t>
            </a:r>
          </a:p>
        </p:txBody>
      </p:sp>
      <p:pic>
        <p:nvPicPr>
          <p:cNvPr id="4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343025"/>
            <a:ext cx="3638551" cy="5514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Ситуация  №1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44" y="785794"/>
            <a:ext cx="6143636" cy="52864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20 августа.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Совсем скоро наступит 1 сентября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и вам поручили подготовить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линейку вместе с своим  ДОО.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С чего начнете работу?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3" descr="C:\Users\123\Desktop\boy-scouts-clipart-png-1 (1)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49" y="357166"/>
            <a:ext cx="3638551" cy="5514975"/>
          </a:xfrm>
          <a:prstGeom prst="rect">
            <a:avLst/>
          </a:prstGeom>
          <a:noFill/>
        </p:spPr>
      </p:pic>
      <p:sp>
        <p:nvSpPr>
          <p:cNvPr id="9" name="Горизонтальный свиток 8">
            <a:hlinkClick r:id="rId3" action="ppaction://hlinksldjump"/>
          </p:cNvPr>
          <p:cNvSpPr/>
          <p:nvPr/>
        </p:nvSpPr>
        <p:spPr>
          <a:xfrm>
            <a:off x="0" y="3357562"/>
            <a:ext cx="2571768" cy="1857388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Для начала узнаю, кто состоит в ДОО и соберу ребят.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Горизонтальный свиток 9">
            <a:hlinkClick r:id="rId4" action="ppaction://hlinksldjump"/>
          </p:cNvPr>
          <p:cNvSpPr/>
          <p:nvPr/>
        </p:nvSpPr>
        <p:spPr>
          <a:xfrm>
            <a:off x="857224" y="5000636"/>
            <a:ext cx="2786082" cy="164307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Сам напишу сценарий, затем схожу к завучу и спрошу, кто у них обычно ведет линейку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Горизонтальный свиток 10">
            <a:hlinkClick r:id="" action="ppaction://noaction"/>
          </p:cNvPr>
          <p:cNvSpPr/>
          <p:nvPr/>
        </p:nvSpPr>
        <p:spPr>
          <a:xfrm>
            <a:off x="3786182" y="3143248"/>
            <a:ext cx="2571768" cy="185738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Скажу, что я еще не готов и не знаю, как писать сценарий и что такое ДОО?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Познакомиться  - необходимо, </a:t>
            </a:r>
            <a:br>
              <a:rPr lang="ru-RU" sz="3600" dirty="0" smtClean="0">
                <a:solidFill>
                  <a:srgbClr val="C00000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т.к. дети- ваша поддержка и опора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2214554"/>
            <a:ext cx="7858180" cy="3429024"/>
          </a:xfrm>
        </p:spPr>
        <p:txBody>
          <a:bodyPr>
            <a:normAutofit/>
          </a:bodyPr>
          <a:lstStyle/>
          <a:p>
            <a:r>
              <a:rPr lang="ru-RU" sz="2600" dirty="0" smtClean="0"/>
              <a:t>Попросите списки участников ДОО. Обзвоните ребят, представьтесь и пригласите на собрание.</a:t>
            </a:r>
          </a:p>
          <a:p>
            <a:r>
              <a:rPr lang="ru-RU" sz="2600" dirty="0" smtClean="0"/>
              <a:t>Разработайте 20 минутный тренинг.</a:t>
            </a:r>
          </a:p>
          <a:p>
            <a:r>
              <a:rPr lang="ru-RU" sz="2600" dirty="0" smtClean="0"/>
              <a:t>Расскажите ребятам о текущих делах,  заинтересуйте их и предложите вместе организовать это дело.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0" y="5518159"/>
            <a:ext cx="7901014" cy="13398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Как быть </a:t>
            </a:r>
            <a:endParaRPr lang="ru-RU" sz="8000" dirty="0"/>
          </a:p>
        </p:txBody>
      </p:sp>
      <p:pic>
        <p:nvPicPr>
          <p:cNvPr id="3074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429240"/>
            <a:ext cx="1785950" cy="1428760"/>
          </a:xfrm>
          <a:prstGeom prst="rect">
            <a:avLst/>
          </a:prstGeom>
          <a:noFill/>
        </p:spPr>
      </p:pic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8429652" y="642939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Не бойтесь детей!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Вам с ними работать!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500034" y="1643050"/>
            <a:ext cx="8001056" cy="3929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Но если вам трудно выстроить отношения сразу со всеми, то начните с лидеров. </a:t>
            </a:r>
          </a:p>
          <a:p>
            <a:r>
              <a:rPr lang="ru-RU" sz="2800" dirty="0" smtClean="0"/>
              <a:t>Уточните, кто из ребят активен и является лидером, пригласите этого ученика на разговор.</a:t>
            </a:r>
          </a:p>
          <a:p>
            <a:r>
              <a:rPr lang="ru-RU" sz="2800" dirty="0" smtClean="0"/>
              <a:t>Разработать сценарий вы можете самостоятельно, но провести нет.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-142908" y="5143512"/>
            <a:ext cx="7901014" cy="13398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Как быть </a:t>
            </a:r>
            <a:endParaRPr lang="ru-RU" sz="8000" dirty="0"/>
          </a:p>
        </p:txBody>
      </p:sp>
      <p:pic>
        <p:nvPicPr>
          <p:cNvPr id="3074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072074"/>
            <a:ext cx="1785950" cy="1428760"/>
          </a:xfrm>
          <a:prstGeom prst="rect">
            <a:avLst/>
          </a:prstGeom>
          <a:noFill/>
        </p:spPr>
      </p:pic>
      <p:sp>
        <p:nvSpPr>
          <p:cNvPr id="8" name="Овал 7">
            <a:hlinkClick r:id="" action="ppaction://noaction"/>
          </p:cNvPr>
          <p:cNvSpPr/>
          <p:nvPr/>
        </p:nvSpPr>
        <p:spPr>
          <a:xfrm>
            <a:off x="8429652" y="642939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C00000"/>
                </a:solidFill>
              </a:rPr>
              <a:t>Если вы чего-то не знаете, то интернет или друзья вам в помощь!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928802"/>
            <a:ext cx="8358246" cy="3714775"/>
          </a:xfrm>
        </p:spPr>
        <p:txBody>
          <a:bodyPr>
            <a:normAutofit fontScale="92500" lnSpcReduction="10000"/>
          </a:bodyPr>
          <a:lstStyle/>
          <a:p>
            <a:r>
              <a:rPr lang="ru-RU" sz="3000" smtClean="0"/>
              <a:t>Не пугайтесь новых задач, изучайте и пробуйте!</a:t>
            </a:r>
          </a:p>
          <a:p>
            <a:r>
              <a:rPr lang="ru-RU" sz="3000" smtClean="0"/>
              <a:t>Спрашивайте советов у детей, чтобы им хотелось видеть на линейке.</a:t>
            </a:r>
          </a:p>
          <a:p>
            <a:pPr algn="ctr">
              <a:buNone/>
            </a:pPr>
            <a:r>
              <a:rPr lang="ru-RU" sz="3000" smtClean="0"/>
              <a:t/>
            </a:r>
            <a:br>
              <a:rPr lang="ru-RU" sz="3000" smtClean="0"/>
            </a:br>
            <a:r>
              <a:rPr lang="ru-RU" sz="3000" smtClean="0"/>
              <a:t>Главное – действуйте, </a:t>
            </a:r>
          </a:p>
          <a:p>
            <a:pPr algn="ctr">
              <a:buNone/>
            </a:pPr>
            <a:r>
              <a:rPr lang="ru-RU" sz="3000" smtClean="0"/>
              <a:t>и  тогда удача будет на вашей стороне.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28794" y="5357826"/>
            <a:ext cx="4538666" cy="119696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8600" smtClean="0"/>
              <a:t>Как быть </a:t>
            </a:r>
          </a:p>
          <a:p>
            <a:endParaRPr lang="ru-RU" dirty="0"/>
          </a:p>
        </p:txBody>
      </p:sp>
      <p:pic>
        <p:nvPicPr>
          <p:cNvPr id="5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072074"/>
            <a:ext cx="1785950" cy="1428760"/>
          </a:xfrm>
          <a:prstGeom prst="rect">
            <a:avLst/>
          </a:prstGeom>
          <a:noFill/>
        </p:spPr>
      </p:pic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8429652" y="642939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Ситуация №2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000108"/>
            <a:ext cx="5429256" cy="52864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Дети пришли на собрание и чтобы они меня слушались, нужно завоевать уважение. </a:t>
            </a:r>
          </a:p>
          <a:p>
            <a:pPr>
              <a:buNone/>
            </a:pPr>
            <a:r>
              <a:rPr lang="ru-RU" dirty="0" smtClean="0"/>
              <a:t>Как лучше мне это сделать?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Picture 3" descr="C:\Users\123\Desktop\boy-scouts-clipart-png-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5449" y="357166"/>
            <a:ext cx="3638551" cy="5514975"/>
          </a:xfrm>
          <a:prstGeom prst="rect">
            <a:avLst/>
          </a:prstGeom>
          <a:noFill/>
        </p:spPr>
      </p:pic>
      <p:sp>
        <p:nvSpPr>
          <p:cNvPr id="9" name="Горизонтальный свиток 8">
            <a:hlinkClick r:id="rId3" action="ppaction://hlinksldjump"/>
          </p:cNvPr>
          <p:cNvSpPr/>
          <p:nvPr/>
        </p:nvSpPr>
        <p:spPr>
          <a:xfrm>
            <a:off x="142844" y="3143248"/>
            <a:ext cx="2571768" cy="1857388"/>
          </a:xfrm>
          <a:prstGeom prst="horizontalScroll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Вести себя с ними, как друг, ничего не запрещать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Горизонтальный свиток 9">
            <a:hlinkClick r:id="rId4" action="ppaction://hlinksldjump"/>
          </p:cNvPr>
          <p:cNvSpPr/>
          <p:nvPr/>
        </p:nvSpPr>
        <p:spPr>
          <a:xfrm>
            <a:off x="3214678" y="3000372"/>
            <a:ext cx="2714644" cy="200026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Запугать, строго держать  дисциплину и наказывать за любой проступок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Горизонтальный свиток 10">
            <a:hlinkClick r:id="rId5" action="ppaction://hlinksldjump"/>
          </p:cNvPr>
          <p:cNvSpPr/>
          <p:nvPr/>
        </p:nvSpPr>
        <p:spPr>
          <a:xfrm>
            <a:off x="1571604" y="4857760"/>
            <a:ext cx="2571768" cy="1857388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Завоевать уважение детей , показать своим примером, как нужно себя вести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439850"/>
          </a:xfrm>
        </p:spPr>
        <p:txBody>
          <a:bodyPr>
            <a:normAutofit/>
          </a:bodyPr>
          <a:lstStyle/>
          <a:p>
            <a:r>
              <a:rPr lang="ru-RU" dirty="0" smtClean="0"/>
              <a:t>Толя завоевал положительный авторитет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285992"/>
            <a:ext cx="8072494" cy="38576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Правильный авторитет строится </a:t>
            </a:r>
            <a:r>
              <a:rPr lang="ru-RU" sz="2400" b="1" dirty="0" smtClean="0"/>
              <a:t>на доверии и уважении</a:t>
            </a:r>
          </a:p>
          <a:p>
            <a:r>
              <a:rPr lang="ru-RU" sz="2400" dirty="0" smtClean="0"/>
              <a:t>Когда у вас правильный авторитет, вам </a:t>
            </a:r>
            <a:r>
              <a:rPr lang="ru-RU" sz="2400" b="1" dirty="0" smtClean="0"/>
              <a:t>открыт путь к детским душам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 </a:t>
            </a:r>
            <a:r>
              <a:rPr lang="ru-RU" sz="2400" b="1" dirty="0" smtClean="0"/>
              <a:t>Не стремитесь завоевать любовь детей. Стремитесь завоевать уважение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929198"/>
            <a:ext cx="7858148" cy="133984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5400" dirty="0" smtClean="0"/>
              <a:t>Какие стили руководства вы знаете</a:t>
            </a:r>
            <a:endParaRPr lang="ru-RU" sz="5400" dirty="0"/>
          </a:p>
        </p:txBody>
      </p:sp>
      <p:pic>
        <p:nvPicPr>
          <p:cNvPr id="5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50" y="5000636"/>
            <a:ext cx="1785950" cy="1428760"/>
          </a:xfrm>
          <a:prstGeom prst="rect">
            <a:avLst/>
          </a:prstGeom>
          <a:noFill/>
        </p:spPr>
      </p:pic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8429652" y="642939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Дешевый авторитет!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857364"/>
            <a:ext cx="8215370" cy="3357586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Надо детям всё разрешать.</a:t>
            </a:r>
          </a:p>
          <a:p>
            <a:r>
              <a:rPr lang="ru-RU" sz="4000" dirty="0" smtClean="0"/>
              <a:t>Вожатый с дешёвым авторитетом становится на один уровень с детьми, допускает панибратство.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5357802"/>
            <a:ext cx="7143800" cy="15001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6500" dirty="0" smtClean="0"/>
              <a:t>Какие стили руководства вы знаете</a:t>
            </a:r>
            <a:endParaRPr lang="ru-RU" dirty="0"/>
          </a:p>
        </p:txBody>
      </p:sp>
      <p:pic>
        <p:nvPicPr>
          <p:cNvPr id="6" name="Picture 2" descr="C:\Users\123\Desktop\azaza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5143512"/>
            <a:ext cx="1785950" cy="1428760"/>
          </a:xfrm>
          <a:prstGeom prst="rect">
            <a:avLst/>
          </a:prstGeom>
          <a:noFill/>
        </p:spPr>
      </p:pic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8429652" y="6429396"/>
            <a:ext cx="500066" cy="2714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934</Words>
  <PresentationFormat>Экран (4:3)</PresentationFormat>
  <Paragraphs>147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Привет!</vt:lpstr>
      <vt:lpstr>Ситуация  №1</vt:lpstr>
      <vt:lpstr>Познакомиться  - необходимо,  т.к. дети- ваша поддержка и опора</vt:lpstr>
      <vt:lpstr>Не бойтесь детей!  Вам с ними работать!</vt:lpstr>
      <vt:lpstr>Если вы чего-то не знаете, то интернет или друзья вам в помощь!</vt:lpstr>
      <vt:lpstr>Ситуация №2</vt:lpstr>
      <vt:lpstr>Толя завоевал положительный авторитет !</vt:lpstr>
      <vt:lpstr>Дешевый авторитет!</vt:lpstr>
      <vt:lpstr>Злой авторитет!</vt:lpstr>
      <vt:lpstr>Стили руководства :</vt:lpstr>
      <vt:lpstr>Ситуация № 3</vt:lpstr>
      <vt:lpstr>В школе произошло раздробление</vt:lpstr>
      <vt:lpstr>Толя - хороший вожатый!</vt:lpstr>
      <vt:lpstr>Толя не понимает,  что в одиночку работать сложно </vt:lpstr>
      <vt:lpstr>«Кодекс» :</vt:lpstr>
      <vt:lpstr>Ситуация №4</vt:lpstr>
      <vt:lpstr>Слайд 18</vt:lpstr>
      <vt:lpstr>Существует пять основных стилей разрешения конфликта  ( по У. Томасу и Р. Килменну):</vt:lpstr>
      <vt:lpstr>Как вы бы решили конфликт мальчиков на месте Толи?</vt:lpstr>
      <vt:lpstr>Ситуация №5</vt:lpstr>
      <vt:lpstr> Такая группа может любую форму!</vt:lpstr>
      <vt:lpstr>Стадии развития коллектива  (по А.Н. Лутошкину):  </vt:lpstr>
      <vt:lpstr>Стадии развития коллектива  (по А.С. Макаренко):  </vt:lpstr>
      <vt:lpstr>Ситуация №6</vt:lpstr>
      <vt:lpstr>Слайд 26</vt:lpstr>
      <vt:lpstr>Важно! </vt:lpstr>
      <vt:lpstr>Спасибо вам огромное, друзья!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Я- Вожатый</dc:title>
  <dc:creator>123</dc:creator>
  <cp:lastModifiedBy>User</cp:lastModifiedBy>
  <cp:revision>60</cp:revision>
  <dcterms:created xsi:type="dcterms:W3CDTF">2018-11-26T16:43:51Z</dcterms:created>
  <dcterms:modified xsi:type="dcterms:W3CDTF">2020-10-21T06:26:17Z</dcterms:modified>
</cp:coreProperties>
</file>