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62" r:id="rId4"/>
    <p:sldId id="258" r:id="rId5"/>
    <p:sldId id="264" r:id="rId6"/>
    <p:sldId id="259" r:id="rId7"/>
    <p:sldId id="260" r:id="rId8"/>
    <p:sldId id="266" r:id="rId9"/>
    <p:sldId id="267" r:id="rId10"/>
    <p:sldId id="2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72" y="19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9E177C67-F17A-45BB-B21F-91E6611FE54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D88A5A99-E18F-4353-8043-04BB30DC3F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954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7C67-F17A-45BB-B21F-91E6611FE54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A5A99-E18F-4353-8043-04BB30DC3F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121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E177C67-F17A-45BB-B21F-91E6611FE54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88A5A99-E18F-4353-8043-04BB30DC3F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0222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E177C67-F17A-45BB-B21F-91E6611FE54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88A5A99-E18F-4353-8043-04BB30DC3F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726638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E177C67-F17A-45BB-B21F-91E6611FE54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88A5A99-E18F-4353-8043-04BB30DC3F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3798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7C67-F17A-45BB-B21F-91E6611FE54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A5A99-E18F-4353-8043-04BB30DC3F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8173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7C67-F17A-45BB-B21F-91E6611FE54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A5A99-E18F-4353-8043-04BB30DC3F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8127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7C67-F17A-45BB-B21F-91E6611FE54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A5A99-E18F-4353-8043-04BB30DC3F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9295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E177C67-F17A-45BB-B21F-91E6611FE54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88A5A99-E18F-4353-8043-04BB30DC3F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858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7C67-F17A-45BB-B21F-91E6611FE54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A5A99-E18F-4353-8043-04BB30DC3F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369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E177C67-F17A-45BB-B21F-91E6611FE54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88A5A99-E18F-4353-8043-04BB30DC3F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449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7C67-F17A-45BB-B21F-91E6611FE54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A5A99-E18F-4353-8043-04BB30DC3F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596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7C67-F17A-45BB-B21F-91E6611FE54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A5A99-E18F-4353-8043-04BB30DC3F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698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7C67-F17A-45BB-B21F-91E6611FE54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A5A99-E18F-4353-8043-04BB30DC3F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700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7C67-F17A-45BB-B21F-91E6611FE54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A5A99-E18F-4353-8043-04BB30DC3F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695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7C67-F17A-45BB-B21F-91E6611FE54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A5A99-E18F-4353-8043-04BB30DC3F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099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7C67-F17A-45BB-B21F-91E6611FE54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A5A99-E18F-4353-8043-04BB30DC3F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467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77C67-F17A-45BB-B21F-91E6611FE545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A5A99-E18F-4353-8043-04BB30DC3F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967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08EADC-08A2-4457-8391-486FE783FC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685" y="1820849"/>
            <a:ext cx="11977315" cy="1987826"/>
          </a:xfrm>
        </p:spPr>
        <p:txBody>
          <a:bodyPr>
            <a:normAutofit fontScale="90000"/>
          </a:bodyPr>
          <a:lstStyle/>
          <a:p>
            <a:r>
              <a:rPr lang="ru-RU" sz="4800" dirty="0"/>
              <a:t>Модель оптимизации процесса предоставления услуги УО и приема ребенка в дошкольное учреждение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BD463D6-3765-4B78-8DA9-684C62150B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06031" y="4707171"/>
            <a:ext cx="4444779" cy="1463041"/>
          </a:xfrm>
        </p:spPr>
        <p:txBody>
          <a:bodyPr>
            <a:normAutofit/>
          </a:bodyPr>
          <a:lstStyle/>
          <a:p>
            <a:r>
              <a:rPr lang="ru-RU" dirty="0"/>
              <a:t>Муниципальное автономное дошкольное образовательное учреждение детский сад № 63</a:t>
            </a:r>
          </a:p>
        </p:txBody>
      </p:sp>
    </p:spTree>
    <p:extLst>
      <p:ext uri="{BB962C8B-B14F-4D97-AF65-F5344CB8AC3E}">
        <p14:creationId xmlns:p14="http://schemas.microsoft.com/office/powerpoint/2010/main" val="2418337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Картинки по запросу &quot;картинка спасибо за внимание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5908" y="1079654"/>
            <a:ext cx="7393658" cy="50732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409856F0-7086-47A4-A538-B29142666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6C455162-83D6-44B0-93E9-124D5D192A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774380"/>
              </p:ext>
            </p:extLst>
          </p:nvPr>
        </p:nvGraphicFramePr>
        <p:xfrm>
          <a:off x="1089330" y="95415"/>
          <a:ext cx="9334830" cy="6736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Document" r:id="rId3" imgW="9253325" imgH="6862810" progId="">
                  <p:embed/>
                </p:oleObj>
              </mc:Choice>
              <mc:Fallback>
                <p:oleObj name="Document" r:id="rId3" imgW="9253325" imgH="686281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9330" y="95415"/>
                        <a:ext cx="9334830" cy="673677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0724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489" y="1068634"/>
          <a:ext cx="11826947" cy="563400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956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6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223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11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98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Первопричина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Способ решения 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Экономия времени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67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Трата большого количества времени родителей  в пути от УО г. Новороссийска до предоставления путевки-направления в ДОУ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Отсутствие возможности у родителей получить путевку-направление в удобное время, не соблюдая алфавитный порядок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Выдача путевок - направлений родителям непосредственно в детском саду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от 1 до 3 дней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–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1440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минут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34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Отсутствие полного пакета документов на руках у родителей до входа родителей в детский сад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Незнание родителей о перечне документов необходимых при зачислении ребенка в детский сад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 телефонном режиме делопроизводитель обращает внимание родителей на официальный сайт учреждения, где размещена подробная информация о пакете документов необходимых для зачисления ребенка в ДОУ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 минут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21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Большое скопление родителей в приемные часы при оформлении ребенка в детский сад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Отсутствие информации у  родителей о часах приема в учреждении.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Использование электронной очереди при оформлении документов.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Введение электронной очереди на сайте детского сада с точным указанием времени, например: «Иванов Иван Иванович 20.02.2020, 15.00-15.30»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Большое скопление родителей в приемные часы при оформлении ребенка в детский сад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78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Отсутствие мебели для большого количества размещения родителей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Отсутствие возможности просчитать количество родителей в отдельный приемный день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Использование электронной очереди при оформлении документов, родители понимают в какой день и время могут подать документы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часа 15 минут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568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Большое количество вопросов родителей впервые поступающих детей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Низкая осведомленность родителей о режиме дня работе ДОУ</a:t>
                      </a:r>
                      <a:endParaRPr lang="ru-RU" sz="140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Знакомство родителей с сайтом и виртуальной экскурсией по детскому саду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Ознакомление родителей с датой родительского собрания, где знакомятся с группой и воспитателями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час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-217552" y="-740895"/>
            <a:ext cx="12627111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Почему так происходит?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7DEEE794-5277-4237-AD7D-E6FFFB674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возможности модели оптимизации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A143F312-4558-4DBD-816B-70519DCEC66B}"/>
              </a:ext>
            </a:extLst>
          </p:cNvPr>
          <p:cNvSpPr/>
          <p:nvPr/>
        </p:nvSpPr>
        <p:spPr>
          <a:xfrm>
            <a:off x="612250" y="1685675"/>
            <a:ext cx="3588690" cy="284656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Родители получают путевку-направление от Управления образования </a:t>
            </a:r>
            <a:r>
              <a:rPr lang="ru-RU" b="1" u="sng" dirty="0">
                <a:solidFill>
                  <a:schemeClr val="tx1"/>
                </a:solidFill>
              </a:rPr>
              <a:t>в ДОУ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31707047-0FAA-4768-A03F-252FA31A662B}"/>
              </a:ext>
            </a:extLst>
          </p:cNvPr>
          <p:cNvSpPr/>
          <p:nvPr/>
        </p:nvSpPr>
        <p:spPr>
          <a:xfrm>
            <a:off x="3904090" y="3164620"/>
            <a:ext cx="3776870" cy="3054065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Обработка и заполнение пакета документов   для родителей в электронном виде </a:t>
            </a:r>
          </a:p>
          <a:p>
            <a:pPr algn="ctr"/>
            <a:r>
              <a:rPr lang="ru-RU" b="1" u="sng" dirty="0"/>
              <a:t>в ДОУ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4845C558-2078-4642-97EA-6879EACDA5BA}"/>
              </a:ext>
            </a:extLst>
          </p:cNvPr>
          <p:cNvSpPr/>
          <p:nvPr/>
        </p:nvSpPr>
        <p:spPr>
          <a:xfrm>
            <a:off x="7991061" y="2385391"/>
            <a:ext cx="3355450" cy="3180522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Необходимые образцы документов родители скачивают с сайта </a:t>
            </a:r>
            <a:r>
              <a:rPr lang="ru-RU" b="1" u="sng" dirty="0"/>
              <a:t>ДОУ</a:t>
            </a: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E9628347-9D02-4414-BD7E-01D7CAFAA834}"/>
              </a:ext>
            </a:extLst>
          </p:cNvPr>
          <p:cNvCxnSpPr/>
          <p:nvPr/>
        </p:nvCxnSpPr>
        <p:spPr>
          <a:xfrm>
            <a:off x="4126727" y="2695492"/>
            <a:ext cx="914400" cy="914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A83132B2-F204-44EF-9240-6CD725199DBD}"/>
              </a:ext>
            </a:extLst>
          </p:cNvPr>
          <p:cNvCxnSpPr>
            <a:cxnSpLocks/>
          </p:cNvCxnSpPr>
          <p:nvPr/>
        </p:nvCxnSpPr>
        <p:spPr>
          <a:xfrm flipV="1">
            <a:off x="7577593" y="3267986"/>
            <a:ext cx="985962" cy="9780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2910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7DEEE794-5277-4237-AD7D-E6FFFB674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9126" y="764373"/>
            <a:ext cx="7867073" cy="1293028"/>
          </a:xfrm>
        </p:spPr>
        <p:txBody>
          <a:bodyPr/>
          <a:lstStyle/>
          <a:p>
            <a:r>
              <a:rPr lang="ru-RU" dirty="0" smtClean="0"/>
              <a:t>На сайте информация о необходимых документах</a:t>
            </a:r>
            <a:endParaRPr lang="ru-RU" dirty="0"/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E9628347-9D02-4414-BD7E-01D7CAFAA834}"/>
              </a:ext>
            </a:extLst>
          </p:cNvPr>
          <p:cNvCxnSpPr/>
          <p:nvPr/>
        </p:nvCxnSpPr>
        <p:spPr>
          <a:xfrm>
            <a:off x="4126727" y="2695492"/>
            <a:ext cx="914400" cy="914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A83132B2-F204-44EF-9240-6CD725199DBD}"/>
              </a:ext>
            </a:extLst>
          </p:cNvPr>
          <p:cNvCxnSpPr>
            <a:cxnSpLocks/>
          </p:cNvCxnSpPr>
          <p:nvPr/>
        </p:nvCxnSpPr>
        <p:spPr>
          <a:xfrm flipV="1">
            <a:off x="7577593" y="3267986"/>
            <a:ext cx="985962" cy="9780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04" y="2530408"/>
            <a:ext cx="5896477" cy="34311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618" y="2142836"/>
            <a:ext cx="5659582" cy="4165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13822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C30C355-5E0D-4B91-AB47-55E14DD63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7137" y="262393"/>
            <a:ext cx="10059063" cy="1288111"/>
          </a:xfrm>
        </p:spPr>
        <p:txBody>
          <a:bodyPr>
            <a:normAutofit/>
          </a:bodyPr>
          <a:lstStyle/>
          <a:p>
            <a:pPr algn="ctr"/>
            <a:r>
              <a:rPr lang="ru-RU" sz="3200" dirty="0"/>
              <a:t>Карта текущего состояния услуг для  поступления в ДОУ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0ED0B757-8CF4-40D3-A172-990528D01B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900" y="1455089"/>
            <a:ext cx="7399474" cy="5307496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7ED01D6-5010-4C31-8D27-F5230FEE94E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6537" y="2210461"/>
            <a:ext cx="4240363" cy="424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735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99A946-970F-4431-B2E6-2EBC7F4FA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293403"/>
            <a:ext cx="8610600" cy="1292880"/>
          </a:xfrm>
        </p:spPr>
        <p:txBody>
          <a:bodyPr>
            <a:normAutofit/>
          </a:bodyPr>
          <a:lstStyle/>
          <a:p>
            <a:r>
              <a:rPr lang="ru-RU" sz="2800" dirty="0"/>
              <a:t>Карта текущего состояния рабочего процесса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01D1BB6-73FA-463B-A04E-27634C181167}"/>
              </a:ext>
            </a:extLst>
          </p:cNvPr>
          <p:cNvSpPr/>
          <p:nvPr/>
        </p:nvSpPr>
        <p:spPr>
          <a:xfrm>
            <a:off x="127127" y="2095046"/>
            <a:ext cx="1970750" cy="409644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Предоставление УО путевок-направлений родителям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4D173CE-CD17-4AA6-8217-FD35388735B3}"/>
              </a:ext>
            </a:extLst>
          </p:cNvPr>
          <p:cNvSpPr/>
          <p:nvPr/>
        </p:nvSpPr>
        <p:spPr>
          <a:xfrm>
            <a:off x="2301478" y="1505282"/>
            <a:ext cx="1407897" cy="286749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Проверка документов в ДОУ у охраны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63EA225-0402-4090-BB61-BE357F6B5203}"/>
              </a:ext>
            </a:extLst>
          </p:cNvPr>
          <p:cNvSpPr/>
          <p:nvPr/>
        </p:nvSpPr>
        <p:spPr>
          <a:xfrm>
            <a:off x="4145937" y="1160183"/>
            <a:ext cx="2226836" cy="329581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Распечатка документов, ответы на вопросы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600" dirty="0">
                <a:solidFill>
                  <a:schemeClr val="tx1"/>
                </a:solidFill>
              </a:rPr>
              <a:t>Родитель-делопроизводитель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961DC21-63B9-46E5-A015-7AA38D9F12AA}"/>
              </a:ext>
            </a:extLst>
          </p:cNvPr>
          <p:cNvSpPr/>
          <p:nvPr/>
        </p:nvSpPr>
        <p:spPr>
          <a:xfrm>
            <a:off x="6672834" y="2093407"/>
            <a:ext cx="1564095" cy="27144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Отправка документов на доработку 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</a:rPr>
              <a:t>из-за несоответствия исполнения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A2833FD-23CE-45C3-916E-905EE827D3C9}"/>
              </a:ext>
            </a:extLst>
          </p:cNvPr>
          <p:cNvSpPr/>
          <p:nvPr/>
        </p:nvSpPr>
        <p:spPr>
          <a:xfrm>
            <a:off x="4215259" y="5311505"/>
            <a:ext cx="3419061" cy="138352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После доработки процесс возвращается в п.1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879F7A9-F805-4F1D-88D1-D7C0C248C59E}"/>
              </a:ext>
            </a:extLst>
          </p:cNvPr>
          <p:cNvSpPr/>
          <p:nvPr/>
        </p:nvSpPr>
        <p:spPr>
          <a:xfrm>
            <a:off x="8536990" y="1545782"/>
            <a:ext cx="1664533" cy="439384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 случае правильного заполнения документов и согласования между ДОУ и родителями </a:t>
            </a:r>
          </a:p>
        </p:txBody>
      </p:sp>
      <p:sp>
        <p:nvSpPr>
          <p:cNvPr id="10" name="Взрыв: 8 точек 9">
            <a:extLst>
              <a:ext uri="{FF2B5EF4-FFF2-40B4-BE49-F238E27FC236}">
                <a16:creationId xmlns:a16="http://schemas.microsoft.com/office/drawing/2014/main" id="{EACE2CCF-0E37-47A1-9AE5-FB6478FF3D8C}"/>
              </a:ext>
            </a:extLst>
          </p:cNvPr>
          <p:cNvSpPr/>
          <p:nvPr/>
        </p:nvSpPr>
        <p:spPr>
          <a:xfrm>
            <a:off x="319891" y="1826290"/>
            <a:ext cx="763988" cy="793142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1</a:t>
            </a:r>
          </a:p>
        </p:txBody>
      </p:sp>
      <p:sp>
        <p:nvSpPr>
          <p:cNvPr id="11" name="Взрыв: 8 точек 10">
            <a:extLst>
              <a:ext uri="{FF2B5EF4-FFF2-40B4-BE49-F238E27FC236}">
                <a16:creationId xmlns:a16="http://schemas.microsoft.com/office/drawing/2014/main" id="{76480BA9-291D-48DE-92F9-5C6353E6195D}"/>
              </a:ext>
            </a:extLst>
          </p:cNvPr>
          <p:cNvSpPr/>
          <p:nvPr/>
        </p:nvSpPr>
        <p:spPr>
          <a:xfrm>
            <a:off x="3064886" y="3813697"/>
            <a:ext cx="897329" cy="866692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2</a:t>
            </a:r>
          </a:p>
        </p:txBody>
      </p:sp>
      <p:sp>
        <p:nvSpPr>
          <p:cNvPr id="13" name="Взрыв: 8 точек 12">
            <a:extLst>
              <a:ext uri="{FF2B5EF4-FFF2-40B4-BE49-F238E27FC236}">
                <a16:creationId xmlns:a16="http://schemas.microsoft.com/office/drawing/2014/main" id="{6EEBB494-805F-48B3-906F-F09CDA4E735F}"/>
              </a:ext>
            </a:extLst>
          </p:cNvPr>
          <p:cNvSpPr/>
          <p:nvPr/>
        </p:nvSpPr>
        <p:spPr>
          <a:xfrm>
            <a:off x="7555953" y="4239020"/>
            <a:ext cx="837209" cy="818984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4</a:t>
            </a:r>
          </a:p>
        </p:txBody>
      </p:sp>
      <p:sp>
        <p:nvSpPr>
          <p:cNvPr id="14" name="Взрыв: 8 точек 13">
            <a:extLst>
              <a:ext uri="{FF2B5EF4-FFF2-40B4-BE49-F238E27FC236}">
                <a16:creationId xmlns:a16="http://schemas.microsoft.com/office/drawing/2014/main" id="{B64210F5-F5DB-4C84-ABF6-1DA6470C3927}"/>
              </a:ext>
            </a:extLst>
          </p:cNvPr>
          <p:cNvSpPr/>
          <p:nvPr/>
        </p:nvSpPr>
        <p:spPr>
          <a:xfrm>
            <a:off x="9613459" y="5518635"/>
            <a:ext cx="826935" cy="761442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5</a:t>
            </a:r>
          </a:p>
        </p:txBody>
      </p:sp>
      <p:sp>
        <p:nvSpPr>
          <p:cNvPr id="15" name="Взрыв: 8 точек 14">
            <a:extLst>
              <a:ext uri="{FF2B5EF4-FFF2-40B4-BE49-F238E27FC236}">
                <a16:creationId xmlns:a16="http://schemas.microsoft.com/office/drawing/2014/main" id="{CA0C5A65-D81A-473F-842D-D57FA27459EB}"/>
              </a:ext>
            </a:extLst>
          </p:cNvPr>
          <p:cNvSpPr/>
          <p:nvPr/>
        </p:nvSpPr>
        <p:spPr>
          <a:xfrm>
            <a:off x="3878208" y="942828"/>
            <a:ext cx="742076" cy="736984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3</a:t>
            </a:r>
          </a:p>
        </p:txBody>
      </p:sp>
      <p:sp>
        <p:nvSpPr>
          <p:cNvPr id="16" name="Стрелка: вправо 15">
            <a:extLst>
              <a:ext uri="{FF2B5EF4-FFF2-40B4-BE49-F238E27FC236}">
                <a16:creationId xmlns:a16="http://schemas.microsoft.com/office/drawing/2014/main" id="{955B916F-DB4F-41DA-A374-F1CA1D6390C8}"/>
              </a:ext>
            </a:extLst>
          </p:cNvPr>
          <p:cNvSpPr/>
          <p:nvPr/>
        </p:nvSpPr>
        <p:spPr>
          <a:xfrm>
            <a:off x="2093248" y="2023607"/>
            <a:ext cx="491075" cy="3423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: вправо 18">
            <a:extLst>
              <a:ext uri="{FF2B5EF4-FFF2-40B4-BE49-F238E27FC236}">
                <a16:creationId xmlns:a16="http://schemas.microsoft.com/office/drawing/2014/main" id="{FF58E18B-8332-4D48-806E-1E162CFCF388}"/>
              </a:ext>
            </a:extLst>
          </p:cNvPr>
          <p:cNvSpPr/>
          <p:nvPr/>
        </p:nvSpPr>
        <p:spPr>
          <a:xfrm>
            <a:off x="3731538" y="2940973"/>
            <a:ext cx="742076" cy="4876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: вправо 19">
            <a:extLst>
              <a:ext uri="{FF2B5EF4-FFF2-40B4-BE49-F238E27FC236}">
                <a16:creationId xmlns:a16="http://schemas.microsoft.com/office/drawing/2014/main" id="{0D26E6F1-29AF-4A8C-A169-640612950558}"/>
              </a:ext>
            </a:extLst>
          </p:cNvPr>
          <p:cNvSpPr/>
          <p:nvPr/>
        </p:nvSpPr>
        <p:spPr>
          <a:xfrm>
            <a:off x="6346502" y="3974915"/>
            <a:ext cx="607518" cy="5970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: вниз 20">
            <a:extLst>
              <a:ext uri="{FF2B5EF4-FFF2-40B4-BE49-F238E27FC236}">
                <a16:creationId xmlns:a16="http://schemas.microsoft.com/office/drawing/2014/main" id="{48B4E998-A399-40C3-B5CD-A4788D2B6D0F}"/>
              </a:ext>
            </a:extLst>
          </p:cNvPr>
          <p:cNvSpPr/>
          <p:nvPr/>
        </p:nvSpPr>
        <p:spPr>
          <a:xfrm>
            <a:off x="6971578" y="4807872"/>
            <a:ext cx="656076" cy="6574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: вправо 21">
            <a:extLst>
              <a:ext uri="{FF2B5EF4-FFF2-40B4-BE49-F238E27FC236}">
                <a16:creationId xmlns:a16="http://schemas.microsoft.com/office/drawing/2014/main" id="{5F07E9C9-5BF0-4D38-B2C8-88020469A439}"/>
              </a:ext>
            </a:extLst>
          </p:cNvPr>
          <p:cNvSpPr/>
          <p:nvPr/>
        </p:nvSpPr>
        <p:spPr>
          <a:xfrm>
            <a:off x="6356667" y="1306991"/>
            <a:ext cx="2226836" cy="7166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: влево 22">
            <a:extLst>
              <a:ext uri="{FF2B5EF4-FFF2-40B4-BE49-F238E27FC236}">
                <a16:creationId xmlns:a16="http://schemas.microsoft.com/office/drawing/2014/main" id="{A726BB49-9651-481D-A5D3-5B0E99DB7C8F}"/>
              </a:ext>
            </a:extLst>
          </p:cNvPr>
          <p:cNvSpPr/>
          <p:nvPr/>
        </p:nvSpPr>
        <p:spPr>
          <a:xfrm>
            <a:off x="1932167" y="5518635"/>
            <a:ext cx="2279852" cy="57499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88F12D8D-E704-480D-A33D-29054E8F9A64}"/>
              </a:ext>
            </a:extLst>
          </p:cNvPr>
          <p:cNvSpPr/>
          <p:nvPr/>
        </p:nvSpPr>
        <p:spPr>
          <a:xfrm>
            <a:off x="10557379" y="2295572"/>
            <a:ext cx="1402174" cy="197788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Прием ребенка в ДОУ</a:t>
            </a:r>
          </a:p>
        </p:txBody>
      </p:sp>
      <p:sp>
        <p:nvSpPr>
          <p:cNvPr id="25" name="Стрелка: вправо 24">
            <a:extLst>
              <a:ext uri="{FF2B5EF4-FFF2-40B4-BE49-F238E27FC236}">
                <a16:creationId xmlns:a16="http://schemas.microsoft.com/office/drawing/2014/main" id="{4D3DC9D7-C045-4569-A9BD-6676DD34420B}"/>
              </a:ext>
            </a:extLst>
          </p:cNvPr>
          <p:cNvSpPr/>
          <p:nvPr/>
        </p:nvSpPr>
        <p:spPr>
          <a:xfrm>
            <a:off x="10201523" y="3813697"/>
            <a:ext cx="564543" cy="4597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831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8690" y="655782"/>
            <a:ext cx="8587509" cy="1401619"/>
          </a:xfrm>
        </p:spPr>
        <p:txBody>
          <a:bodyPr/>
          <a:lstStyle/>
          <a:p>
            <a:pPr algn="l"/>
            <a:r>
              <a:rPr lang="ru-RU" dirty="0" smtClean="0"/>
              <a:t>      Визуализация в </a:t>
            </a:r>
            <a:r>
              <a:rPr lang="ru-RU" dirty="0" err="1" smtClean="0"/>
              <a:t>доу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028" y="2057401"/>
            <a:ext cx="4092954" cy="2270716"/>
          </a:xfrm>
          <a:prstGeom prst="rect">
            <a:avLst/>
          </a:prstGeom>
          <a:ln w="57150">
            <a:solidFill>
              <a:srgbClr val="C0000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1727" y="4328117"/>
            <a:ext cx="3744014" cy="2393510"/>
          </a:xfrm>
          <a:prstGeom prst="rect">
            <a:avLst/>
          </a:prstGeom>
          <a:ln w="57150">
            <a:solidFill>
              <a:srgbClr val="C000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5771" y="2277246"/>
            <a:ext cx="4076156" cy="2669815"/>
          </a:xfrm>
          <a:prstGeom prst="rect">
            <a:avLst/>
          </a:prstGeom>
          <a:ln w="5715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1957097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/>
          <p:cNvSpPr txBox="1"/>
          <p:nvPr/>
        </p:nvSpPr>
        <p:spPr>
          <a:xfrm>
            <a:off x="4631634" y="427383"/>
            <a:ext cx="6321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                    Результаты</a:t>
            </a:r>
            <a:endParaRPr lang="ru-RU" sz="2800" b="1" dirty="0"/>
          </a:p>
        </p:txBody>
      </p:sp>
      <p:graphicFrame>
        <p:nvGraphicFramePr>
          <p:cNvPr id="54" name="Таблица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053589"/>
              </p:ext>
            </p:extLst>
          </p:nvPr>
        </p:nvGraphicFramePr>
        <p:xfrm>
          <a:off x="1360129" y="4372527"/>
          <a:ext cx="9789795" cy="2132013"/>
        </p:xfrm>
        <a:graphic>
          <a:graphicData uri="http://schemas.openxmlformats.org/drawingml/2006/table">
            <a:tbl>
              <a:tblPr/>
              <a:tblGrid>
                <a:gridCol w="3597275">
                  <a:extLst>
                    <a:ext uri="{9D8B030D-6E8A-4147-A177-3AD203B41FA5}">
                      <a16:colId xmlns:a16="http://schemas.microsoft.com/office/drawing/2014/main" val="2879160754"/>
                    </a:ext>
                  </a:extLst>
                </a:gridCol>
                <a:gridCol w="6192520">
                  <a:extLst>
                    <a:ext uri="{9D8B030D-6E8A-4147-A177-3AD203B41FA5}">
                      <a16:colId xmlns:a16="http://schemas.microsoft.com/office/drawing/2014/main" val="3121188824"/>
                    </a:ext>
                  </a:extLst>
                </a:gridCol>
              </a:tblGrid>
              <a:tr h="297815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Время протекания процесса75 минут = 1 час 15 минут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9730336"/>
                  </a:ext>
                </a:extLst>
              </a:tr>
              <a:tr h="236220"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                                           Достигнутые результаты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5142347"/>
                  </a:ext>
                </a:extLst>
              </a:tr>
              <a:tr h="159575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Экономия рабочего времени снижена  на 1510 минут, что составляет 26 часов 30 минут!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Эффект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Повышение эффективности  персонала ДОУ при оформлении личного дела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Автоматизация процессов приема детей в ДОУ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Улучшение психологического микроклимата коллектива ДОУ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Установка доброжелательных взаимоотношений с семьей будущего воспитанника путем экономии времени и качественного обслуживание при приеме документов.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8249687"/>
                  </a:ext>
                </a:extLst>
              </a:tr>
            </a:tbl>
          </a:graphicData>
        </a:graphic>
      </p:graphicFrame>
      <p:pic>
        <p:nvPicPr>
          <p:cNvPr id="55" name="Рисунок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025" y="872753"/>
            <a:ext cx="1799158" cy="1884832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734" y="2666651"/>
            <a:ext cx="1028789" cy="411516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9819" y="743218"/>
            <a:ext cx="1848790" cy="2318483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6940" y="2820901"/>
            <a:ext cx="1173582" cy="556308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6450" y="1291197"/>
            <a:ext cx="1173222" cy="1555975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73817" y="2752131"/>
            <a:ext cx="1074513" cy="320068"/>
          </a:xfrm>
          <a:prstGeom prst="rect">
            <a:avLst/>
          </a:prstGeom>
        </p:spPr>
      </p:pic>
      <p:pic>
        <p:nvPicPr>
          <p:cNvPr id="61" name="Рисунок 6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62088" y="1422109"/>
            <a:ext cx="1285806" cy="1324770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41966" y="2676034"/>
            <a:ext cx="937341" cy="342930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55211" y="1089519"/>
            <a:ext cx="1497993" cy="2734432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36943" y="3668263"/>
            <a:ext cx="998261" cy="351846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6179" y="3283952"/>
            <a:ext cx="421887" cy="1774409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42007" y="3338284"/>
            <a:ext cx="1451065" cy="1363651"/>
          </a:xfrm>
          <a:prstGeom prst="rect">
            <a:avLst/>
          </a:prstGeom>
        </p:spPr>
      </p:pic>
      <p:pic>
        <p:nvPicPr>
          <p:cNvPr id="67" name="Рисунок 6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53581" y="4139886"/>
            <a:ext cx="791858" cy="341207"/>
          </a:xfrm>
          <a:prstGeom prst="rect">
            <a:avLst/>
          </a:prstGeom>
        </p:spPr>
      </p:pic>
      <p:pic>
        <p:nvPicPr>
          <p:cNvPr id="68" name="Рисунок 6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393433" y="1775450"/>
            <a:ext cx="470305" cy="1801168"/>
          </a:xfrm>
          <a:prstGeom prst="rect">
            <a:avLst/>
          </a:prstGeom>
        </p:spPr>
      </p:pic>
      <p:pic>
        <p:nvPicPr>
          <p:cNvPr id="69" name="Рисунок 6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229813" y="1858450"/>
            <a:ext cx="796008" cy="461684"/>
          </a:xfrm>
          <a:prstGeom prst="rect">
            <a:avLst/>
          </a:prstGeom>
        </p:spPr>
      </p:pic>
      <p:pic>
        <p:nvPicPr>
          <p:cNvPr id="70" name="Рисунок 6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773442" y="1911721"/>
            <a:ext cx="761715" cy="441794"/>
          </a:xfrm>
          <a:prstGeom prst="rect">
            <a:avLst/>
          </a:prstGeom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593033" y="2027975"/>
            <a:ext cx="476192" cy="325540"/>
          </a:xfrm>
          <a:prstGeom prst="rect">
            <a:avLst/>
          </a:prstGeom>
        </p:spPr>
      </p:pic>
      <p:pic>
        <p:nvPicPr>
          <p:cNvPr id="72" name="Рисунок 7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247892" y="2166070"/>
            <a:ext cx="571051" cy="33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927493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След самолета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151</TotalTime>
  <Words>447</Words>
  <Application>Microsoft Office PowerPoint</Application>
  <PresentationFormat>Широкоэкранный</PresentationFormat>
  <Paragraphs>64</Paragraphs>
  <Slides>10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Century Gothic</vt:lpstr>
      <vt:lpstr>Times New Roman</vt:lpstr>
      <vt:lpstr>След самолета</vt:lpstr>
      <vt:lpstr>Document</vt:lpstr>
      <vt:lpstr>Модель оптимизации процесса предоставления услуги УО и приема ребенка в дошкольное учреждение</vt:lpstr>
      <vt:lpstr>Презентация PowerPoint</vt:lpstr>
      <vt:lpstr>Презентация PowerPoint</vt:lpstr>
      <vt:lpstr>Основные возможности модели оптимизации</vt:lpstr>
      <vt:lpstr>На сайте информация о необходимых документах</vt:lpstr>
      <vt:lpstr>Карта текущего состояния услуг для  поступления в ДОУ</vt:lpstr>
      <vt:lpstr>Карта текущего состояния рабочего процесса</vt:lpstr>
      <vt:lpstr>      Визуализация в доу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Модель оптимизации процесса предоставления услуги УО и приема ребенка в дошкольное учреждение</dc:title>
  <dc:creator>HP</dc:creator>
  <cp:lastModifiedBy>Ольга Королева</cp:lastModifiedBy>
  <cp:revision>18</cp:revision>
  <dcterms:created xsi:type="dcterms:W3CDTF">2021-02-08T12:20:36Z</dcterms:created>
  <dcterms:modified xsi:type="dcterms:W3CDTF">2021-12-08T04:57:54Z</dcterms:modified>
</cp:coreProperties>
</file>