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slideMasters/slideMaster9.xml" ContentType="application/vnd.openxmlformats-officedocument.presentationml.slideMaster+xml"/>
  <Override PartName="/ppt/slides/slide9.xml" ContentType="application/vnd.openxmlformats-officedocument.presentationml.slide+xml"/>
  <Override PartName="/ppt/slideMasters/slideMaster10.xml" ContentType="application/vnd.openxmlformats-officedocument.presentationml.slideMaster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notesMasterIdLst>
    <p:notesMasterId r:id="rId12"/>
  </p:notesMasterIdLst>
  <p:sldSz cx="18288000" cy="10287000"/>
  <p:notesSz cx="10287000" cy="18288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notesMaster" Target="notesMasters/notesMaster1.xml"/><Relationship Id="rId13" Type="http://schemas.openxmlformats.org/officeDocument/2006/relationships/presProps" Target="presProps.xml"/><Relationship Id="rId14" Type="http://schemas.openxmlformats.org/officeDocument/2006/relationships/viewProps" Target="viewProps.xml"/><Relationship Id="rId15" Type="http://schemas.openxmlformats.org/officeDocument/2006/relationships/theme" Target="theme/theme1.xml"/><Relationship Id="rId16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1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0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_rels/notesSlide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9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-1.png"/><Relationship Id="rId2" Type="http://schemas.openxmlformats.org/officeDocument/2006/relationships/image" Target="../media/image-1-2.pn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-1.png"/><Relationship Id="rId2" Type="http://schemas.openxmlformats.org/officeDocument/2006/relationships/image" Target="../media/image-2-2.pn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-3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-4-1.png"/><Relationship Id="rId2" Type="http://schemas.openxmlformats.org/officeDocument/2006/relationships/image" Target="../media/image-4-2.pn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-5-1.png"/><Relationship Id="rId2" Type="http://schemas.openxmlformats.org/officeDocument/2006/relationships/image" Target="../media/image-5-2.png"/><Relationship Id="rId3" Type="http://schemas.openxmlformats.org/officeDocument/2006/relationships/image" Target="../media/image-5-3.png"/><Relationship Id="rId4" Type="http://schemas.openxmlformats.org/officeDocument/2006/relationships/image" Target="../media/image-5-4.png"/><Relationship Id="rId5" Type="http://schemas.openxmlformats.org/officeDocument/2006/relationships/image" Target="../media/image-5-5.png"/><Relationship Id="rId6" Type="http://schemas.openxmlformats.org/officeDocument/2006/relationships/image" Target="../media/image-5-6.png"/><Relationship Id="rId7" Type="http://schemas.openxmlformats.org/officeDocument/2006/relationships/slideLayout" Target="../slideLayouts/slideLayout1.xml"/><Relationship Id="rId8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-6-1.png"/><Relationship Id="rId2" Type="http://schemas.openxmlformats.org/officeDocument/2006/relationships/image" Target="../media/image-6-2.pn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-7-1.png"/><Relationship Id="rId2" Type="http://schemas.openxmlformats.org/officeDocument/2006/relationships/image" Target="../media/image-7-2.pn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image" Target="../media/image-8-1.png"/><Relationship Id="rId2" Type="http://schemas.openxmlformats.org/officeDocument/2006/relationships/image" Target="../media/image-8-2.png"/><Relationship Id="rId3" Type="http://schemas.openxmlformats.org/officeDocument/2006/relationships/image" Target="../media/image-8-3.png"/><Relationship Id="rId4" Type="http://schemas.openxmlformats.org/officeDocument/2006/relationships/image" Target="../media/image-8-4.png"/><Relationship Id="rId5" Type="http://schemas.openxmlformats.org/officeDocument/2006/relationships/slideLayout" Target="../slideLayouts/slideLayout1.xml"/><Relationship Id="rId6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image" Target="../media/image-9-1.png"/><Relationship Id="rId2" Type="http://schemas.openxmlformats.org/officeDocument/2006/relationships/image" Target="../media/image-9-2.png"/><Relationship Id="rId3" Type="http://schemas.openxmlformats.org/officeDocument/2006/relationships/image" Target="../media/image-9-3.png"/><Relationship Id="rId4" Type="http://schemas.openxmlformats.org/officeDocument/2006/relationships/slideLayout" Target="../slideLayouts/slideLayout1.xml"/><Relationship Id="rId5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FD64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pic>
        <p:nvPicPr>
          <p:cNvPr id="3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id="4" name="Text 0"/>
          <p:cNvSpPr txBox="1"/>
          <p:nvPr/>
        </p:nvSpPr>
        <p:spPr>
          <a:xfrm>
            <a:off x="663675" y="4258175"/>
            <a:ext cx="16960500" cy="47913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lnSpc>
                <a:spcPct val="100000"/>
              </a:lnSpc>
              <a:buNone/>
            </a:pPr>
            <a:r>
              <a:rPr lang="en-US" sz="6816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Обзор темы: Безопасность в каникулярное время и угроза беспилотников
</a:t>
            </a:r>
            <a:pPr algn="ctr" indent="0" marL="0">
              <a:lnSpc>
                <a:spcPct val="100000"/>
              </a:lnSpc>
              <a:buNone/>
            </a:pPr>
            <a:r>
              <a:rPr lang="en-US" sz="5568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
</a:t>
            </a:r>
            <a:pPr algn="ctr" indent="0" marL="0">
              <a:lnSpc>
                <a:spcPct val="100000"/>
              </a:lnSpc>
              <a:buNone/>
            </a:pPr>
            <a:r>
              <a:rPr lang="en-US" sz="3187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Каникулы — время отдыха и активных игр, требующее внимательного отношения к безопасности.
</a:t>
            </a:r>
            <a:pPr algn="ctr" indent="0" marL="0">
              <a:lnSpc>
                <a:spcPct val="100000"/>
              </a:lnSpc>
              <a:buNone/>
            </a:pPr>
            <a:r>
              <a:rPr lang="en-US" sz="3187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
</a:t>
            </a:r>
            <a:pPr algn="ctr" indent="0" marL="0">
              <a:lnSpc>
                <a:spcPct val="100000"/>
              </a:lnSpc>
              <a:buNone/>
            </a:pPr>
            <a:r>
              <a:rPr lang="en-US" sz="2121" i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
</a:t>
            </a:r>
            <a:endParaRPr lang="en-US" sz="6816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id="3" name="Text 0"/>
          <p:cNvSpPr txBox="1"/>
          <p:nvPr/>
        </p:nvSpPr>
        <p:spPr>
          <a:xfrm>
            <a:off x="1334450" y="1830500"/>
            <a:ext cx="15619200" cy="53328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55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Заключение: важность безопасности и осознанности
</a:t>
            </a:r>
            <a:pPr algn="l" indent="0" marL="0">
              <a:lnSpc>
                <a:spcPct val="100000"/>
              </a:lnSpc>
              <a:buNone/>
            </a:pPr>
            <a:r>
              <a:rPr lang="en-US" sz="58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
</a:t>
            </a:r>
            <a:pPr algn="l" indent="0" marL="0">
              <a:lnSpc>
                <a:spcPct val="100000"/>
              </a:lnSpc>
              <a:buNone/>
            </a:pPr>
            <a:r>
              <a:rPr lang="en-US" sz="30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Неукоснительное выполнение правил безопасности и правильная реакция на угрозы помогают сохранить здоровье и жизнь!
</a:t>
            </a:r>
            <a:endParaRPr lang="en-US" sz="55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FFDCAD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220254" y="0"/>
            <a:ext cx="8063092" cy="10282200"/>
          </a:xfrm>
          <a:prstGeom prst="rect">
            <a:avLst/>
          </a:prstGeom>
        </p:spPr>
      </p:pic>
      <p:pic>
        <p:nvPicPr>
          <p:cNvPr id="3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id="4" name="Text 0"/>
          <p:cNvSpPr txBox="1"/>
          <p:nvPr/>
        </p:nvSpPr>
        <p:spPr>
          <a:xfrm>
            <a:off x="92525" y="9607900"/>
            <a:ext cx="632400" cy="2147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lnSpc>
                <a:spcPct val="100000"/>
              </a:lnSpc>
              <a:buNone/>
            </a:pPr>
            <a:r>
              <a:rPr lang="en-US" sz="27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2</a:t>
            </a:r>
            <a:endParaRPr lang="en-US" sz="2700" dirty="0"/>
          </a:p>
        </p:txBody>
      </p:sp>
      <p:sp>
        <p:nvSpPr>
          <p:cNvPr id="5" name="Text 1"/>
          <p:cNvSpPr txBox="1"/>
          <p:nvPr/>
        </p:nvSpPr>
        <p:spPr>
          <a:xfrm>
            <a:off x="724925" y="1390500"/>
            <a:ext cx="8408100" cy="75060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50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Актуальность безопасности для школьников в каникулы
</a:t>
            </a:r>
            <a:pPr algn="l" indent="0" marL="0">
              <a:lnSpc>
                <a:spcPct val="100000"/>
              </a:lnSpc>
              <a:buNone/>
            </a:pPr>
            <a:r>
              <a:rPr lang="en-US" sz="38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
</a:t>
            </a:r>
            <a:pPr algn="l" indent="0" marL="0">
              <a:lnSpc>
                <a:spcPct val="100000"/>
              </a:lnSpc>
              <a:buNone/>
            </a:pPr>
            <a:r>
              <a:rPr lang="en-US" sz="24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В период каникул дети чаще бывают вне дома, что увеличивает риск несчастных случаев. Современные технологии добавляют угрозу — террористическое использование беспилотников. Важно знать правила поведения и способы защиты.
</a:t>
            </a:r>
            <a:endParaRPr lang="en-US" sz="50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CCD8B3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id="3" name="Text 0"/>
          <p:cNvSpPr txBox="1"/>
          <p:nvPr/>
        </p:nvSpPr>
        <p:spPr>
          <a:xfrm>
            <a:off x="3201000" y="817850"/>
            <a:ext cx="11886000" cy="1723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lnSpc>
                <a:spcPct val="100000"/>
              </a:lnSpc>
              <a:buNone/>
            </a:pPr>
            <a:r>
              <a:rPr lang="en-US" sz="50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Поведение в общественных местах на каникулах
</a:t>
            </a:r>
            <a:endParaRPr lang="en-US" sz="5000" dirty="0"/>
          </a:p>
        </p:txBody>
      </p:sp>
      <p:sp>
        <p:nvSpPr>
          <p:cNvPr id="4" name="Text 1"/>
          <p:cNvSpPr txBox="1"/>
          <p:nvPr/>
        </p:nvSpPr>
        <p:spPr>
          <a:xfrm>
            <a:off x="3157450" y="3379600"/>
            <a:ext cx="5866800" cy="24936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24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Не оставляйте личные вещи без присмотра, чтобы избежать краж и потерь. Это помогает сохранить имущество и спокойствие во время отдыха.
</a:t>
            </a:r>
            <a:endParaRPr lang="en-US" sz="2400" dirty="0"/>
          </a:p>
        </p:txBody>
      </p:sp>
      <p:sp>
        <p:nvSpPr>
          <p:cNvPr id="5" name="Text 2"/>
          <p:cNvSpPr txBox="1"/>
          <p:nvPr/>
        </p:nvSpPr>
        <p:spPr>
          <a:xfrm>
            <a:off x="3157400" y="7031800"/>
            <a:ext cx="5866800" cy="28782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24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Сразу сообщайте взрослым или охране о любых необычных ситуациях или предметах. Это позволит своевременно принять меры и обезопасить себя и окружающих.
</a:t>
            </a:r>
            <a:endParaRPr lang="en-US" sz="2400" dirty="0"/>
          </a:p>
        </p:txBody>
      </p:sp>
      <p:sp>
        <p:nvSpPr>
          <p:cNvPr id="6" name="Text 3"/>
          <p:cNvSpPr txBox="1"/>
          <p:nvPr/>
        </p:nvSpPr>
        <p:spPr>
          <a:xfrm>
            <a:off x="10724150" y="3371450"/>
            <a:ext cx="5866800" cy="28782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24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Будьте внимательны к подозрительным лицам и предметам вокруг. Подозрительное поведение стоит обсудить с взрослыми для предотвращения опасностей.
</a:t>
            </a:r>
            <a:endParaRPr lang="en-US" sz="2400" dirty="0"/>
          </a:p>
        </p:txBody>
      </p:sp>
      <p:sp>
        <p:nvSpPr>
          <p:cNvPr id="7" name="Text 4"/>
          <p:cNvSpPr txBox="1"/>
          <p:nvPr/>
        </p:nvSpPr>
        <p:spPr>
          <a:xfrm>
            <a:off x="17560320" y="9607900"/>
            <a:ext cx="632400" cy="2147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lnSpc>
                <a:spcPct val="100000"/>
              </a:lnSpc>
              <a:buNone/>
            </a:pPr>
            <a:r>
              <a:rPr lang="en-US" sz="27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3</a:t>
            </a:r>
            <a:endParaRPr lang="en-US" sz="27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FFBD59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" y="2400"/>
            <a:ext cx="8484823" cy="10282200"/>
          </a:xfrm>
          <a:prstGeom prst="rect">
            <a:avLst/>
          </a:prstGeom>
        </p:spPr>
      </p:pic>
      <p:pic>
        <p:nvPicPr>
          <p:cNvPr id="3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id="4" name="Text 0"/>
          <p:cNvSpPr txBox="1"/>
          <p:nvPr/>
        </p:nvSpPr>
        <p:spPr>
          <a:xfrm>
            <a:off x="9263625" y="1866900"/>
            <a:ext cx="8296800" cy="70293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50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Безопасность на природе и во время отдыха
</a:t>
            </a:r>
            <a:pPr algn="l" indent="0" marL="0">
              <a:lnSpc>
                <a:spcPct val="100000"/>
              </a:lnSpc>
              <a:buNone/>
            </a:pPr>
            <a:r>
              <a:rPr lang="en-US" sz="28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
</a:t>
            </a:r>
            <a:pPr algn="l" indent="0" marL="0">
              <a:lnSpc>
                <a:spcPct val="100000"/>
              </a:lnSpc>
              <a:buNone/>
            </a:pPr>
            <a:r>
              <a:rPr lang="en-US" sz="28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
</a:t>
            </a:r>
            <a:pPr algn="l" indent="0" marL="0">
              <a:lnSpc>
                <a:spcPct val="100000"/>
              </a:lnSpc>
              <a:buNone/>
            </a:pPr>
            <a:r>
              <a:rPr lang="en-US" sz="28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Перед прогулкой сообщайте родителям точный маршрут и время возвращения, чтобы в случае необходимости быстро сориентироваться и помочь при непредвиденных обстоятельствах.
</a:t>
            </a:r>
            <a:pPr algn="l" indent="0" marL="0">
              <a:lnSpc>
                <a:spcPct val="100000"/>
              </a:lnSpc>
              <a:buNone/>
            </a:pPr>
            <a:r>
              <a:rPr lang="en-US" sz="28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
</a:t>
            </a:r>
            <a:pPr algn="l" indent="0" marL="0">
              <a:lnSpc>
                <a:spcPct val="100000"/>
              </a:lnSpc>
              <a:buNone/>
            </a:pPr>
            <a:r>
              <a:rPr lang="en-US" sz="28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
</a:t>
            </a:r>
            <a:pPr algn="l" indent="0" marL="0">
              <a:lnSpc>
                <a:spcPct val="100000"/>
              </a:lnSpc>
              <a:buNone/>
            </a:pPr>
            <a:r>
              <a:rPr lang="en-US" sz="28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Используйте светоотражающие элементы в одежде в темное время суток и будьте особенно осторожны у водоемов и на открытых местах, чтобы избежать несчастных случаев и нападений.
</a:t>
            </a:r>
            <a:endParaRPr lang="en-US" sz="5000" dirty="0"/>
          </a:p>
        </p:txBody>
      </p:sp>
      <p:sp>
        <p:nvSpPr>
          <p:cNvPr id="5" name="Text 1"/>
          <p:cNvSpPr txBox="1"/>
          <p:nvPr/>
        </p:nvSpPr>
        <p:spPr>
          <a:xfrm>
            <a:off x="17560320" y="9607900"/>
            <a:ext cx="632400" cy="2147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lnSpc>
                <a:spcPct val="100000"/>
              </a:lnSpc>
              <a:buNone/>
            </a:pPr>
            <a:r>
              <a:rPr lang="en-US" sz="27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4</a:t>
            </a:r>
            <a:endParaRPr lang="en-US" sz="27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FFE2D4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pic>
        <p:nvPicPr>
          <p:cNvPr id="3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pic>
        <p:nvPicPr>
          <p:cNvPr id="4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pic>
        <p:nvPicPr>
          <p:cNvPr id="5" name="Image 3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pic>
        <p:nvPicPr>
          <p:cNvPr id="6" name="Image 4" descr="preencoded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pic>
        <p:nvPicPr>
          <p:cNvPr id="7" name="Image 5" descr="preencoded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id="8" name="Text 0"/>
          <p:cNvSpPr txBox="1"/>
          <p:nvPr/>
        </p:nvSpPr>
        <p:spPr>
          <a:xfrm>
            <a:off x="977475" y="428100"/>
            <a:ext cx="16432200" cy="2262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ct val="90000"/>
              </a:lnSpc>
              <a:buNone/>
            </a:pPr>
            <a:r>
              <a:rPr lang="en-US" sz="50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Правила поведения дома и в квартире
</a:t>
            </a:r>
            <a:endParaRPr lang="en-US" sz="5000" dirty="0"/>
          </a:p>
        </p:txBody>
      </p:sp>
      <p:sp>
        <p:nvSpPr>
          <p:cNvPr id="9" name="Text 1"/>
          <p:cNvSpPr txBox="1"/>
          <p:nvPr/>
        </p:nvSpPr>
        <p:spPr>
          <a:xfrm>
            <a:off x="1504900" y="3665975"/>
            <a:ext cx="4323900" cy="4103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28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Не открывайте дверь незнакомым людям, особенно если взрослых дома нет. Это обезопасит вас от проникновения нежелательных посетителей.
</a:t>
            </a:r>
            <a:endParaRPr lang="en-US" sz="2800" dirty="0"/>
          </a:p>
        </p:txBody>
      </p:sp>
      <p:sp>
        <p:nvSpPr>
          <p:cNvPr id="10" name="Text 2"/>
          <p:cNvSpPr txBox="1"/>
          <p:nvPr/>
        </p:nvSpPr>
        <p:spPr>
          <a:xfrm>
            <a:off x="6457900" y="3665975"/>
            <a:ext cx="4323900" cy="4103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28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Используйте видеодомофоны и переговорные устройства для проверки личности гостей перед открытием двери. Это повысит безопасность жилища и вашей семьи.
</a:t>
            </a:r>
            <a:endParaRPr lang="en-US" sz="2800" dirty="0"/>
          </a:p>
        </p:txBody>
      </p:sp>
      <p:sp>
        <p:nvSpPr>
          <p:cNvPr id="11" name="Text 3"/>
          <p:cNvSpPr txBox="1"/>
          <p:nvPr/>
        </p:nvSpPr>
        <p:spPr>
          <a:xfrm>
            <a:off x="11487100" y="3665975"/>
            <a:ext cx="4323900" cy="41781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28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Обеспечьте надежную защиту дома: закрепляйте двери и окна, чтобы исключить возможность незаконного проникновения и предотвратить угрозы со стороны злоумышленников.
</a:t>
            </a:r>
            <a:endParaRPr lang="en-US" sz="2800" dirty="0"/>
          </a:p>
        </p:txBody>
      </p:sp>
      <p:sp>
        <p:nvSpPr>
          <p:cNvPr id="12" name="Text 4"/>
          <p:cNvSpPr txBox="1"/>
          <p:nvPr/>
        </p:nvSpPr>
        <p:spPr>
          <a:xfrm>
            <a:off x="92525" y="9607900"/>
            <a:ext cx="632400" cy="2147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lnSpc>
                <a:spcPct val="100000"/>
              </a:lnSpc>
              <a:buNone/>
            </a:pPr>
            <a:r>
              <a:rPr lang="en-US" sz="27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5</a:t>
            </a:r>
            <a:endParaRPr lang="en-US" sz="27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6250" y="2871099"/>
            <a:ext cx="10121400" cy="4390901"/>
          </a:xfrm>
          <a:prstGeom prst="rect">
            <a:avLst/>
          </a:prstGeom>
        </p:spPr>
      </p:pic>
      <p:pic>
        <p:nvPicPr>
          <p:cNvPr id="3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id="4" name="Text 0"/>
          <p:cNvSpPr txBox="1"/>
          <p:nvPr/>
        </p:nvSpPr>
        <p:spPr>
          <a:xfrm>
            <a:off x="11396800" y="895200"/>
            <a:ext cx="6364800" cy="8420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ct val="120000"/>
              </a:lnSpc>
              <a:buNone/>
            </a:pPr>
            <a:r>
              <a:rPr lang="en-US" sz="3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Основные правила дорожного движения для детей
</a:t>
            </a:r>
            <a:pPr algn="l" indent="0" marL="0">
              <a:lnSpc>
                <a:spcPct val="120000"/>
              </a:lnSpc>
              <a:buNone/>
            </a:pPr>
            <a:r>
              <a:rPr lang="en-US" sz="2800" dirty="0">
                <a:solidFill>
                  <a:srgbClr val="2A3E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
</a:t>
            </a:r>
            <a:pPr algn="l" indent="0" marL="0">
              <a:lnSpc>
                <a:spcPct val="150041"/>
              </a:lnSpc>
              <a:buNone/>
            </a:pPr>
            <a:r>
              <a:rPr lang="en-US" sz="24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Краткие правила безопасности на дороге, облегчающие понимание и соблюдение детьми.
</a:t>
            </a:r>
            <a:pPr algn="l" indent="0" marL="0">
              <a:lnSpc>
                <a:spcPct val="150041"/>
              </a:lnSpc>
              <a:buNone/>
            </a:pPr>
            <a:r>
              <a:rPr lang="en-US" sz="28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
</a:t>
            </a:r>
            <a:pPr algn="l" indent="0" marL="0">
              <a:lnSpc>
                <a:spcPct val="150041"/>
              </a:lnSpc>
              <a:buNone/>
            </a:pPr>
            <a:r>
              <a:rPr lang="en-US" sz="24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Соблюдение этих правил существенно снижает риск дорожно-транспортных происшествий среди детей.
</a:t>
            </a:r>
            <a:endParaRPr lang="en-US" sz="3200" dirty="0"/>
          </a:p>
        </p:txBody>
      </p:sp>
      <p:sp>
        <p:nvSpPr>
          <p:cNvPr id="5" name="Text 1"/>
          <p:cNvSpPr txBox="1"/>
          <p:nvPr/>
        </p:nvSpPr>
        <p:spPr>
          <a:xfrm>
            <a:off x="2273375" y="9886100"/>
            <a:ext cx="8204400" cy="277200"/>
          </a:xfrm>
          <a:prstGeom prst="rect">
            <a:avLst/>
          </a:prstGeom>
          <a:noFill/>
          <a:ln/>
        </p:spPr>
        <p:txBody>
          <a:bodyPr wrap="square" lIns="0" tIns="0" rIns="0" bIns="0" rtlCol="0" anchor="b"/>
          <a:lstStyle/>
          <a:p>
            <a:pPr algn="r" indent="0" marL="0">
              <a:lnSpc>
                <a:spcPct val="150041"/>
              </a:lnSpc>
              <a:buNone/>
            </a:pPr>
            <a:r>
              <a:rPr lang="en-US" sz="1454" i="1" dirty="0">
                <a:solidFill>
                  <a:srgbClr val="2A3E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ГОСТ и ПДД РФ
</a:t>
            </a:r>
            <a:endParaRPr lang="en-US" sz="1454" dirty="0"/>
          </a:p>
        </p:txBody>
      </p:sp>
      <p:sp>
        <p:nvSpPr>
          <p:cNvPr id="6" name="Text 2"/>
          <p:cNvSpPr txBox="1"/>
          <p:nvPr/>
        </p:nvSpPr>
        <p:spPr>
          <a:xfrm>
            <a:off x="92525" y="9607900"/>
            <a:ext cx="632400" cy="2147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lnSpc>
                <a:spcPct val="100000"/>
              </a:lnSpc>
              <a:buNone/>
            </a:pPr>
            <a:r>
              <a:rPr lang="en-US" sz="27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6</a:t>
            </a:r>
            <a:endParaRPr lang="en-US" sz="27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A1E2E6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980784" y="2400"/>
            <a:ext cx="8304081" cy="10282200"/>
          </a:xfrm>
          <a:prstGeom prst="rect">
            <a:avLst/>
          </a:prstGeom>
        </p:spPr>
      </p:pic>
      <p:pic>
        <p:nvPicPr>
          <p:cNvPr id="3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id="4" name="Text 0"/>
          <p:cNvSpPr txBox="1"/>
          <p:nvPr/>
        </p:nvSpPr>
        <p:spPr>
          <a:xfrm>
            <a:off x="724925" y="1390500"/>
            <a:ext cx="8408100" cy="75060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50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Признаки угрозы нападения беспилотников (БПЛА)
</a:t>
            </a:r>
            <a:pPr algn="l" indent="0" marL="0">
              <a:lnSpc>
                <a:spcPct val="100000"/>
              </a:lnSpc>
              <a:buNone/>
            </a:pPr>
            <a:r>
              <a:rPr lang="en-US" sz="28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
</a:t>
            </a:r>
            <a:pPr algn="l" indent="0" marL="0">
              <a:lnSpc>
                <a:spcPct val="100000"/>
              </a:lnSpc>
              <a:buNone/>
            </a:pPr>
            <a:r>
              <a:rPr lang="en-US" sz="28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
</a:t>
            </a:r>
            <a:pPr algn="l" indent="0" marL="0">
              <a:lnSpc>
                <a:spcPct val="100000"/>
              </a:lnSpc>
              <a:buNone/>
            </a:pPr>
            <a:r>
              <a:rPr lang="en-US" sz="28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Визуальные признаки дрона
</a:t>
            </a:r>
            <a:pPr algn="l" indent="0" marL="0">
              <a:lnSpc>
                <a:spcPct val="100000"/>
              </a:lnSpc>
              <a:buNone/>
            </a:pPr>
            <a:r>
              <a:rPr lang="en-US" sz="14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
</a:t>
            </a:r>
            <a:pPr algn="l" indent="0" marL="0">
              <a:lnSpc>
                <a:spcPct val="100000"/>
              </a:lnSpc>
              <a:buNone/>
            </a:pPr>
            <a:r>
              <a:rPr lang="en-US" sz="24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Опасные беспилотники часто летают низко над населенными пунктами, особенно ночью. На дроне могут быть посторонние предметы, например, пакеты или провода — это сигнал угрозы.
</a:t>
            </a:r>
            <a:pPr algn="l" indent="0" marL="0">
              <a:lnSpc>
                <a:spcPct val="100000"/>
              </a:lnSpc>
              <a:buNone/>
            </a:pPr>
            <a:r>
              <a:rPr lang="en-US" sz="28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
</a:t>
            </a:r>
            <a:pPr algn="l" indent="0" marL="0">
              <a:lnSpc>
                <a:spcPct val="100000"/>
              </a:lnSpc>
              <a:buNone/>
            </a:pPr>
            <a:r>
              <a:rPr lang="en-US" sz="28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
</a:t>
            </a:r>
            <a:pPr algn="l" indent="0" marL="0">
              <a:lnSpc>
                <a:spcPct val="100000"/>
              </a:lnSpc>
              <a:buNone/>
            </a:pPr>
            <a:r>
              <a:rPr lang="en-US" sz="28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Поведение подозрительных лиц
</a:t>
            </a:r>
            <a:pPr algn="l" indent="0" marL="0">
              <a:lnSpc>
                <a:spcPct val="100000"/>
              </a:lnSpc>
              <a:buNone/>
            </a:pPr>
            <a:r>
              <a:rPr lang="en-US" sz="14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
</a:t>
            </a:r>
            <a:pPr algn="l" indent="0" marL="0">
              <a:lnSpc>
                <a:spcPct val="100000"/>
              </a:lnSpc>
              <a:buNone/>
            </a:pPr>
            <a:r>
              <a:rPr lang="en-US" sz="24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Подозрительные люди поблизости дрона могут вести себя неестественно или скрытно. Их появление вместе с странным устройством должно насторожить окружающих.
</a:t>
            </a:r>
            <a:endParaRPr lang="en-US" sz="5000" dirty="0"/>
          </a:p>
        </p:txBody>
      </p:sp>
      <p:sp>
        <p:nvSpPr>
          <p:cNvPr id="5" name="Text 1"/>
          <p:cNvSpPr txBox="1"/>
          <p:nvPr/>
        </p:nvSpPr>
        <p:spPr>
          <a:xfrm>
            <a:off x="92525" y="9607900"/>
            <a:ext cx="632400" cy="2147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lnSpc>
                <a:spcPct val="100000"/>
              </a:lnSpc>
              <a:buNone/>
            </a:pPr>
            <a:r>
              <a:rPr lang="en-US" sz="27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7</a:t>
            </a:r>
            <a:endParaRPr lang="en-US" sz="27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FFE4E4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pic>
        <p:nvPicPr>
          <p:cNvPr id="3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pic>
        <p:nvPicPr>
          <p:cNvPr id="4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pic>
        <p:nvPicPr>
          <p:cNvPr id="5" name="Image 3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08950" y="2756271"/>
            <a:ext cx="9453600" cy="5262583"/>
          </a:xfrm>
          <a:prstGeom prst="rect">
            <a:avLst/>
          </a:prstGeom>
        </p:spPr>
      </p:pic>
      <p:sp>
        <p:nvSpPr>
          <p:cNvPr id="6" name="Text 0"/>
          <p:cNvSpPr txBox="1"/>
          <p:nvPr/>
        </p:nvSpPr>
        <p:spPr>
          <a:xfrm>
            <a:off x="1461100" y="2888875"/>
            <a:ext cx="4800600" cy="52641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ct val="150041"/>
              </a:lnSpc>
              <a:buNone/>
            </a:pPr>
            <a:r>
              <a:rPr lang="en-US" sz="24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Немедленное покидание опасной зоны и сообщение компетентным лицам обеспечивает безопасность и помогает предотвратить инциденты.
</a:t>
            </a:r>
            <a:pPr algn="l" indent="0" marL="0">
              <a:lnSpc>
                <a:spcPct val="150041"/>
              </a:lnSpc>
              <a:buNone/>
            </a:pPr>
            <a:r>
              <a:rPr lang="en-US" sz="24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
</a:t>
            </a:r>
            <a:pPr algn="l" indent="0" marL="0">
              <a:lnSpc>
                <a:spcPct val="150041"/>
              </a:lnSpc>
              <a:buNone/>
            </a:pPr>
            <a:r>
              <a:rPr lang="en-US" sz="24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Строгое соблюдение алгоритма снижает риск травм и облегчает работу служб безопасности при реагировании.
</a:t>
            </a:r>
            <a:endParaRPr lang="en-US" sz="2400" dirty="0"/>
          </a:p>
        </p:txBody>
      </p:sp>
      <p:sp>
        <p:nvSpPr>
          <p:cNvPr id="7" name="Text 1"/>
          <p:cNvSpPr txBox="1"/>
          <p:nvPr/>
        </p:nvSpPr>
        <p:spPr>
          <a:xfrm>
            <a:off x="92525" y="9607900"/>
            <a:ext cx="632400" cy="2147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lnSpc>
                <a:spcPct val="100000"/>
              </a:lnSpc>
              <a:buNone/>
            </a:pPr>
            <a:r>
              <a:rPr lang="en-US" sz="27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8</a:t>
            </a:r>
            <a:endParaRPr lang="en-US" sz="2700" dirty="0"/>
          </a:p>
        </p:txBody>
      </p:sp>
      <p:sp>
        <p:nvSpPr>
          <p:cNvPr id="8" name="Text 2"/>
          <p:cNvSpPr txBox="1"/>
          <p:nvPr/>
        </p:nvSpPr>
        <p:spPr>
          <a:xfrm>
            <a:off x="1092450" y="438150"/>
            <a:ext cx="16103100" cy="1600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lnSpc>
                <a:spcPct val="100000"/>
              </a:lnSpc>
              <a:buNone/>
            </a:pPr>
            <a:r>
              <a:rPr lang="en-US" sz="50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Алгоритм действий при обнаружении подозрительного БПЛА
</a:t>
            </a:r>
            <a:endParaRPr lang="en-US" sz="5000" dirty="0"/>
          </a:p>
        </p:txBody>
      </p:sp>
      <p:sp>
        <p:nvSpPr>
          <p:cNvPr id="9" name="Text 3"/>
          <p:cNvSpPr txBox="1"/>
          <p:nvPr/>
        </p:nvSpPr>
        <p:spPr>
          <a:xfrm>
            <a:off x="7811749" y="8183125"/>
            <a:ext cx="8950800" cy="2772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indent="0" marL="0">
              <a:lnSpc>
                <a:spcPct val="150041"/>
              </a:lnSpc>
              <a:buNone/>
            </a:pPr>
            <a:r>
              <a:rPr lang="en-US" sz="1454" i="1" dirty="0">
                <a:solidFill>
                  <a:srgbClr val="2A3E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Рекомендации МЧС и правоохранительных органов, 2024
</a:t>
            </a:r>
            <a:endParaRPr lang="en-US" sz="1454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solidFill>
          <a:srgbClr val="FFE2D4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pic>
        <p:nvPicPr>
          <p:cNvPr id="3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pic>
        <p:nvPicPr>
          <p:cNvPr id="4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id="5" name="Text 0"/>
          <p:cNvSpPr txBox="1"/>
          <p:nvPr/>
        </p:nvSpPr>
        <p:spPr>
          <a:xfrm>
            <a:off x="2636075" y="405700"/>
            <a:ext cx="13187700" cy="16185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lnSpc>
                <a:spcPct val="100000"/>
              </a:lnSpc>
              <a:buNone/>
            </a:pPr>
            <a:r>
              <a:rPr lang="en-US" sz="50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Поведение при непосредственной угрозе взрыва или атаки БПЛА
</a:t>
            </a:r>
            <a:endParaRPr lang="en-US" sz="5000" dirty="0"/>
          </a:p>
        </p:txBody>
      </p:sp>
      <p:sp>
        <p:nvSpPr>
          <p:cNvPr id="6" name="Text 1"/>
          <p:cNvSpPr txBox="1"/>
          <p:nvPr/>
        </p:nvSpPr>
        <p:spPr>
          <a:xfrm>
            <a:off x="1255100" y="2504000"/>
            <a:ext cx="5006400" cy="17109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20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Немедленно найдите укрытие в прочном помещении, например, в магазине, подъезде или подземном переходе, чтобы защититься от осколков и взрывной волны.
</a:t>
            </a:r>
            <a:endParaRPr lang="en-US" sz="2000" dirty="0"/>
          </a:p>
        </p:txBody>
      </p:sp>
      <p:sp>
        <p:nvSpPr>
          <p:cNvPr id="7" name="Text 2"/>
          <p:cNvSpPr txBox="1"/>
          <p:nvPr/>
        </p:nvSpPr>
        <p:spPr>
          <a:xfrm>
            <a:off x="1255100" y="5988850"/>
            <a:ext cx="5006400" cy="17109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20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После инцидента сохраняйте спокойствие и внимательно следуйте указаниям взрослых и сотрудников экстренных служб для безопасного выхода из опасной зоны.
</a:t>
            </a:r>
            <a:endParaRPr lang="en-US" sz="2000" dirty="0"/>
          </a:p>
        </p:txBody>
      </p:sp>
      <p:sp>
        <p:nvSpPr>
          <p:cNvPr id="8" name="Text 3"/>
          <p:cNvSpPr txBox="1"/>
          <p:nvPr/>
        </p:nvSpPr>
        <p:spPr>
          <a:xfrm>
            <a:off x="11939950" y="4296750"/>
            <a:ext cx="5006400" cy="17109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20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Лягте лицом вниз, плотно прикройте голову руками или предметами мебели для дополнительной защиты жизненно важных органов.
</a:t>
            </a:r>
            <a:endParaRPr lang="en-US" sz="2000" dirty="0"/>
          </a:p>
        </p:txBody>
      </p:sp>
      <p:sp>
        <p:nvSpPr>
          <p:cNvPr id="9" name="Text 4"/>
          <p:cNvSpPr txBox="1"/>
          <p:nvPr/>
        </p:nvSpPr>
        <p:spPr>
          <a:xfrm>
            <a:off x="11939950" y="7764375"/>
            <a:ext cx="5006400" cy="17109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20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Школьное укрытие расположено</a:t>
            </a:r>
            <a:pPr algn="l" indent="0" marL="0">
              <a:lnSpc>
                <a:spcPct val="100000"/>
              </a:lnSpc>
              <a:buNone/>
            </a:pPr>
            <a:r>
              <a:rPr lang="en-US" sz="20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в коридоре первого этажа напротив музея, где лучше всего спрятаться и снизить риск травм.
</a:t>
            </a:r>
            <a:endParaRPr lang="en-US" sz="2000" dirty="0"/>
          </a:p>
        </p:txBody>
      </p:sp>
      <p:sp>
        <p:nvSpPr>
          <p:cNvPr id="10" name="Text 5"/>
          <p:cNvSpPr txBox="1"/>
          <p:nvPr/>
        </p:nvSpPr>
        <p:spPr>
          <a:xfrm>
            <a:off x="92525" y="9607900"/>
            <a:ext cx="632400" cy="2147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lnSpc>
                <a:spcPct val="100000"/>
              </a:lnSpc>
              <a:buNone/>
            </a:pPr>
            <a:r>
              <a:rPr lang="en-US" sz="27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9</a:t>
            </a:r>
            <a:endParaRPr lang="en-US" sz="27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10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3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PptxGenJS</cp:lastModifiedBy>
  <cp:revision>1</cp:revision>
  <dcterms:created xsi:type="dcterms:W3CDTF">2025-10-23T16:54:20Z</dcterms:created>
  <dcterms:modified xsi:type="dcterms:W3CDTF">2025-10-23T16:54:20Z</dcterms:modified>
</cp:coreProperties>
</file>