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58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Дмитрий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Наркисович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/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Мамин-Сибиряк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356992"/>
            <a:ext cx="5936704" cy="83894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900"/>
                </a:solidFill>
                <a:latin typeface="Gabriola" pitchFamily="82" charset="0"/>
              </a:rPr>
              <a:t>Детство и юность писателя</a:t>
            </a:r>
            <a:endParaRPr lang="ru-RU" b="1" dirty="0">
              <a:solidFill>
                <a:srgbClr val="009900"/>
              </a:solidFill>
              <a:latin typeface="Gabriola" pitchFamily="8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16016" y="620688"/>
            <a:ext cx="396044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Библиотечный урок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5322168" cy="524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476672"/>
            <a:ext cx="5976664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Дмитрий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Наркисович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 с мамой Анной Семеновной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058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168" y="476672"/>
            <a:ext cx="833910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53973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419151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476672"/>
            <a:ext cx="417646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Екатеринбургское духовное училище 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  <p:pic>
        <p:nvPicPr>
          <p:cNvPr id="8197" name="Picture 5" descr="https://images.vitber.com/product_full_size_v2/product/56b1b2b6ecb65.jpeg"/>
          <p:cNvPicPr>
            <a:picLocks noChangeAspect="1" noChangeArrowheads="1"/>
          </p:cNvPicPr>
          <p:nvPr/>
        </p:nvPicPr>
        <p:blipFill>
          <a:blip r:embed="rId4" cstate="print"/>
          <a:srcRect l="13227" t="12401" r="10715" b="13195"/>
          <a:stretch>
            <a:fillRect/>
          </a:stretch>
        </p:blipFill>
        <p:spPr bwMode="auto">
          <a:xfrm>
            <a:off x="4605604" y="1700808"/>
            <a:ext cx="4306078" cy="280831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44008" y="836712"/>
            <a:ext cx="403244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Пермская духовная семинария 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3456384" cy="439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https://1220hslloganleainn.files.wordpress.com/2012/05/qqe688aae59bbe20120510141555.jpg?w=64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420888"/>
            <a:ext cx="3198912" cy="2493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ic.pics.livejournal.com/kazagrandy/10081130/287235/287235_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73016"/>
            <a:ext cx="4572000" cy="3037840"/>
          </a:xfrm>
          <a:prstGeom prst="rect">
            <a:avLst/>
          </a:prstGeom>
          <a:noFill/>
        </p:spPr>
      </p:pic>
      <p:pic>
        <p:nvPicPr>
          <p:cNvPr id="6148" name="Picture 4" descr="https://opportunizmuboy.files.wordpress.com/2019/10/1092253.jpg?w=868&amp;h=6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857415" cy="375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3456384" cy="540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https://img.biblioclub.ru/?p=im&amp;id=cd418ab1b2a54759b97b77ca77453620rj2mjy7w0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4664"/>
            <a:ext cx="3816424" cy="5452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ballon52.ru/wp-content/uploads/otec-pisatelya-narkis-matveevich-mam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9551" y="404664"/>
            <a:ext cx="3528392" cy="5586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https://live.staticflickr.com/7481/26946861655_3a52ab00bf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4664"/>
            <a:ext cx="3672408" cy="551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avatars.mds.yandex.net/get-altay/1899727/2a0000016ae31cae434d3e9976a63aeab5e3/X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4224470" cy="3168352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1560" y="908720"/>
            <a:ext cx="403244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Дом, где в 1877 году жил 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Д.Н.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Мамин-Сибиряк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7494" y="1556792"/>
            <a:ext cx="3653490" cy="4485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788024" y="476672"/>
            <a:ext cx="403244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Мария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Якимовна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 Алексеева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(1847-1921)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 Владимир Наркиссович Мамин (1863, Пермская губерния — 28 декабря 1909, Екатеринбург) — юрист, депутат II Государственной думы Российской империи от Пермской губернии (1907); брат писателя Д. Н. Мамина-Сибиряк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0" y="1412776"/>
            <a:ext cx="3273681" cy="520142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476672"/>
            <a:ext cx="403244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Владимир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Наркисович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 Мамин (1864-1909)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с мамой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404664"/>
            <a:ext cx="4032448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9900"/>
                </a:solidFill>
                <a:latin typeface="Gabriola" pitchFamily="82" charset="0"/>
              </a:rPr>
              <a:t>«Это страшное слово, Володя: «нет работы». И руки есть, и голова в порядке, и старания не занимать, а работы нет… Ведь у меня, Володя, душа болит от сознания, что пропадают и силы и время на </a:t>
            </a:r>
            <a:r>
              <a:rPr lang="ru-RU" sz="2800" b="1" dirty="0" err="1" smtClean="0">
                <a:solidFill>
                  <a:srgbClr val="009900"/>
                </a:solidFill>
                <a:latin typeface="Gabriola" pitchFamily="82" charset="0"/>
              </a:rPr>
              <a:t>дурацкой</a:t>
            </a:r>
            <a:r>
              <a:rPr lang="ru-RU" sz="2800" b="1" dirty="0" smtClean="0">
                <a:solidFill>
                  <a:srgbClr val="009900"/>
                </a:solidFill>
                <a:latin typeface="Gabriola" pitchFamily="82" charset="0"/>
              </a:rPr>
              <a:t> неблагодарной работе с разными купеческими сынками, но я не ропщу на свою судьбу…»</a:t>
            </a:r>
          </a:p>
          <a:p>
            <a:endParaRPr lang="ru-RU" sz="2800" b="1" dirty="0" smtClean="0">
              <a:solidFill>
                <a:srgbClr val="009900"/>
              </a:solidFill>
              <a:latin typeface="Gabriola" pitchFamily="82" charset="0"/>
            </a:endParaRPr>
          </a:p>
          <a:p>
            <a:pPr algn="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Из письма Д.Н.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Мамина-Сибиряка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брату Владимиру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s://via-midgard.com/uploads/posts/2013-03/1362808290_image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0458">
            <a:off x="526027" y="1091723"/>
            <a:ext cx="2168257" cy="3031390"/>
          </a:xfrm>
          <a:prstGeom prst="rect">
            <a:avLst/>
          </a:prstGeom>
          <a:noFill/>
        </p:spPr>
      </p:pic>
      <p:pic>
        <p:nvPicPr>
          <p:cNvPr id="31750" name="Picture 6" descr="https://rydo.ru/media/73/53/voyv58l4gln9gb58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 l="52312"/>
          <a:stretch>
            <a:fillRect/>
          </a:stretch>
        </p:blipFill>
        <p:spPr bwMode="auto">
          <a:xfrm rot="1014523">
            <a:off x="6359635" y="1114476"/>
            <a:ext cx="1934696" cy="3042725"/>
          </a:xfrm>
          <a:prstGeom prst="rect">
            <a:avLst/>
          </a:prstGeom>
          <a:noFill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692696"/>
            <a:ext cx="2272241" cy="36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4400552" cy="465456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9900"/>
                </a:solidFill>
                <a:latin typeface="Gabriola" pitchFamily="82" charset="0"/>
              </a:rPr>
              <a:t>Дмитрий </a:t>
            </a:r>
            <a:r>
              <a:rPr lang="ru-RU" sz="6000" b="1" dirty="0" err="1" smtClean="0">
                <a:solidFill>
                  <a:srgbClr val="009900"/>
                </a:solidFill>
                <a:latin typeface="Gabriola" pitchFamily="82" charset="0"/>
              </a:rPr>
              <a:t>Наркисович</a:t>
            </a:r>
            <a:r>
              <a:rPr lang="ru-RU" sz="6000" b="1" dirty="0" smtClean="0">
                <a:solidFill>
                  <a:srgbClr val="009900"/>
                </a:solidFill>
                <a:latin typeface="Gabriola" pitchFamily="82" charset="0"/>
              </a:rPr>
              <a:t> </a:t>
            </a:r>
            <a:r>
              <a:rPr lang="ru-RU" sz="6000" b="1" dirty="0" err="1" smtClean="0">
                <a:solidFill>
                  <a:srgbClr val="009900"/>
                </a:solidFill>
                <a:latin typeface="Gabriola" pitchFamily="82" charset="0"/>
              </a:rPr>
              <a:t>Мамин-Сибиряк</a:t>
            </a:r>
            <a:r>
              <a:rPr lang="ru-RU" sz="6000" b="1" dirty="0" smtClean="0">
                <a:solidFill>
                  <a:srgbClr val="009900"/>
                </a:solidFill>
                <a:latin typeface="Gabriola" pitchFamily="82" charset="0"/>
              </a:rPr>
              <a:t> (1852-1912)</a:t>
            </a:r>
            <a:endParaRPr lang="ru-RU" sz="6000" b="1" dirty="0">
              <a:solidFill>
                <a:srgbClr val="009900"/>
              </a:solidFill>
              <a:latin typeface="Gabriol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572132" y="428604"/>
            <a:ext cx="3286148" cy="4144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300192" y="1340768"/>
            <a:ext cx="2520280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Портрет 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Д.Н.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Мамина-Сибиряка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. 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Художник 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В.А. Истомин</a:t>
            </a: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567539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692696"/>
            <a:ext cx="6624736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009900"/>
                </a:solidFill>
                <a:latin typeface="Gabriola" pitchFamily="82" charset="0"/>
              </a:rPr>
              <a:t>Спасибо за внимание!</a:t>
            </a:r>
            <a:endParaRPr lang="ru-RU" sz="66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36912"/>
            <a:ext cx="7988982" cy="16561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«Больше всех нравится в здешних краях </a:t>
            </a:r>
            <a:r>
              <a:rPr lang="ru-RU" sz="3200" b="1" dirty="0" err="1" smtClean="0">
                <a:solidFill>
                  <a:srgbClr val="009900"/>
                </a:solidFill>
                <a:latin typeface="Gabriola" pitchFamily="82" charset="0"/>
              </a:rPr>
              <a:t>Сибиряк-Мамин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, описывающий Урал. О нём говорят больше, чем о Толстом»</a:t>
            </a:r>
            <a: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  <a:t> </a:t>
            </a:r>
            <a:b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</a:b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9301" r="6118"/>
          <a:stretch/>
        </p:blipFill>
        <p:spPr bwMode="auto">
          <a:xfrm>
            <a:off x="1331640" y="0"/>
            <a:ext cx="3871686" cy="27859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148064" y="1916832"/>
            <a:ext cx="36724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Антон Павлович Чехов (1860-1904)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7" t="5666" r="2599" b="6826"/>
          <a:stretch/>
        </p:blipFill>
        <p:spPr bwMode="auto">
          <a:xfrm>
            <a:off x="0" y="1196752"/>
            <a:ext cx="9144000" cy="5661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59632" y="476672"/>
            <a:ext cx="5976664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Поселок Висим. </a:t>
            </a:r>
            <a:r>
              <a:rPr lang="en-US" sz="3200" b="1" dirty="0" smtClean="0">
                <a:solidFill>
                  <a:srgbClr val="009900"/>
                </a:solidFill>
                <a:latin typeface="Gabriola" pitchFamily="82" charset="0"/>
              </a:rPr>
              <a:t>XIX 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век. Макет</a:t>
            </a:r>
            <a: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  <a:t/>
            </a:r>
            <a:b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</a:b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9643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747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006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8186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0307"/>
            <a:ext cx="9152653" cy="540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476672"/>
            <a:ext cx="5976664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Поселок Висим. </a:t>
            </a:r>
            <a:r>
              <a:rPr lang="en-US" sz="3200" b="1" dirty="0" smtClean="0">
                <a:solidFill>
                  <a:srgbClr val="009900"/>
                </a:solidFill>
                <a:latin typeface="Gabriola" pitchFamily="82" charset="0"/>
              </a:rPr>
              <a:t>XIX </a:t>
            </a:r>
            <a:r>
              <a:rPr lang="ru-RU" sz="3200" b="1" dirty="0" smtClean="0">
                <a:solidFill>
                  <a:srgbClr val="009900"/>
                </a:solidFill>
                <a:latin typeface="Gabriola" pitchFamily="82" charset="0"/>
              </a:rPr>
              <a:t>век</a:t>
            </a:r>
            <a: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  <a:t/>
            </a:r>
            <a:br>
              <a:rPr lang="ru-RU" sz="3200" dirty="0" smtClean="0">
                <a:solidFill>
                  <a:srgbClr val="009900"/>
                </a:solidFill>
                <a:latin typeface="Gabriola" pitchFamily="82" charset="0"/>
              </a:rPr>
            </a:br>
            <a:endParaRPr lang="ru-RU" sz="3200" dirty="0">
              <a:solidFill>
                <a:srgbClr val="0099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91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2923917" cy="4611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48064" y="1090412"/>
            <a:ext cx="2592288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Наркис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 Матвеевич Мамин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(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1827-1878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)</a:t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</a:br>
            <a:endParaRPr lang="ru-RU" sz="3600" b="1" dirty="0">
              <a:solidFill>
                <a:schemeClr val="bg2">
                  <a:lumMod val="25000"/>
                </a:schemeClr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464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52"/>
          <a:stretch/>
        </p:blipFill>
        <p:spPr bwMode="auto">
          <a:xfrm>
            <a:off x="1403648" y="260648"/>
            <a:ext cx="2936088" cy="411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48064" y="1090412"/>
            <a:ext cx="2592288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Анна Семеновна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Мамина (в дев. Степанова)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(1831-1910)</a:t>
            </a:r>
            <a:r>
              <a:rPr lang="ru-RU" sz="3600" b="1" dirty="0" smtClean="0">
                <a:latin typeface="Gabriola" pitchFamily="82" charset="0"/>
              </a:rPr>
              <a:t/>
            </a:r>
            <a:br>
              <a:rPr lang="ru-RU" sz="3600" b="1" dirty="0" smtClean="0">
                <a:latin typeface="Gabriola" pitchFamily="82" charset="0"/>
              </a:rPr>
            </a:br>
            <a:endParaRPr lang="ru-RU" sz="3600" b="1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047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8714"/>
            <a:ext cx="4248472" cy="6459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508104" y="1124744"/>
            <a:ext cx="3168352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Наркис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 Матвеевич с сыновьями Дмитрием (стоит) и Владимиром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00770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200</Words>
  <Application>Microsoft Office PowerPoint</Application>
  <PresentationFormat>Экран (4:3)</PresentationFormat>
  <Paragraphs>31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Дмитрий Наркисович  Мамин-Сибиряк</vt:lpstr>
      <vt:lpstr>Дмитрий Наркисович Мамин-Сибиряк (1852-1912)</vt:lpstr>
      <vt:lpstr>«Больше всех нравится в здешних краях Сибиряк-Мамин, описывающий Урал. О нём говорят больше, чем о Толстом»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130</cp:revision>
  <dcterms:created xsi:type="dcterms:W3CDTF">2022-05-10T11:57:20Z</dcterms:created>
  <dcterms:modified xsi:type="dcterms:W3CDTF">2022-05-11T16:55:22Z</dcterms:modified>
</cp:coreProperties>
</file>