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  <p:sldMasterId id="2147483840" r:id="rId2"/>
  </p:sldMasterIdLst>
  <p:notesMasterIdLst>
    <p:notesMasterId r:id="rId25"/>
  </p:notesMasterIdLst>
  <p:sldIdLst>
    <p:sldId id="285" r:id="rId3"/>
    <p:sldId id="288" r:id="rId4"/>
    <p:sldId id="290" r:id="rId5"/>
    <p:sldId id="292" r:id="rId6"/>
    <p:sldId id="258" r:id="rId7"/>
    <p:sldId id="294" r:id="rId8"/>
    <p:sldId id="259" r:id="rId9"/>
    <p:sldId id="296" r:id="rId10"/>
    <p:sldId id="282" r:id="rId11"/>
    <p:sldId id="286" r:id="rId12"/>
    <p:sldId id="263" r:id="rId13"/>
    <p:sldId id="264" r:id="rId14"/>
    <p:sldId id="265" r:id="rId15"/>
    <p:sldId id="267" r:id="rId16"/>
    <p:sldId id="268" r:id="rId17"/>
    <p:sldId id="297" r:id="rId18"/>
    <p:sldId id="271" r:id="rId19"/>
    <p:sldId id="272" r:id="rId20"/>
    <p:sldId id="275" r:id="rId21"/>
    <p:sldId id="276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DF008-DFDF-4D5B-9BD1-BB0ED62BBC1C}" type="datetimeFigureOut">
              <a:rPr lang="ru-RU" smtClean="0"/>
              <a:t>24.02.2021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C5A33-99BB-4B5D-B03F-B203DD659D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C5A33-99BB-4B5D-B03F-B203DD659DDF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1_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>
            <a:spLocks/>
          </p:cNvSpPr>
          <p:nvPr/>
        </p:nvSpPr>
        <p:spPr bwMode="auto"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pPr>
              <a:defRPr/>
            </a:pPr>
            <a:r>
              <a:rPr lang="en-US" sz="6600">
                <a:latin typeface="+mn-lt"/>
              </a:rPr>
              <a:t>{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/>
          </p:nvPr>
        </p:nvSpPr>
        <p:spPr bwMode="auto"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 bwMode="auto"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6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1_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itle 1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6" name="Date Placeholder 1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5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1_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>
            <a:spLocks/>
          </p:cNvSpPr>
          <p:nvPr/>
        </p:nvSpPr>
        <p:spPr bwMode="auto"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defRPr/>
            </a:pPr>
            <a:r>
              <a:rPr lang="en-US" sz="6600">
                <a:latin typeface="+mn-lt"/>
              </a:rPr>
              <a:t>{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 bwMode="auto">
          <a:xfrm>
            <a:off x="2286000" y="1905000"/>
            <a:ext cx="6035039" cy="2350008"/>
          </a:xfrm>
        </p:spPr>
        <p:txBody>
          <a:bodyPr/>
          <a:lstStyle>
            <a:lvl1pPr marL="0" algn="l" defTabSz="914400">
              <a:spcBef>
                <a:spcPts val="0"/>
              </a:spcBef>
              <a:buNone/>
              <a:defRPr lang="en-US" sz="5400" b="0" cap="none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1_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7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3"/>
          </p:nvPr>
        </p:nvSpPr>
        <p:spPr bwMode="auto">
          <a:xfrm>
            <a:off x="1344168" y="658368"/>
            <a:ext cx="3273552" cy="342900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Content Placeholder 6"/>
          <p:cNvSpPr>
            <a:spLocks noGrp="1"/>
          </p:cNvSpPr>
          <p:nvPr>
            <p:ph sz="quarter" idx="14"/>
          </p:nvPr>
        </p:nvSpPr>
        <p:spPr bwMode="auto">
          <a:xfrm>
            <a:off x="5029200" y="658368"/>
            <a:ext cx="3273552" cy="3432175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1_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TextBox 12"/>
          <p:cNvSpPr>
            <a:spLocks/>
          </p:cNvSpPr>
          <p:nvPr/>
        </p:nvSpPr>
        <p:spPr bwMode="auto"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defRPr/>
            </a:pPr>
            <a:r>
              <a:rPr lang="en-US" sz="6000">
                <a:latin typeface="+mn-lt"/>
              </a:rPr>
              <a:t>{</a:t>
            </a:r>
          </a:p>
        </p:txBody>
      </p:sp>
      <p:sp>
        <p:nvSpPr>
          <p:cNvPr id="9" name="TextBox 17"/>
          <p:cNvSpPr>
            <a:spLocks/>
          </p:cNvSpPr>
          <p:nvPr/>
        </p:nvSpPr>
        <p:spPr bwMode="auto"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defRPr/>
            </a:pPr>
            <a:r>
              <a:rPr lang="en-US" sz="6000">
                <a:latin typeface="+mn-lt"/>
              </a:rPr>
              <a:t>{</a:t>
            </a:r>
          </a:p>
        </p:txBody>
      </p:sp>
      <p:sp>
        <p:nvSpPr>
          <p:cNvPr id="10" name="Title 1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Date Placeholder 1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12" name="Slide Number Placeholder 14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Footer Placeholder 15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1_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5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6" name="Slide Number Placeholder 7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8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1_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Footer Placeholder 6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1_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8"/>
          <p:cNvSpPr>
            <a:spLocks/>
          </p:cNvSpPr>
          <p:nvPr/>
        </p:nvSpPr>
        <p:spPr bwMode="auto">
          <a:xfrm>
            <a:off x="5328919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defRPr/>
            </a:pPr>
            <a:r>
              <a:rPr lang="en-US" sz="8000">
                <a:latin typeface="+mn-lt"/>
              </a:rPr>
              <a:t>{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16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Title 17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1_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TextBox 8"/>
          <p:cNvSpPr>
            <a:spLocks/>
          </p:cNvSpPr>
          <p:nvPr/>
        </p:nvSpPr>
        <p:spPr bwMode="auto"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defRPr/>
            </a:pPr>
            <a:r>
              <a:rPr lang="en-US" sz="6000">
                <a:latin typeface="+mn-lt"/>
              </a:rPr>
              <a:t>{</a:t>
            </a:r>
          </a:p>
        </p:txBody>
      </p:sp>
      <p:sp>
        <p:nvSpPr>
          <p:cNvPr id="7" name="Title 10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8" name="Date Placeholder 1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9" name="Slide Number Placeholder 13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Footer Placeholder 14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1_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1_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09600" y="609601"/>
            <a:ext cx="2133600" cy="5181600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5B106E36-FD25-4E2D-B0AA-010F637433A0}" type="datetimeFigureOut">
              <a:rPr lang="ru-RU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725C68B6-61C2-468F-89AB-4B9F7531A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423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378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906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7888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280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89955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37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988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390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5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571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5B106E36-FD25-4E2D-B0AA-010F637433A0}" type="datetimeFigureOut">
              <a:rPr lang="ru-RU" smtClean="0"/>
              <a:pPr>
                <a:defRPr/>
              </a:pPr>
              <a:t>24.02.2021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25C68B6-61C2-468F-89AB-4B9F7531AA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649" r:id="rId12"/>
    <p:sldLayoutId id="2147483650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5" b="7177"/>
          <a:stretch/>
        </p:blipFill>
        <p:spPr>
          <a:xfrm>
            <a:off x="0" y="3818964"/>
            <a:ext cx="9144000" cy="3039036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0" y="3818964"/>
            <a:ext cx="9144000" cy="1896036"/>
          </a:xfrm>
          <a:prstGeom prst="rect">
            <a:avLst/>
          </a:prstGeom>
          <a:gradFill>
            <a:gsLst>
              <a:gs pos="0">
                <a:srgbClr val="003374"/>
              </a:gs>
              <a:gs pos="100000">
                <a:srgbClr val="00337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0" y="0"/>
            <a:ext cx="9144000" cy="3818964"/>
          </a:xfrm>
          <a:prstGeom prst="rect">
            <a:avLst/>
          </a:prstGeom>
          <a:gradFill>
            <a:gsLst>
              <a:gs pos="0">
                <a:srgbClr val="001736"/>
              </a:gs>
              <a:gs pos="100000">
                <a:srgbClr val="00337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2/24/2021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906" y="1"/>
            <a:ext cx="7839635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796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653136"/>
            <a:ext cx="4176464" cy="201622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МБОУ «Вознесенская СОШ»</a:t>
            </a:r>
          </a:p>
          <a:p>
            <a:r>
              <a:rPr lang="ru-RU" sz="2400" dirty="0" smtClean="0"/>
              <a:t>учитель географии </a:t>
            </a:r>
            <a:r>
              <a:rPr lang="ru-RU" sz="2400" dirty="0" err="1" smtClean="0"/>
              <a:t>Слыжова</a:t>
            </a:r>
            <a:r>
              <a:rPr lang="ru-RU" sz="2400" dirty="0" smtClean="0"/>
              <a:t> Е.М.</a:t>
            </a:r>
          </a:p>
          <a:p>
            <a:endParaRPr lang="ru-RU" sz="24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64704"/>
            <a:ext cx="8229600" cy="18722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Урок географии 6 класс</a:t>
            </a:r>
            <a:br>
              <a:rPr lang="ru-RU" dirty="0" smtClean="0"/>
            </a:br>
            <a:r>
              <a:rPr lang="ru-RU" dirty="0" smtClean="0"/>
              <a:t>«Земля и Вселенная» </a:t>
            </a:r>
            <a:endParaRPr lang="ru-RU" dirty="0"/>
          </a:p>
        </p:txBody>
      </p:sp>
      <p:pic>
        <p:nvPicPr>
          <p:cNvPr id="1028" name="Picture 4" descr="https://ds04.infourok.ru/uploads/ex/03ea/00128e01-775a23b6/8/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1518" y="2852936"/>
            <a:ext cx="4552529" cy="3701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ds04.infourok.ru/uploads/ex/0aa5/00017dbc-733d62b6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1" cy="6238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 bwMode="auto">
          <a:xfrm>
            <a:off x="1115616" y="5877272"/>
            <a:ext cx="7205424" cy="98072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dirty="0"/>
              <a:t>Орбита - это путь движения небесного </a:t>
            </a:r>
            <a:r>
              <a:rPr lang="ru-RU" sz="3200" dirty="0" smtClean="0"/>
              <a:t>тела </a:t>
            </a:r>
            <a:endParaRPr lang="ru-RU" sz="3200" dirty="0"/>
          </a:p>
        </p:txBody>
      </p:sp>
      <p:pic>
        <p:nvPicPr>
          <p:cNvPr id="5" name="Рисунок 3"/>
          <p:cNvPicPr>
            <a:picLocks noChangeAspect="1"/>
          </p:cNvPicPr>
          <p:nvPr/>
        </p:nvPicPr>
        <p:blipFill>
          <a:blip r:embed="rId2" cstate="print"/>
          <a:stretch/>
        </p:blipFill>
        <p:spPr bwMode="auto">
          <a:xfrm>
            <a:off x="539552" y="332656"/>
            <a:ext cx="8208912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Picture 2" descr="C:\Users\Samsung\Desktop\9866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0" y="-216785"/>
            <a:ext cx="9433048" cy="707478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751512" y="1052736"/>
            <a:ext cx="43924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На Луне жил звездочёт </a:t>
            </a:r>
          </a:p>
          <a:p>
            <a:r>
              <a:rPr lang="ru-RU" sz="2800" b="1" dirty="0"/>
              <a:t>Он планетам вёл учёт:</a:t>
            </a:r>
          </a:p>
          <a:p>
            <a:r>
              <a:rPr lang="ru-RU" sz="2800" b="1" dirty="0"/>
              <a:t>МЕРКУРИЙ - раз, </a:t>
            </a:r>
          </a:p>
          <a:p>
            <a:r>
              <a:rPr lang="ru-RU" sz="2800" b="1" dirty="0"/>
              <a:t>ВЕНЕРА - два-с, </a:t>
            </a:r>
          </a:p>
          <a:p>
            <a:r>
              <a:rPr lang="ru-RU" sz="2800" b="1" dirty="0"/>
              <a:t>Три - ЗЕМЛЯ, </a:t>
            </a:r>
          </a:p>
          <a:p>
            <a:r>
              <a:rPr lang="ru-RU" sz="2800" b="1" dirty="0"/>
              <a:t>Четыре - МАРС, </a:t>
            </a:r>
          </a:p>
          <a:p>
            <a:r>
              <a:rPr lang="ru-RU" sz="2800" b="1" dirty="0"/>
              <a:t>Пять - ЮПИТЕР, </a:t>
            </a:r>
          </a:p>
          <a:p>
            <a:r>
              <a:rPr lang="ru-RU" sz="2800" b="1" dirty="0"/>
              <a:t>Шесть - САТУРН, </a:t>
            </a:r>
          </a:p>
          <a:p>
            <a:r>
              <a:rPr lang="ru-RU" sz="2800" b="1" dirty="0"/>
              <a:t>Семь - УРАН, </a:t>
            </a:r>
          </a:p>
          <a:p>
            <a:r>
              <a:rPr lang="ru-RU" sz="2800" b="1" dirty="0"/>
              <a:t>Восемь - НЕПТУН, </a:t>
            </a:r>
          </a:p>
          <a:p>
            <a:r>
              <a:rPr lang="ru-RU" sz="2800" b="1" dirty="0"/>
              <a:t>Девять - дальше всех ПЛУТОН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7931224" cy="112474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7200" b="1" dirty="0"/>
              <a:t>ПЛУТОН</a:t>
            </a:r>
          </a:p>
        </p:txBody>
      </p:sp>
      <p:pic>
        <p:nvPicPr>
          <p:cNvPr id="6" name="Picture 2" descr="C:\Users\Вожатые\Desktop\Урок\planeta-pluton-1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297531" y="1124744"/>
            <a:ext cx="8666957" cy="536056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611560" y="332656"/>
            <a:ext cx="8172400" cy="6309320"/>
          </a:xfrm>
          <a:prstGeom prst="rect">
            <a:avLst/>
          </a:prstGeom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>
          <a:xfrm flipV="1">
            <a:off x="777240" y="6381328"/>
            <a:ext cx="7251144" cy="288032"/>
          </a:xfrm>
        </p:spPr>
        <p:txBody>
          <a:bodyPr>
            <a:normAutofit fontScale="90000"/>
          </a:bodyPr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chtkkmt-696x52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329611" y="1268760"/>
            <a:ext cx="8346845" cy="5256584"/>
          </a:xfrm>
          <a:prstGeom prst="rect">
            <a:avLst/>
          </a:prstGeom>
        </p:spPr>
      </p:pic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>
          <a:xfrm>
            <a:off x="777240" y="332656"/>
            <a:ext cx="7543800" cy="864096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b="1" dirty="0"/>
              <a:t>    </a:t>
            </a:r>
            <a:r>
              <a:rPr lang="ru-RU" sz="6000" b="1" dirty="0" smtClean="0"/>
              <a:t>КОМЕТА     </a:t>
            </a:r>
            <a:r>
              <a:rPr lang="ru-RU" b="1" dirty="0" smtClean="0"/>
              <a:t>   </a:t>
            </a:r>
            <a:endParaRPr lang="ru-RU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География 5-6 классы, Алексеев, $6 &quot;Движения Земли&quot;. - YouTub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318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ожатые\Desktop\Урок\slide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-1680" b="17165"/>
          <a:stretch/>
        </p:blipFill>
        <p:spPr bwMode="auto">
          <a:xfrm>
            <a:off x="611560" y="332656"/>
            <a:ext cx="8280920" cy="6141682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9" name="Picture 5" descr="Между Землей и Луной существует притяжение, благодаря чему бывают приливы и...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0" y="0"/>
            <a:ext cx="9408706" cy="7056530"/>
          </a:xfrm>
          <a:prstGeom prst="rect">
            <a:avLst/>
          </a:prstGeom>
          <a:noFill/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1800" b="0" i="0" u="none" strike="noStrike" cap="none">
              <a:ln>
                <a:noFill/>
              </a:ln>
              <a:solidFill>
                <a:schemeClr val="tx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type="title"/>
          </p:nvPr>
        </p:nvSpPr>
        <p:spPr bwMode="auto">
          <a:xfrm>
            <a:off x="539552" y="332656"/>
            <a:ext cx="7704856" cy="93610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5400" dirty="0">
                <a:solidFill>
                  <a:srgbClr val="FFFF00"/>
                </a:solidFill>
                <a:latin typeface="Times New Roman"/>
                <a:ea typeface="Times New Roman"/>
              </a:rPr>
              <a:t>Форма планеты Земля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539552" y="1268761"/>
            <a:ext cx="8352928" cy="5328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8907" y="0"/>
            <a:ext cx="7441486" cy="5517231"/>
          </a:xfrm>
        </p:spPr>
        <p:txBody>
          <a:bodyPr>
            <a:normAutofit/>
          </a:bodyPr>
          <a:lstStyle/>
          <a:p>
            <a:pPr marR="180340">
              <a:spcAft>
                <a:spcPts val="0"/>
              </a:spcAft>
            </a:pP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Цели урока:</a:t>
            </a:r>
            <a: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32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Образовательная: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способствовать формированию у обучающихся представлений о Земле как планете Солнечной системы;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способствовать формированию понятий: Вселенная, Галактика, Млечный путь, Солнечная система, материки и части света, литосфера, гидросфера, атмосфера, биосфера;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познакомить обучающихся с планетами земной группы, показать уникальность Земли как единственной планеты, на которой существует жизнь.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Развивающая: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развивать умения: 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работать с картами атласа, с контурными картами, с текстом учебника и дополнительным материалом; обобщать и делать выводы;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развивать логическое мышление, воображение, внимание; 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расширять словарный запас учащихся.</a:t>
            </a:r>
            <a:b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i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Воспитательная: 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воспитывать культуру общения, положительную мотивацию к учению.</a:t>
            </a:r>
            <a:r>
              <a:rPr lang="ru-RU" sz="1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flipH="1">
            <a:off x="8515350" y="548681"/>
            <a:ext cx="305122" cy="388843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890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Объект 1"/>
          <p:cNvSpPr>
            <a:spLocks noGrp="1"/>
          </p:cNvSpPr>
          <p:nvPr>
            <p:ph idx="1"/>
          </p:nvPr>
        </p:nvSpPr>
        <p:spPr bwMode="auto">
          <a:xfrm>
            <a:off x="457200" y="1646237"/>
            <a:ext cx="8229600" cy="342603"/>
          </a:xfrm>
        </p:spPr>
        <p:txBody>
          <a:bodyPr>
            <a:normAutofit fontScale="77500" lnSpcReduction="20000"/>
          </a:bodyPr>
          <a:lstStyle/>
          <a:p>
            <a:pPr>
              <a:defRPr/>
            </a:pPr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 algn="ctr">
              <a:defRPr/>
            </a:pPr>
            <a:r>
              <a:rPr lang="ru-RU" dirty="0"/>
              <a:t>        Материки</a:t>
            </a:r>
          </a:p>
        </p:txBody>
      </p:sp>
      <p:pic>
        <p:nvPicPr>
          <p:cNvPr id="6" name="Picture 2" descr="C:\Users\Samsung\Desktop\c2967d8f232e4228162df8d56efaf7a7.jpg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323528" y="1628800"/>
            <a:ext cx="8519010" cy="479194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 bwMode="auto">
          <a:xfrm>
            <a:off x="1547664" y="476672"/>
            <a:ext cx="6096000" cy="2210544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95000"/>
              </a:lnSpc>
              <a:buNone/>
              <a:defRPr/>
            </a:pPr>
            <a:r>
              <a:rPr lang="ru-RU" sz="2600" b="1" dirty="0">
                <a:solidFill>
                  <a:srgbClr val="FFFF00"/>
                </a:solidFill>
              </a:rPr>
              <a:t>Домашнее задание:</a:t>
            </a:r>
            <a:endParaRPr sz="1300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1500" dirty="0">
                <a:solidFill>
                  <a:srgbClr val="FFFF00"/>
                </a:solidFill>
              </a:rPr>
              <a:t/>
            </a:r>
            <a:br>
              <a:rPr lang="ru-RU" sz="1500" dirty="0">
                <a:solidFill>
                  <a:srgbClr val="FFFF00"/>
                </a:solidFill>
              </a:rPr>
            </a:br>
            <a:r>
              <a:rPr lang="ru-RU" sz="2100" b="1" dirty="0"/>
              <a:t> 1) прочитать </a:t>
            </a:r>
            <a:r>
              <a:rPr lang="ru-RU" sz="2100" b="1" dirty="0" smtClean="0"/>
              <a:t>§1, </a:t>
            </a:r>
            <a:r>
              <a:rPr lang="ru-RU" sz="2400" dirty="0" smtClean="0"/>
              <a:t>нанесите на контурную карту все </a:t>
            </a:r>
            <a:r>
              <a:rPr lang="ru-RU" sz="2400" dirty="0" smtClean="0"/>
              <a:t>материки.   </a:t>
            </a:r>
            <a:endParaRPr sz="1300" dirty="0"/>
          </a:p>
          <a:p>
            <a:pPr algn="ctr">
              <a:lnSpc>
                <a:spcPct val="80000"/>
              </a:lnSpc>
              <a:buNone/>
              <a:defRPr/>
            </a:pPr>
            <a:endParaRPr lang="ru-RU" sz="2100" b="1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100" b="1" dirty="0"/>
              <a:t>2) задание по желанию – подготовить </a:t>
            </a:r>
            <a:r>
              <a:rPr lang="ru-RU" sz="2100" b="1" dirty="0" smtClean="0"/>
              <a:t>модель Земли, Солнечной системы.</a:t>
            </a:r>
            <a:endParaRPr lang="ru-RU" sz="2100" b="1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/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Содержимое 1"/>
          <p:cNvSpPr>
            <a:spLocks noGrp="1"/>
          </p:cNvSpPr>
          <p:nvPr>
            <p:ph idx="1"/>
          </p:nvPr>
        </p:nvSpPr>
        <p:spPr bwMode="auto">
          <a:xfrm>
            <a:off x="323528" y="3200401"/>
            <a:ext cx="6120680" cy="3657599"/>
          </a:xfrm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 bwMode="auto">
          <a:xfrm>
            <a:off x="179512" y="692696"/>
            <a:ext cx="8712968" cy="1930152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ru-RU" sz="3200" b="1" dirty="0" smtClean="0">
                <a:solidFill>
                  <a:schemeClr val="tx1"/>
                </a:solidFill>
              </a:rPr>
              <a:t>Мы </a:t>
            </a:r>
            <a:r>
              <a:rPr lang="ru-RU" sz="3200" b="1" dirty="0">
                <a:solidFill>
                  <a:schemeClr val="tx1"/>
                </a:solidFill>
              </a:rPr>
              <a:t>живём точно во сне неразгаданном, </a:t>
            </a:r>
            <a:br>
              <a:rPr lang="ru-RU" sz="3200" b="1" dirty="0">
                <a:solidFill>
                  <a:schemeClr val="tx1"/>
                </a:solidFill>
              </a:rPr>
            </a:br>
            <a:r>
              <a:rPr lang="ru-RU" sz="3200" b="1" dirty="0">
                <a:solidFill>
                  <a:schemeClr val="tx1"/>
                </a:solidFill>
              </a:rPr>
              <a:t>На одной из удобных планет!</a:t>
            </a: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3200" dirty="0">
                <a:solidFill>
                  <a:schemeClr val="tx1"/>
                </a:solidFill>
              </a:rPr>
              <a:t/>
            </a:r>
            <a:br>
              <a:rPr lang="ru-RU" sz="3200" dirty="0">
                <a:solidFill>
                  <a:schemeClr val="tx1"/>
                </a:solidFill>
              </a:rPr>
            </a:br>
            <a:r>
              <a:rPr lang="ru-RU" sz="2400" i="1" dirty="0">
                <a:solidFill>
                  <a:schemeClr val="tx1"/>
                </a:solidFill>
              </a:rPr>
              <a:t>И. Северянин</a:t>
            </a:r>
          </a:p>
        </p:txBody>
      </p:sp>
      <p:sp>
        <p:nvSpPr>
          <p:cNvPr id="6" name="AutoShape 2" descr="Альберта, Канад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7" name="Picture 4" descr="Альберта, Канада"/>
          <p:cNvPicPr>
            <a:picLocks noChangeAspect="1" noChangeArrowheads="1"/>
          </p:cNvPicPr>
          <p:nvPr/>
        </p:nvPicPr>
        <p:blipFill>
          <a:blip r:embed="rId2" cstate="print"/>
          <a:stretch/>
        </p:blipFill>
        <p:spPr bwMode="auto">
          <a:xfrm>
            <a:off x="179512" y="2708920"/>
            <a:ext cx="6336704" cy="38884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04665"/>
            <a:ext cx="639045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Вот звездное небо! Что видно на нем?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Звезды там светят далеким огнем!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Только ли звезды на небе сияют?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Нет! Среди звезд там планеты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блуждают!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Как так блуждают? Дороги не знают?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Нет! Это, кажется, будто блуждают!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Все они – Солнца большая семья.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И под влиянием его притяжения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Вечно творят круговые движенья!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И вместе с ними планета моя –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Та, что зовется планетой "Земля",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Та, на которой живем ты и я!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3356992"/>
            <a:ext cx="3780549" cy="283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071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 smtClean="0"/>
              <a:t>«Земля и Вселенная»</a:t>
            </a:r>
            <a:endParaRPr lang="ru-RU" sz="4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2011556"/>
            <a:ext cx="7416824" cy="422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76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Галакти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755576" y="620688"/>
            <a:ext cx="7920880" cy="4680520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 bwMode="auto">
          <a:xfrm>
            <a:off x="755576" y="5301208"/>
            <a:ext cx="7565464" cy="936104"/>
          </a:xfrm>
        </p:spPr>
        <p:txBody>
          <a:bodyPr/>
          <a:lstStyle/>
          <a:p>
            <a:pPr algn="ctr">
              <a:defRPr/>
            </a:pPr>
            <a:r>
              <a:rPr lang="ru-RU" b="1"/>
              <a:t>Галактика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к образовалась Солнечная систем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3611" y="0"/>
            <a:ext cx="918761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1880"/>
            <a:ext cx="9144000" cy="6656119"/>
          </a:xfrm>
        </p:spPr>
        <p:txBody>
          <a:bodyPr>
            <a:normAutofit fontScale="90000"/>
          </a:bodyPr>
          <a:lstStyle/>
          <a:p>
            <a:pPr algn="r"/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Солнечная система состоит из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Солнца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а также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планет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с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их спутниками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комет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астероидов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пыли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,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газа</a:t>
            </a:r>
            <a:r>
              <a:rPr lang="ru-RU" altLang="ru-RU" sz="3600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 и </a:t>
            </a: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>мелких частиц. </a:t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chemeClr val="bg1">
                    <a:lumMod val="9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2700" b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В Солнце сосредоточена практически вся масса Солнечной системы – 99,8%. </a:t>
            </a:r>
            <a:br>
              <a:rPr lang="ru-RU" altLang="ru-RU" sz="2700" b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ru-RU" altLang="ru-RU" sz="2700" b="1" dirty="0" smtClean="0">
                <a:solidFill>
                  <a:srgbClr val="FFFF00"/>
                </a:solidFill>
                <a:latin typeface="Monotype Corsiva" pitchFamily="66" charset="0"/>
                <a:cs typeface="Times New Roman" pitchFamily="18" charset="0"/>
              </a:rPr>
              <a:t> Своей гравитацией Солнце удерживает вокруг себя все остальные объекты Солнечной системы. </a:t>
            </a:r>
            <a:r>
              <a:rPr lang="ru-RU" alt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23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млечный пут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/>
        </p:blipFill>
        <p:spPr bwMode="auto">
          <a:xfrm>
            <a:off x="683568" y="692696"/>
            <a:ext cx="7776864" cy="4752528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 bwMode="auto">
          <a:xfrm>
            <a:off x="1187624" y="5589240"/>
            <a:ext cx="7133416" cy="79208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b="1">
                <a:solidFill>
                  <a:schemeClr val="tx1"/>
                </a:solidFill>
              </a:rPr>
              <a:t>Млечный путь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5" y="764704"/>
            <a:ext cx="8208912" cy="54122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dirty="0">
                <a:solidFill>
                  <a:srgbClr val="FFFF00"/>
                </a:solidFill>
              </a:rPr>
              <a:t>Земля </a:t>
            </a:r>
            <a:r>
              <a:rPr lang="ru-RU" sz="4800" dirty="0" smtClean="0">
                <a:solidFill>
                  <a:srgbClr val="FFFF00"/>
                </a:solidFill>
              </a:rPr>
              <a:t>– одна </a:t>
            </a:r>
            <a:r>
              <a:rPr lang="ru-RU" sz="4800" dirty="0">
                <a:solidFill>
                  <a:srgbClr val="FFFF00"/>
                </a:solidFill>
              </a:rPr>
              <a:t>из </a:t>
            </a:r>
            <a:r>
              <a:rPr lang="ru-RU" sz="4800" dirty="0" smtClean="0">
                <a:solidFill>
                  <a:srgbClr val="FFFF00"/>
                </a:solidFill>
              </a:rPr>
              <a:t>………планет</a:t>
            </a:r>
            <a:r>
              <a:rPr lang="ru-RU" sz="4800" dirty="0">
                <a:solidFill>
                  <a:srgbClr val="FFFF00"/>
                </a:solidFill>
              </a:rPr>
              <a:t>, вращающихся вокруг </a:t>
            </a:r>
            <a:r>
              <a:rPr lang="ru-RU" sz="4800" dirty="0" smtClean="0">
                <a:solidFill>
                  <a:srgbClr val="FFFF00"/>
                </a:solidFill>
              </a:rPr>
              <a:t>…………... </a:t>
            </a:r>
            <a:r>
              <a:rPr lang="ru-RU" sz="4800" dirty="0">
                <a:solidFill>
                  <a:srgbClr val="FFFF00"/>
                </a:solidFill>
              </a:rPr>
              <a:t>Возраст </a:t>
            </a:r>
            <a:r>
              <a:rPr lang="ru-RU" sz="4800" dirty="0" smtClean="0">
                <a:solidFill>
                  <a:srgbClr val="FFFF00"/>
                </a:solidFill>
              </a:rPr>
              <a:t>Земли………..</a:t>
            </a:r>
            <a:r>
              <a:rPr lang="ru-RU" sz="4800" dirty="0" err="1" smtClean="0">
                <a:solidFill>
                  <a:srgbClr val="FFFF00"/>
                </a:solidFill>
              </a:rPr>
              <a:t>млрд.лет</a:t>
            </a:r>
            <a:r>
              <a:rPr lang="ru-RU" sz="4800" dirty="0">
                <a:solidFill>
                  <a:srgbClr val="FFFF00"/>
                </a:solidFill>
              </a:rPr>
              <a:t>. </a:t>
            </a:r>
            <a:endParaRPr lang="ru-RU" sz="48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ru-RU" sz="4800" dirty="0">
                <a:solidFill>
                  <a:srgbClr val="FFFF00"/>
                </a:solidFill>
              </a:rPr>
              <a:t>В</a:t>
            </a:r>
            <a:r>
              <a:rPr lang="ru-RU" sz="4800" dirty="0" smtClean="0">
                <a:solidFill>
                  <a:srgbClr val="FFFF00"/>
                </a:solidFill>
              </a:rPr>
              <a:t> </a:t>
            </a:r>
            <a:r>
              <a:rPr lang="ru-RU" sz="4800" dirty="0">
                <a:solidFill>
                  <a:srgbClr val="FFFF00"/>
                </a:solidFill>
              </a:rPr>
              <a:t>состав Солнечной системы входят </a:t>
            </a:r>
            <a:r>
              <a:rPr lang="ru-RU" sz="4800" dirty="0" smtClean="0">
                <a:solidFill>
                  <a:srgbClr val="FFFF00"/>
                </a:solidFill>
              </a:rPr>
              <a:t>………… </a:t>
            </a:r>
            <a:r>
              <a:rPr lang="ru-RU" sz="4800" dirty="0">
                <a:solidFill>
                  <a:srgbClr val="FFFF00"/>
                </a:solidFill>
              </a:rPr>
              <a:t>планет.</a:t>
            </a:r>
          </a:p>
        </p:txBody>
      </p:sp>
    </p:spTree>
    <p:extLst>
      <p:ext uri="{BB962C8B-B14F-4D97-AF65-F5344CB8AC3E}">
        <p14:creationId xmlns:p14="http://schemas.microsoft.com/office/powerpoint/2010/main" val="129010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В нашей Галактике сосредоточенно более 100миллиардов звезд!!! Солнце – одна..."/>
          <p:cNvPicPr>
            <a:picLocks noChangeAspect="1" noChangeArrowheads="1"/>
          </p:cNvPicPr>
          <p:nvPr/>
        </p:nvPicPr>
        <p:blipFill>
          <a:blip r:embed="rId2" cstate="print"/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414</TotalTime>
  <Words>229</Words>
  <Application>Microsoft Office PowerPoint</Application>
  <DocSecurity>0</DocSecurity>
  <PresentationFormat>Экран (4:3)</PresentationFormat>
  <Paragraphs>46</Paragraphs>
  <Slides>22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22</vt:i4>
      </vt:variant>
    </vt:vector>
  </HeadingPairs>
  <TitlesOfParts>
    <vt:vector size="31" baseType="lpstr">
      <vt:lpstr>Arial</vt:lpstr>
      <vt:lpstr>Calibri</vt:lpstr>
      <vt:lpstr>Calibri Light</vt:lpstr>
      <vt:lpstr>Constantia</vt:lpstr>
      <vt:lpstr>Monotype Corsiva</vt:lpstr>
      <vt:lpstr>Times New Roman</vt:lpstr>
      <vt:lpstr>Wingdings 2</vt:lpstr>
      <vt:lpstr>Бумажная</vt:lpstr>
      <vt:lpstr>Office Theme</vt:lpstr>
      <vt:lpstr>   Урок географии 6 класс «Земля и Вселенная» </vt:lpstr>
      <vt:lpstr>Цели урока:  Образовательная:  - способствовать формированию у обучающихся представлений о Земле как планете Солнечной системы; - способствовать формированию понятий: Вселенная, Галактика, Млечный путь, Солнечная система, материки и части света, литосфера, гидросфера, атмосфера, биосфера; - познакомить обучающихся с планетами земной группы, показать уникальность Земли как единственной планеты, на которой существует жизнь. Развивающая: развивать умения:  - работать с картами атласа, с контурными картами, с текстом учебника и дополнительным материалом; обобщать и делать выводы; - развивать логическое мышление, воображение, внимание;  - расширять словарный запас учащихся. Воспитательная:  - воспитывать культуру общения, положительную мотивацию к учению.  </vt:lpstr>
      <vt:lpstr>Презентация PowerPoint</vt:lpstr>
      <vt:lpstr>«Земля и Вселенная»</vt:lpstr>
      <vt:lpstr>Галактика</vt:lpstr>
      <vt:lpstr>Солнечная система состоит из Солнца, а также планет, с их спутниками, комет, астероидов, пыли, газа и мелких частиц.          В Солнце сосредоточена практически вся масса Солнечной системы – 99,8%.   Своей гравитацией Солнце удерживает вокруг себя все остальные объекты Солнечной системы.  </vt:lpstr>
      <vt:lpstr>Млечный путь</vt:lpstr>
      <vt:lpstr>Презентация PowerPoint</vt:lpstr>
      <vt:lpstr>Презентация PowerPoint</vt:lpstr>
      <vt:lpstr>Презентация PowerPoint</vt:lpstr>
      <vt:lpstr>Орбита - это путь движения небесного тела </vt:lpstr>
      <vt:lpstr>Презентация PowerPoint</vt:lpstr>
      <vt:lpstr>ПЛУТОН</vt:lpstr>
      <vt:lpstr>Презентация PowerPoint</vt:lpstr>
      <vt:lpstr>    КОМЕТА        </vt:lpstr>
      <vt:lpstr>Презентация PowerPoint</vt:lpstr>
      <vt:lpstr>Презентация PowerPoint</vt:lpstr>
      <vt:lpstr>Презентация PowerPoint</vt:lpstr>
      <vt:lpstr>Форма планеты Земля</vt:lpstr>
      <vt:lpstr>        Материки</vt:lpstr>
      <vt:lpstr> </vt:lpstr>
      <vt:lpstr>Мы живём точно во сне неразгаданном,  На одной из удобных планет!  И. Северянин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Samsung</dc:creator>
  <cp:lastModifiedBy>Роман</cp:lastModifiedBy>
  <cp:revision>140</cp:revision>
  <dcterms:created xsi:type="dcterms:W3CDTF">2019-10-13T17:41:23Z</dcterms:created>
  <dcterms:modified xsi:type="dcterms:W3CDTF">2021-02-24T09:50:04Z</dcterms:modified>
  <dc:identifier/>
  <dc:language/>
  <cp:version/>
</cp:coreProperties>
</file>