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8" r:id="rId10"/>
    <p:sldId id="289" r:id="rId11"/>
    <p:sldId id="290" r:id="rId12"/>
    <p:sldId id="291" r:id="rId13"/>
    <p:sldId id="257" r:id="rId14"/>
    <p:sldId id="261" r:id="rId15"/>
    <p:sldId id="260" r:id="rId16"/>
    <p:sldId id="259" r:id="rId17"/>
    <p:sldId id="265" r:id="rId18"/>
    <p:sldId id="264" r:id="rId19"/>
    <p:sldId id="267" r:id="rId20"/>
    <p:sldId id="258" r:id="rId21"/>
    <p:sldId id="262" r:id="rId22"/>
    <p:sldId id="268" r:id="rId23"/>
    <p:sldId id="269" r:id="rId24"/>
    <p:sldId id="263" r:id="rId25"/>
    <p:sldId id="270" r:id="rId26"/>
    <p:sldId id="271" r:id="rId27"/>
    <p:sldId id="273" r:id="rId28"/>
    <p:sldId id="272" r:id="rId29"/>
    <p:sldId id="27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7" autoAdjust="0"/>
    <p:restoredTop sz="94660"/>
  </p:normalViewPr>
  <p:slideViewPr>
    <p:cSldViewPr>
      <p:cViewPr varScale="1">
        <p:scale>
          <a:sx n="99" d="100"/>
          <a:sy n="99" d="100"/>
        </p:scale>
        <p:origin x="2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7A22C-5C11-4BC3-912C-D5C60424A8A3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64FDF-7082-4A76-8BFE-9A25F02DFB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393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64FDF-7082-4A76-8BFE-9A25F02DFB7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672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22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12" Type="http://schemas.openxmlformats.org/officeDocument/2006/relationships/slide" Target="slide26.xml"/><Relationship Id="rId2" Type="http://schemas.openxmlformats.org/officeDocument/2006/relationships/slide" Target="slide14.xml"/><Relationship Id="rId16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21.xml"/><Relationship Id="rId5" Type="http://schemas.openxmlformats.org/officeDocument/2006/relationships/slide" Target="slide18.xml"/><Relationship Id="rId15" Type="http://schemas.openxmlformats.org/officeDocument/2006/relationships/slide" Target="slide23.xml"/><Relationship Id="rId10" Type="http://schemas.openxmlformats.org/officeDocument/2006/relationships/slide" Target="slide25.xml"/><Relationship Id="rId4" Type="http://schemas.openxmlformats.org/officeDocument/2006/relationships/slide" Target="slide16.xml"/><Relationship Id="rId9" Type="http://schemas.openxmlformats.org/officeDocument/2006/relationships/slide" Target="slide20.xml"/><Relationship Id="rId14" Type="http://schemas.openxmlformats.org/officeDocument/2006/relationships/slide" Target="slide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91985" y="4649153"/>
            <a:ext cx="4813513" cy="1152128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«В мире героев</a:t>
            </a:r>
            <a:br>
              <a:rPr lang="ru-RU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6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Ф. Абрамова»</a:t>
            </a:r>
            <a:endParaRPr lang="ru-RU" sz="6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Picture 11" descr="i-558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583" y="2339856"/>
            <a:ext cx="3647971" cy="38575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1" y="0"/>
            <a:ext cx="9115489" cy="233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0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8" y="3573016"/>
            <a:ext cx="3456384" cy="25991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564"/>
          <a:stretch/>
        </p:blipFill>
        <p:spPr>
          <a:xfrm>
            <a:off x="539552" y="476672"/>
            <a:ext cx="3844272" cy="347756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0585" y="2636912"/>
            <a:ext cx="701101" cy="7011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441963" y="850403"/>
            <a:ext cx="6584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077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2122" t="-3375" r="14529" b="3375"/>
          <a:stretch/>
        </p:blipFill>
        <p:spPr>
          <a:xfrm>
            <a:off x="683568" y="1340768"/>
            <a:ext cx="2975742" cy="45696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1255" r="16185"/>
          <a:stretch/>
        </p:blipFill>
        <p:spPr>
          <a:xfrm>
            <a:off x="4067944" y="2977542"/>
            <a:ext cx="4392488" cy="312382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189" y="2005160"/>
            <a:ext cx="701101" cy="7011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705358" y="752964"/>
            <a:ext cx="17281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10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111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7911" y="2967335"/>
            <a:ext cx="71881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«К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А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Л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Е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Й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Д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О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С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К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О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П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</a:rPr>
              <a:t>»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82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3518047" y="1475731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4610946" y="1466824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1466824"/>
            <a:ext cx="2736304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Monotype Corsiva" panose="03010101010201010101" pitchFamily="66" charset="0"/>
              </a:rPr>
              <a:t>Биография писателя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5637314" y="1465607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  <p:sp>
        <p:nvSpPr>
          <p:cNvPr id="10" name="Прямоугольник 9">
            <a:hlinkClick r:id="rId5" action="ppaction://hlinksldjump"/>
          </p:cNvPr>
          <p:cNvSpPr/>
          <p:nvPr/>
        </p:nvSpPr>
        <p:spPr>
          <a:xfrm>
            <a:off x="7668344" y="1465607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6641674" y="1465607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32509" y="2771948"/>
            <a:ext cx="2736304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Monotype Corsiva" panose="03010101010201010101" pitchFamily="66" charset="0"/>
              </a:rPr>
              <a:t> ЖИВОТНЫЕ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3538466" y="2753661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3538466" y="4031591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</a:t>
            </a:r>
          </a:p>
        </p:txBody>
      </p:sp>
      <p:sp>
        <p:nvSpPr>
          <p:cNvPr id="16" name="Прямоугольник 15">
            <a:hlinkClick r:id="rId9" action="ppaction://hlinksldjump"/>
          </p:cNvPr>
          <p:cNvSpPr/>
          <p:nvPr/>
        </p:nvSpPr>
        <p:spPr>
          <a:xfrm>
            <a:off x="4605710" y="2753661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sp>
        <p:nvSpPr>
          <p:cNvPr id="17" name="Прямоугольник 16">
            <a:hlinkClick r:id="rId10" action="ppaction://hlinksldjump"/>
          </p:cNvPr>
          <p:cNvSpPr/>
          <p:nvPr/>
        </p:nvSpPr>
        <p:spPr>
          <a:xfrm>
            <a:off x="4564209" y="4021113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</a:p>
        </p:txBody>
      </p:sp>
      <p:sp>
        <p:nvSpPr>
          <p:cNvPr id="19" name="Прямоугольник 18">
            <a:hlinkClick r:id="rId11" action="ppaction://hlinksldjump"/>
          </p:cNvPr>
          <p:cNvSpPr/>
          <p:nvPr/>
        </p:nvSpPr>
        <p:spPr>
          <a:xfrm>
            <a:off x="5637314" y="2743360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  <p:sp>
        <p:nvSpPr>
          <p:cNvPr id="20" name="Прямоугольник 19">
            <a:hlinkClick r:id="rId12" action="ppaction://hlinksldjump"/>
          </p:cNvPr>
          <p:cNvSpPr/>
          <p:nvPr/>
        </p:nvSpPr>
        <p:spPr>
          <a:xfrm>
            <a:off x="5621181" y="4021113"/>
            <a:ext cx="864096" cy="805931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</a:p>
        </p:txBody>
      </p:sp>
      <p:sp>
        <p:nvSpPr>
          <p:cNvPr id="23" name="Прямоугольник 22">
            <a:hlinkClick r:id="rId13" action="ppaction://hlinksldjump"/>
          </p:cNvPr>
          <p:cNvSpPr/>
          <p:nvPr/>
        </p:nvSpPr>
        <p:spPr>
          <a:xfrm>
            <a:off x="6621100" y="2743360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  <p:sp>
        <p:nvSpPr>
          <p:cNvPr id="24" name="Прямоугольник 23">
            <a:hlinkClick r:id="rId14" action="ppaction://hlinksldjump"/>
          </p:cNvPr>
          <p:cNvSpPr/>
          <p:nvPr/>
        </p:nvSpPr>
        <p:spPr>
          <a:xfrm>
            <a:off x="6678153" y="4023421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</a:p>
        </p:txBody>
      </p:sp>
      <p:sp>
        <p:nvSpPr>
          <p:cNvPr id="26" name="Прямоугольник 25">
            <a:hlinkClick r:id="rId15" action="ppaction://hlinksldjump"/>
          </p:cNvPr>
          <p:cNvSpPr/>
          <p:nvPr/>
        </p:nvSpPr>
        <p:spPr>
          <a:xfrm>
            <a:off x="7654849" y="2771948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7" name="Прямоугольник 26">
            <a:hlinkClick r:id="rId16" action="ppaction://hlinksldjump"/>
          </p:cNvPr>
          <p:cNvSpPr/>
          <p:nvPr/>
        </p:nvSpPr>
        <p:spPr>
          <a:xfrm>
            <a:off x="7725516" y="4021113"/>
            <a:ext cx="864096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18895" y="4077072"/>
            <a:ext cx="2736304" cy="792088"/>
          </a:xfrm>
          <a:prstGeom prst="rect">
            <a:avLst/>
          </a:prstGeom>
          <a:solidFill>
            <a:srgbClr val="007635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Monotype Corsiva" panose="03010101010201010101" pitchFamily="66" charset="0"/>
              </a:rPr>
              <a:t>ИМЕНА   И НАЗВАНИЯ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92944" y="-59494"/>
            <a:ext cx="3892412" cy="6771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Игровое  поле</a:t>
            </a:r>
            <a:endParaRPr lang="ru-RU" sz="3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26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737307" y="1164997"/>
            <a:ext cx="3852428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4000" dirty="0" smtClean="0">
                <a:latin typeface="Monotype Corsiva" panose="03010101010201010101" pitchFamily="66" charset="0"/>
              </a:rPr>
              <a:t>Где и когда родился Фёдор Александрович  Абрамов? 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31261" y="4589818"/>
            <a:ext cx="3267279" cy="16356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29 февраля 1920г.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в дер. Веркола</a:t>
            </a:r>
            <a:endParaRPr lang="ru-RU" sz="36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56176" y="5949280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265879" y="-25350"/>
            <a:ext cx="4176464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74752"/>
            <a:ext cx="35283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Биография  </a:t>
            </a:r>
            <a:r>
              <a:rPr lang="ru-RU" sz="3600" spc="200" dirty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1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029" y="1324890"/>
            <a:ext cx="4182293" cy="270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2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723449" y="1105192"/>
            <a:ext cx="3852428" cy="3024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latin typeface="Monotype Corsiva" panose="03010101010201010101" pitchFamily="66" charset="0"/>
              </a:rPr>
              <a:t>За какие заслуги писателю дали в 3 классе премию: «материи на брюки и ситцу на рубашку»?</a:t>
            </a: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0707" y="4677697"/>
            <a:ext cx="3483291" cy="10943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 хорошую учебу</a:t>
            </a:r>
            <a:endParaRPr lang="ru-RU" sz="36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12160" y="5844035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29962" y="-65071"/>
            <a:ext cx="4176464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74752"/>
            <a:ext cx="35283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Биография  </a:t>
            </a:r>
            <a:r>
              <a:rPr lang="ru-RU" sz="3600" spc="200" dirty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2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268759"/>
            <a:ext cx="2468609" cy="4048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57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901971" y="893607"/>
            <a:ext cx="7846493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sz="3600" dirty="0" smtClean="0">
                <a:latin typeface="Monotype Corsiva" panose="03010101010201010101" pitchFamily="66" charset="0"/>
              </a:rPr>
              <a:t>Какое отношение аэропорт г. Архангельска имеет к </a:t>
            </a:r>
            <a:r>
              <a:rPr lang="ru-RU" sz="3600" dirty="0" err="1" smtClean="0">
                <a:latin typeface="Monotype Corsiva" panose="03010101010201010101" pitchFamily="66" charset="0"/>
              </a:rPr>
              <a:t>Ф.Абрамову</a:t>
            </a:r>
            <a:r>
              <a:rPr lang="ru-RU" sz="3600" dirty="0" smtClean="0">
                <a:latin typeface="Monotype Corsiva" panose="03010101010201010101" pitchFamily="66" charset="0"/>
              </a:rPr>
              <a:t>?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47758" y="5133440"/>
            <a:ext cx="355223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с 2019г.носит  имя </a:t>
            </a:r>
            <a:r>
              <a:rPr lang="ru-RU" sz="3600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Ф.Абрамова</a:t>
            </a:r>
            <a:endParaRPr lang="ru-RU" sz="36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84168" y="5871013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484" y="2118048"/>
            <a:ext cx="4657015" cy="2912072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4317801" y="0"/>
            <a:ext cx="4176464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44008" y="74752"/>
            <a:ext cx="35283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Биография  </a:t>
            </a:r>
            <a:r>
              <a:rPr lang="ru-RU" sz="3600" spc="200" dirty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3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78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1368413" y="1268760"/>
            <a:ext cx="5976664" cy="32071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4000" dirty="0" smtClean="0">
                <a:latin typeface="Monotype Corsiva" panose="03010101010201010101" pitchFamily="66" charset="0"/>
              </a:rPr>
              <a:t>В каком университете учился, а потом и работал Фёдор Абрамов?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648" y="4666529"/>
            <a:ext cx="396044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Ленинградский государственный университет</a:t>
            </a:r>
            <a:endParaRPr lang="ru-RU" sz="36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14405" y="5772027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26173" y="-70104"/>
            <a:ext cx="4176464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74752"/>
            <a:ext cx="35283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Биография 4  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73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505331" y="1423321"/>
            <a:ext cx="3852428" cy="20928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3600" dirty="0" smtClean="0">
                <a:latin typeface="Monotype Corsiva" panose="03010101010201010101" pitchFamily="66" charset="0"/>
              </a:rPr>
              <a:t>Как отношение имеет данное изображение к Фёдору Абрамову?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7901" y="4650876"/>
            <a:ext cx="5472608" cy="11966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Астероид № 3409, открытый в 1977 году, назван в честь Ф.А. Абрамова</a:t>
            </a:r>
            <a:endParaRPr lang="ru-RU" sz="28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 descr="https://arhivurokov.ru/videouroki/html/2016/04/16/98734502/98734502_1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34580"/>
            <a:ext cx="3744416" cy="292608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5994158" y="5833691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4012" y="-126153"/>
            <a:ext cx="4194412" cy="93276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44008" y="74752"/>
            <a:ext cx="35283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Биография 5  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12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580" y="1482194"/>
            <a:ext cx="3672408" cy="26668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</a:p>
          <a:p>
            <a:pPr marL="0" indent="0" algn="just">
              <a:buNone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Как   звали собаку Егора </a:t>
            </a:r>
            <a:r>
              <a:rPr lang="ru-RU" sz="4000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Тыркасова</a:t>
            </a: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?</a:t>
            </a:r>
            <a:endParaRPr lang="ru-RU" sz="40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395536" y="6021288"/>
            <a:ext cx="1292469" cy="7200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4509119"/>
            <a:ext cx="4032448" cy="11805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Утопыш</a:t>
            </a:r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(Топко)</a:t>
            </a:r>
            <a:endParaRPr lang="ru-RU" sz="36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63988" y="0"/>
            <a:ext cx="383442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r>
              <a:rPr lang="ru-RU" sz="2800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Животные </a:t>
            </a:r>
            <a:r>
              <a:rPr lang="ru-RU" sz="2800" cap="none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-1</a:t>
            </a:r>
            <a:endParaRPr lang="ru-RU" sz="2800" cap="none" spc="200" dirty="0">
              <a:ln w="29210">
                <a:solidFill>
                  <a:srgbClr val="002060"/>
                </a:solidFill>
              </a:ln>
              <a:solidFill>
                <a:schemeClr val="bg1"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84168" y="5877272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282" y="1818670"/>
            <a:ext cx="3650152" cy="267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78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" name="Плюс 1"/>
          <p:cNvSpPr/>
          <p:nvPr/>
        </p:nvSpPr>
        <p:spPr>
          <a:xfrm>
            <a:off x="4713747" y="2893935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764123" y="548629"/>
            <a:ext cx="6584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2" b="5402"/>
          <a:stretch/>
        </p:blipFill>
        <p:spPr>
          <a:xfrm>
            <a:off x="5628147" y="1622943"/>
            <a:ext cx="2308246" cy="34563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36313"/>
            <a:ext cx="3544332" cy="270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7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1470" y="1076656"/>
            <a:ext cx="7344816" cy="3024337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7700" dirty="0">
                <a:latin typeface="Monotype Corsiva" panose="03010101010201010101" pitchFamily="66" charset="0"/>
                <a:ea typeface="Calibri" panose="020F0502020204030204" pitchFamily="34" charset="0"/>
              </a:rPr>
              <a:t>Чем подбадривала </a:t>
            </a:r>
            <a:r>
              <a:rPr lang="ru-RU" sz="7700" dirty="0" smtClean="0">
                <a:latin typeface="Monotype Corsiva" panose="03010101010201010101" pitchFamily="66" charset="0"/>
                <a:ea typeface="Calibri" panose="020F0502020204030204" pitchFamily="34" charset="0"/>
              </a:rPr>
              <a:t>на сенокосе старая </a:t>
            </a:r>
            <a:r>
              <a:rPr lang="ru-RU" sz="7700" dirty="0">
                <a:latin typeface="Monotype Corsiva" panose="03010101010201010101" pitchFamily="66" charset="0"/>
                <a:ea typeface="Calibri" panose="020F0502020204030204" pitchFamily="34" charset="0"/>
              </a:rPr>
              <a:t>кобыла Рыжуху? </a:t>
            </a:r>
            <a:endParaRPr lang="ru-RU" sz="7700" dirty="0">
              <a:latin typeface="Monotype Corsiva" panose="03010101010201010101" pitchFamily="66" charset="0"/>
            </a:endParaRPr>
          </a:p>
          <a:p>
            <a:pPr marL="0" indent="0" algn="just">
              <a:buNone/>
            </a:pPr>
            <a:endParaRPr lang="ru-RU" sz="5100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  <a:p>
            <a:pPr marL="0" indent="0" algn="just">
              <a:buNone/>
            </a:pPr>
            <a:r>
              <a:rPr lang="ru-RU" sz="51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  <a:r>
              <a:rPr lang="ru-RU" sz="5100" dirty="0">
                <a:latin typeface="Monotype Corsiva" panose="03010101010201010101" pitchFamily="66" charset="0"/>
              </a:rPr>
              <a:t> </a:t>
            </a:r>
            <a:endParaRPr lang="ru-RU" sz="5100" dirty="0" smtClean="0">
              <a:latin typeface="Monotype Corsiva" panose="03010101010201010101" pitchFamily="66" charset="0"/>
            </a:endParaRPr>
          </a:p>
          <a:p>
            <a:pPr marL="0" indent="0" algn="just">
              <a:buNone/>
            </a:pPr>
            <a:endParaRPr lang="ru-RU" sz="32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395536" y="6021288"/>
            <a:ext cx="1292469" cy="7200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5509132"/>
            <a:ext cx="3439526" cy="6849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 пела  песни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74752"/>
            <a:ext cx="35283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6129300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63988" y="0"/>
            <a:ext cx="383442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r>
              <a:rPr lang="ru-RU" sz="2800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Животные</a:t>
            </a:r>
            <a:r>
              <a:rPr lang="ru-RU" sz="2800" cap="none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-2</a:t>
            </a:r>
            <a:endParaRPr lang="ru-RU" sz="2800" cap="none" spc="200" dirty="0">
              <a:ln w="29210">
                <a:solidFill>
                  <a:srgbClr val="002060"/>
                </a:solidFill>
              </a:ln>
              <a:solidFill>
                <a:schemeClr val="bg1"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492896"/>
            <a:ext cx="3942296" cy="284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3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27488"/>
            <a:ext cx="3888432" cy="34563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Каким словом называет </a:t>
            </a:r>
            <a:r>
              <a:rPr lang="ru-RU" sz="3600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Ф.Абрамов</a:t>
            </a:r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отношение Дара к Елене Аркадьевне?</a:t>
            </a:r>
            <a:endParaRPr lang="ru-RU" sz="36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395536" y="6021288"/>
            <a:ext cx="1292469" cy="7200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3260" y="4725144"/>
            <a:ext cx="41627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джентльменство</a:t>
            </a:r>
            <a:endParaRPr lang="ru-RU" sz="36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74752"/>
            <a:ext cx="35283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27390" y="5877272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37543" y="0"/>
            <a:ext cx="457969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r>
              <a:rPr lang="ru-RU" sz="2800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животные</a:t>
            </a:r>
            <a:r>
              <a:rPr lang="ru-RU" sz="2800" cap="none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- </a:t>
            </a:r>
            <a:r>
              <a:rPr lang="ru-RU" sz="2800" spc="200" dirty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3</a:t>
            </a:r>
            <a:endParaRPr lang="ru-RU" sz="2800" cap="none" spc="200" dirty="0">
              <a:ln w="29210">
                <a:solidFill>
                  <a:srgbClr val="002060"/>
                </a:solidFill>
              </a:ln>
              <a:solidFill>
                <a:schemeClr val="bg1"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50" y="887599"/>
            <a:ext cx="2818150" cy="400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26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719" y="1407595"/>
            <a:ext cx="7632848" cy="396044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  <a:endParaRPr lang="ru-RU" sz="28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395536" y="6021288"/>
            <a:ext cx="1292469" cy="7200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4941168"/>
            <a:ext cx="453650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 воровал клубнику</a:t>
            </a:r>
            <a:endParaRPr lang="ru-RU" sz="28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3417" y="6129300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37543" y="0"/>
            <a:ext cx="457969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r>
              <a:rPr lang="ru-RU" sz="2800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животные</a:t>
            </a:r>
            <a:r>
              <a:rPr lang="ru-RU" sz="2800" cap="none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- </a:t>
            </a:r>
            <a:r>
              <a:rPr lang="ru-RU" sz="2800" spc="200" dirty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4</a:t>
            </a:r>
            <a:endParaRPr lang="ru-RU" sz="2800" cap="none" spc="200" dirty="0">
              <a:ln w="29210">
                <a:solidFill>
                  <a:srgbClr val="002060"/>
                </a:solidFill>
              </a:ln>
              <a:solidFill>
                <a:schemeClr val="bg1"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29055"/>
            <a:ext cx="702664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Monotype Corsiva" panose="03010101010201010101" pitchFamily="66" charset="0"/>
              </a:rPr>
              <a:t>Чем  прогневал </a:t>
            </a:r>
            <a:r>
              <a:rPr lang="ru-RU" sz="4400" dirty="0" err="1">
                <a:latin typeface="Monotype Corsiva" panose="03010101010201010101" pitchFamily="66" charset="0"/>
              </a:rPr>
              <a:t>Амик</a:t>
            </a:r>
            <a:r>
              <a:rPr lang="ru-RU" sz="4400" dirty="0">
                <a:latin typeface="Monotype Corsiva" panose="03010101010201010101" pitchFamily="66" charset="0"/>
              </a:rPr>
              <a:t> (герой рассказа «Про Василия Ивановича») </a:t>
            </a:r>
            <a:r>
              <a:rPr lang="ru-RU" sz="4400" dirty="0" err="1">
                <a:latin typeface="Monotype Corsiva" panose="03010101010201010101" pitchFamily="66" charset="0"/>
              </a:rPr>
              <a:t>Олену</a:t>
            </a:r>
            <a:r>
              <a:rPr lang="ru-RU" sz="4400" dirty="0">
                <a:latin typeface="Monotype Corsiva" panose="03010101010201010101" pitchFamily="66" charset="0"/>
              </a:rPr>
              <a:t> Даниловну?</a:t>
            </a:r>
          </a:p>
        </p:txBody>
      </p:sp>
    </p:spTree>
    <p:extLst>
      <p:ext uri="{BB962C8B-B14F-4D97-AF65-F5344CB8AC3E}">
        <p14:creationId xmlns:p14="http://schemas.microsoft.com/office/powerpoint/2010/main" val="359778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395536" y="6021288"/>
            <a:ext cx="1292469" cy="7200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99791" y="5550560"/>
            <a:ext cx="3427597" cy="7443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  ЗАЯЦ</a:t>
            </a:r>
            <a:endParaRPr lang="ru-RU" sz="28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90354" y="6129300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37543" y="0"/>
            <a:ext cx="457969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r>
              <a:rPr lang="ru-RU" sz="2800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животные</a:t>
            </a:r>
            <a:r>
              <a:rPr lang="ru-RU" sz="2800" cap="none" spc="200" dirty="0" smtClean="0">
                <a:ln w="29210">
                  <a:solidFill>
                    <a:srgbClr val="002060"/>
                  </a:solidFill>
                </a:ln>
                <a:solidFill>
                  <a:schemeClr val="bg1"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- 5</a:t>
            </a:r>
            <a:endParaRPr lang="ru-RU" sz="2800" cap="none" spc="200" dirty="0">
              <a:ln w="29210">
                <a:solidFill>
                  <a:srgbClr val="002060"/>
                </a:solidFill>
              </a:ln>
              <a:solidFill>
                <a:schemeClr val="bg1"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646331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 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800" y="656913"/>
            <a:ext cx="77984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Это </a:t>
            </a:r>
            <a:r>
              <a:rPr lang="ru-RU" sz="2400" dirty="0">
                <a:latin typeface="Monotype Corsiva" panose="03010101010201010101" pitchFamily="66" charset="0"/>
              </a:rPr>
              <a:t>описание  </a:t>
            </a:r>
            <a:r>
              <a:rPr lang="ru-RU" sz="2400" dirty="0" smtClean="0">
                <a:latin typeface="Monotype Corsiva" panose="03010101010201010101" pitchFamily="66" charset="0"/>
              </a:rPr>
              <a:t> </a:t>
            </a:r>
            <a:r>
              <a:rPr lang="ru-RU" sz="2400" dirty="0">
                <a:latin typeface="Monotype Corsiva" panose="03010101010201010101" pitchFamily="66" charset="0"/>
              </a:rPr>
              <a:t>одного из героев рассказа </a:t>
            </a:r>
            <a:r>
              <a:rPr lang="ru-RU" sz="2400" dirty="0" err="1">
                <a:latin typeface="Monotype Corsiva" panose="03010101010201010101" pitchFamily="66" charset="0"/>
              </a:rPr>
              <a:t>Ф.Абрамова</a:t>
            </a:r>
            <a:r>
              <a:rPr lang="ru-RU" sz="2400" dirty="0">
                <a:latin typeface="Monotype Corsiva" panose="03010101010201010101" pitchFamily="66" charset="0"/>
              </a:rPr>
              <a:t>.</a:t>
            </a:r>
          </a:p>
          <a:p>
            <a:r>
              <a:rPr lang="ru-RU" sz="3200" dirty="0">
                <a:latin typeface="Monotype Corsiva" panose="03010101010201010101" pitchFamily="66" charset="0"/>
              </a:rPr>
              <a:t>«Это животное относится к классу </a:t>
            </a:r>
            <a:r>
              <a:rPr lang="ru-RU" sz="3200" dirty="0" smtClean="0">
                <a:latin typeface="Monotype Corsiva" panose="03010101010201010101" pitchFamily="66" charset="0"/>
              </a:rPr>
              <a:t>млекопитающих</a:t>
            </a:r>
            <a:r>
              <a:rPr lang="ru-RU" sz="3200" dirty="0">
                <a:latin typeface="Monotype Corsiva" panose="03010101010201010101" pitchFamily="66" charset="0"/>
              </a:rPr>
              <a:t>. </a:t>
            </a:r>
            <a:r>
              <a:rPr lang="ru-RU" sz="3200" dirty="0" smtClean="0">
                <a:latin typeface="Monotype Corsiva" panose="03010101010201010101" pitchFamily="66" charset="0"/>
              </a:rPr>
              <a:t>  Живёт </a:t>
            </a:r>
            <a:r>
              <a:rPr lang="ru-RU" sz="3200" dirty="0">
                <a:latin typeface="Monotype Corsiva" panose="03010101010201010101" pitchFamily="66" charset="0"/>
              </a:rPr>
              <a:t>везде, кроме Антарктиды  и Австралии. Питается твёрдой пищей, поэтому зубы у него растут в течение всей жизни. Это сравнительно крупные животные – до 75 см. детёныши рождаются зрячими, с плотным шёрстным покровом. Через несколько часов после рождения способны прыгать.»</a:t>
            </a:r>
          </a:p>
        </p:txBody>
      </p:sp>
    </p:spTree>
    <p:extLst>
      <p:ext uri="{BB962C8B-B14F-4D97-AF65-F5344CB8AC3E}">
        <p14:creationId xmlns:p14="http://schemas.microsoft.com/office/powerpoint/2010/main" val="359778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47815" y="38668"/>
            <a:ext cx="37444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4984869"/>
            <a:ext cx="412245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ХУДОЖНИК</a:t>
            </a:r>
            <a:endParaRPr lang="ru-RU" sz="28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0023" y="6096063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547815" y="-36064"/>
            <a:ext cx="3744416" cy="7210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ИМЕНА-1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704388" y="1628800"/>
            <a:ext cx="7686854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dirty="0">
                <a:latin typeface="Monotype Corsiva" panose="03010101010201010101" pitchFamily="66" charset="0"/>
              </a:rPr>
              <a:t> </a:t>
            </a:r>
            <a:r>
              <a:rPr lang="ru-RU" dirty="0" smtClean="0">
                <a:latin typeface="Monotype Corsiva" panose="03010101010201010101" pitchFamily="66" charset="0"/>
              </a:rPr>
              <a:t> Назовите  профессию Петра Петровича, героя рассказа «Потомок   Джима» </a:t>
            </a:r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5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47815" y="38668"/>
            <a:ext cx="37444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31391" y="933284"/>
            <a:ext cx="7632848" cy="2592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sz="3600" dirty="0" smtClean="0">
                <a:latin typeface="Monotype Corsiva" panose="03010101010201010101" pitchFamily="66" charset="0"/>
              </a:rPr>
              <a:t>Как </a:t>
            </a:r>
            <a:r>
              <a:rPr lang="ru-RU" sz="3600" dirty="0">
                <a:latin typeface="Monotype Corsiva" panose="03010101010201010101" pitchFamily="66" charset="0"/>
              </a:rPr>
              <a:t> </a:t>
            </a:r>
            <a:r>
              <a:rPr lang="ru-RU" sz="3600" dirty="0" smtClean="0">
                <a:latin typeface="Monotype Corsiva" panose="03010101010201010101" pitchFamily="66" charset="0"/>
              </a:rPr>
              <a:t>называется рыбная река, на которой Егор </a:t>
            </a:r>
            <a:r>
              <a:rPr lang="ru-RU" sz="3600" dirty="0" err="1">
                <a:latin typeface="Monotype Corsiva" panose="03010101010201010101" pitchFamily="66" charset="0"/>
              </a:rPr>
              <a:t>Т</a:t>
            </a:r>
            <a:r>
              <a:rPr lang="ru-RU" sz="3600" dirty="0" err="1" smtClean="0">
                <a:latin typeface="Monotype Corsiva" panose="03010101010201010101" pitchFamily="66" charset="0"/>
              </a:rPr>
              <a:t>ыркасов</a:t>
            </a:r>
            <a:r>
              <a:rPr lang="ru-RU" sz="3600" dirty="0" smtClean="0">
                <a:latin typeface="Monotype Corsiva" panose="03010101010201010101" pitchFamily="66" charset="0"/>
              </a:rPr>
              <a:t> любил ловить рыбу? 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1391" y="4842020"/>
            <a:ext cx="258947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ПИНЕГА</a:t>
            </a:r>
            <a:endParaRPr lang="ru-RU" sz="28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0023" y="6096063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0673" y="-122841"/>
            <a:ext cx="3761558" cy="969348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4547815" y="-36064"/>
            <a:ext cx="3744416" cy="7210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ИМЕНА-2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591156"/>
            <a:ext cx="3548102" cy="236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4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79712" y="4844633"/>
            <a:ext cx="4122458" cy="793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ОЛЁНА ДАНИЛОВНА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72200" y="6168071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866" y="-89946"/>
            <a:ext cx="3761558" cy="969348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4547815" y="-36064"/>
            <a:ext cx="3744416" cy="7210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ИМЕНА-3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908688" y="1628800"/>
            <a:ext cx="7263711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sz="3600" dirty="0" smtClean="0">
                <a:latin typeface="Monotype Corsiva" panose="03010101010201010101" pitchFamily="66" charset="0"/>
              </a:rPr>
              <a:t>Как зовут героиню, которая ещё смолоду, живя послушницей в монастыре, полюбила птах и всякую живность»?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35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47815" y="38668"/>
            <a:ext cx="37444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01570" y="980728"/>
            <a:ext cx="4374486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85946" y="5039237"/>
            <a:ext cx="4284476" cy="7477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по имени  деревенского пастуха</a:t>
            </a:r>
            <a:endParaRPr lang="ru-RU" sz="28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1762" y="1652108"/>
            <a:ext cx="3886053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3200" dirty="0" smtClean="0">
                <a:solidFill>
                  <a:srgbClr val="0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	У </a:t>
            </a:r>
            <a:r>
              <a:rPr lang="ru-RU" sz="3200" dirty="0">
                <a:solidFill>
                  <a:srgbClr val="0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А</a:t>
            </a:r>
            <a:r>
              <a:rPr lang="ru-RU" sz="3200" dirty="0" smtClean="0">
                <a:solidFill>
                  <a:srgbClr val="0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вдотьи Малаховой были сын  и дочь.  </a:t>
            </a:r>
            <a:r>
              <a:rPr lang="ru-RU" sz="3600" dirty="0" smtClean="0">
                <a:solidFill>
                  <a:srgbClr val="0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В честь кого героиня назвала   сына </a:t>
            </a:r>
            <a:r>
              <a:rPr lang="ru-RU" sz="3600" dirty="0" err="1" smtClean="0">
                <a:solidFill>
                  <a:srgbClr val="0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Паисием</a:t>
            </a:r>
            <a:r>
              <a:rPr lang="ru-RU" sz="3600" dirty="0" smtClean="0">
                <a:solidFill>
                  <a:srgbClr val="00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?</a:t>
            </a:r>
            <a:endParaRPr lang="ru-RU" sz="3600" dirty="0"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pic>
        <p:nvPicPr>
          <p:cNvPr id="3074" name="Picture 2" descr="C:\Users\User\Pictures\Abram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727" y="1708148"/>
            <a:ext cx="3042504" cy="219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228184" y="6168071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47815" y="-36064"/>
            <a:ext cx="3744416" cy="7210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ИМЕНА-4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24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47815" y="38668"/>
            <a:ext cx="37444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spc="200" dirty="0" smtClean="0">
                <a:ln w="29210">
                  <a:solidFill>
                    <a:srgbClr val="002060"/>
                  </a:solidFill>
                </a:ln>
                <a:solidFill>
                  <a:srgbClr val="C0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endParaRPr lang="ru-RU" sz="3600" cap="none" spc="200" dirty="0">
              <a:ln w="29210">
                <a:solidFill>
                  <a:srgbClr val="002060"/>
                </a:solidFill>
              </a:ln>
              <a:solidFill>
                <a:srgbClr val="C00000">
                  <a:alpha val="50000"/>
                </a:srgb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01570" y="980728"/>
            <a:ext cx="4374486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37875" y="6024055"/>
            <a:ext cx="864096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0763" y="5152649"/>
            <a:ext cx="3834426" cy="6858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АЙБОЛИТ</a:t>
            </a:r>
            <a:endParaRPr lang="ru-RU" sz="28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5436" y="1590762"/>
            <a:ext cx="3888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И</a:t>
            </a:r>
            <a:r>
              <a:rPr lang="ru-RU" sz="3600" dirty="0" smtClean="0">
                <a:latin typeface="Monotype Corsiva" panose="03010101010201010101" pitchFamily="66" charset="0"/>
              </a:rPr>
              <a:t>менем  какого </a:t>
            </a:r>
            <a:r>
              <a:rPr lang="ru-RU" sz="3600" dirty="0">
                <a:latin typeface="Monotype Corsiva" panose="03010101010201010101" pitchFamily="66" charset="0"/>
              </a:rPr>
              <a:t> </a:t>
            </a:r>
            <a:r>
              <a:rPr lang="ru-RU" sz="3600" dirty="0" smtClean="0">
                <a:latin typeface="Monotype Corsiva" panose="03010101010201010101" pitchFamily="66" charset="0"/>
              </a:rPr>
              <a:t>сказочного героя Вовка называл свою бабушку?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0023" y="6096063"/>
            <a:ext cx="239426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твет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47815" y="-36064"/>
            <a:ext cx="3744416" cy="7210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ИМЕНА-5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268760"/>
            <a:ext cx="2857143" cy="3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4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2132856"/>
            <a:ext cx="625363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Спасибо за игру!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Читайте книги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Ф. Абрамова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010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4497" y="3199754"/>
            <a:ext cx="701101" cy="7011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655631" y="615568"/>
            <a:ext cx="6584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369" y="1837849"/>
            <a:ext cx="2380952" cy="27238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360529"/>
            <a:ext cx="3167091" cy="220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8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1242564"/>
            <a:ext cx="2724273" cy="42171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люс 5"/>
          <p:cNvSpPr/>
          <p:nvPr/>
        </p:nvSpPr>
        <p:spPr>
          <a:xfrm>
            <a:off x="5134012" y="2886919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933988" y="439474"/>
            <a:ext cx="6584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3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443" y="2492896"/>
            <a:ext cx="3353797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0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525513"/>
            <a:ext cx="3960440" cy="2903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3429000"/>
            <a:ext cx="4176464" cy="27851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3826768" y="3043808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15035" y="889020"/>
            <a:ext cx="6584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74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792"/>
          <a:stretch/>
        </p:blipFill>
        <p:spPr>
          <a:xfrm>
            <a:off x="5373576" y="3284984"/>
            <a:ext cx="3194015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692696"/>
            <a:ext cx="4262438" cy="24050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4398023" y="3097759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04248" y="813073"/>
            <a:ext cx="6584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5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226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4583582" y="2239508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437353" y="927234"/>
            <a:ext cx="6584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0688"/>
            <a:ext cx="3165263" cy="2110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433592"/>
            <a:ext cx="3241186" cy="243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2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3212976"/>
            <a:ext cx="4392488" cy="29389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620688"/>
            <a:ext cx="3207053" cy="33032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191" y="2636912"/>
            <a:ext cx="701101" cy="70110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108139" y="744379"/>
            <a:ext cx="6584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93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2551" t="-306" r="7715" b="9070"/>
          <a:stretch/>
        </p:blipFill>
        <p:spPr>
          <a:xfrm>
            <a:off x="4625890" y="3284984"/>
            <a:ext cx="3474502" cy="27760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5143" t="6355" r="14650" b="8625"/>
          <a:stretch/>
        </p:blipFill>
        <p:spPr>
          <a:xfrm>
            <a:off x="755576" y="764704"/>
            <a:ext cx="3312369" cy="415669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97111" y="-86618"/>
            <a:ext cx="31694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eorgia" panose="02040502050405020303" pitchFamily="18" charset="0"/>
              </a:rPr>
              <a:t>НАЗОВИ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339" y="2492502"/>
            <a:ext cx="701101" cy="7011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411357" y="815097"/>
            <a:ext cx="65842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8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054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650</TotalTime>
  <Words>393</Words>
  <Application>Microsoft Office PowerPoint</Application>
  <PresentationFormat>Экран (4:3)</PresentationFormat>
  <Paragraphs>118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Century Gothic</vt:lpstr>
      <vt:lpstr>Georgia</vt:lpstr>
      <vt:lpstr>Monotype Corsiva</vt:lpstr>
      <vt:lpstr>Times New Roman</vt:lpstr>
      <vt:lpstr>Wingdings 2</vt:lpstr>
      <vt:lpstr>Остин</vt:lpstr>
      <vt:lpstr> «В мире героев Ф. Абрамова»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героев Ф.Абрамова</dc:title>
  <dc:creator>Галина</dc:creator>
  <cp:keywords>Абрамов</cp:keywords>
  <cp:lastModifiedBy>Пользователь</cp:lastModifiedBy>
  <cp:revision>11</cp:revision>
  <dcterms:created xsi:type="dcterms:W3CDTF">2019-03-01T11:21:51Z</dcterms:created>
  <dcterms:modified xsi:type="dcterms:W3CDTF">2021-03-16T19:31:29Z</dcterms:modified>
</cp:coreProperties>
</file>