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4" r:id="rId5"/>
    <p:sldId id="258" r:id="rId6"/>
    <p:sldId id="260" r:id="rId7"/>
    <p:sldId id="269" r:id="rId8"/>
    <p:sldId id="270" r:id="rId9"/>
    <p:sldId id="267" r:id="rId10"/>
    <p:sldId id="265" r:id="rId11"/>
    <p:sldId id="259" r:id="rId12"/>
    <p:sldId id="263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AF2"/>
    <a:srgbClr val="000066"/>
    <a:srgbClr val="FFFFCC"/>
    <a:srgbClr val="0000CC"/>
    <a:srgbClr val="F2D1F3"/>
    <a:srgbClr val="D70BC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60FA36-922B-4DE7-9FC6-FB5BD7584481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4ED192-970C-4293-9D2C-5EA5DA9A415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77;&#1083;&#1077;&#1094;\Desktop\&#1090;&#1088;&#1077;&#1085;&#1072;&#1078;&#1077;&#1088;\&#1089;.wma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.png"/><Relationship Id="rId3" Type="http://schemas.openxmlformats.org/officeDocument/2006/relationships/audio" Target="file:///C:\Users\&#1042;&#1083;&#1072;&#1076;&#1077;&#1083;&#1077;&#1094;\Desktop\&#1090;&#1088;&#1077;&#1085;&#1072;&#1078;&#1077;&#1088;\&#1099;&#1074;&#1072;&#1087;&#1088;&#1086;.wma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audio" Target="file:///C:\Users\&#1042;&#1083;&#1072;&#1076;&#1077;&#1083;&#1077;&#1094;\Desktop\&#1090;&#1088;&#1077;&#1085;&#1072;&#1078;&#1077;&#1088;\&#1072;&#1087;&#1088;.wma" TargetMode="External"/><Relationship Id="rId16" Type="http://schemas.openxmlformats.org/officeDocument/2006/relationships/image" Target="../media/image14.png"/><Relationship Id="rId1" Type="http://schemas.openxmlformats.org/officeDocument/2006/relationships/audio" Target="file:///C:\Users\&#1042;&#1083;&#1072;&#1076;&#1077;&#1083;&#1077;&#1094;\Desktop\&#1090;&#1088;&#1077;&#1085;&#1072;&#1078;&#1077;&#1088;\&#1041;&#1077;&#1079;&#1099;&#1084;&#1103;&#1085;&#1085;&#1099;&#1081;.wma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10.gif"/><Relationship Id="rId5" Type="http://schemas.openxmlformats.org/officeDocument/2006/relationships/audio" Target="../media/audio1.wav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77;&#1083;&#1077;&#1094;\Desktop\&#1090;&#1088;&#1077;&#1085;&#1072;&#1078;&#1077;&#1088;\8e82e6de118950%20(cut-mp3.com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714488"/>
            <a:ext cx="84809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Упражнения на разделительный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твердый и мягкий знак</a:t>
            </a:r>
            <a:endParaRPr lang="ru-RU" sz="40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0_4a8c2_a8b8781a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4429132"/>
            <a:ext cx="2031596" cy="2031596"/>
          </a:xfrm>
          <a:prstGeom prst="rect">
            <a:avLst/>
          </a:prstGeom>
        </p:spPr>
      </p:pic>
      <p:pic>
        <p:nvPicPr>
          <p:cNvPr id="6" name="Рисунок 5" descr="0_4a8c4_7a8dc5ea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357694"/>
            <a:ext cx="2174472" cy="2174472"/>
          </a:xfrm>
          <a:prstGeom prst="rect">
            <a:avLst/>
          </a:prstGeom>
        </p:spPr>
      </p:pic>
      <p:pic>
        <p:nvPicPr>
          <p:cNvPr id="7" name="Рисунок 6" descr="multyashki-188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071810"/>
            <a:ext cx="18192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>
                <a:alpha val="35000"/>
              </a:srgb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00372"/>
            <a:ext cx="307379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3143240" y="3071810"/>
            <a:ext cx="1571636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в…ют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786314" y="3071810"/>
            <a:ext cx="1571636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п…ют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000364" y="3643314"/>
            <a:ext cx="1714512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мест…</a:t>
            </a:r>
            <a:r>
              <a:rPr lang="ru-RU" sz="3200" dirty="0" err="1" smtClean="0">
                <a:solidFill>
                  <a:schemeClr val="tx1"/>
                </a:solidFill>
              </a:rPr>
              <a:t>ю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429132"/>
            <a:ext cx="1567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с...есть</a:t>
            </a:r>
            <a:r>
              <a:rPr lang="ru-RU" sz="2800" dirty="0" smtClean="0">
                <a:solidFill>
                  <a:srgbClr val="FF0000"/>
                </a:solidFill>
              </a:rPr>
              <a:t>  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1357290" y="1500174"/>
            <a:ext cx="6572296" cy="857256"/>
          </a:xfrm>
          <a:prstGeom prst="foldedCorner">
            <a:avLst/>
          </a:prstGeom>
          <a:solidFill>
            <a:srgbClr val="FFFF00">
              <a:alpha val="1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Весной птицы                гнезда, а                                                            покидают родные края.</a:t>
            </a:r>
          </a:p>
          <a:p>
            <a:pPr algn="ctr"/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1357298"/>
            <a:ext cx="1323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в…ют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857752" y="3643314"/>
            <a:ext cx="2000264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осен</a:t>
            </a:r>
            <a:r>
              <a:rPr lang="ru-RU" sz="3200" dirty="0" smtClean="0">
                <a:solidFill>
                  <a:schemeClr val="tx1"/>
                </a:solidFill>
              </a:rPr>
              <a:t>…</a:t>
            </a:r>
            <a:r>
              <a:rPr lang="ru-RU" sz="3200" dirty="0" err="1" smtClean="0">
                <a:solidFill>
                  <a:schemeClr val="tx1"/>
                </a:solidFill>
              </a:rPr>
              <a:t>ю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1357298"/>
            <a:ext cx="1706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осен...ю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3143240" y="5286388"/>
            <a:ext cx="1928826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smtClean="0">
                <a:solidFill>
                  <a:schemeClr val="tx1"/>
                </a:solidFill>
              </a:rPr>
              <a:t>под…езд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214942" y="5286388"/>
            <a:ext cx="1571636" cy="500066"/>
          </a:xfrm>
          <a:prstGeom prst="horizontalScroll">
            <a:avLst/>
          </a:prstGeom>
          <a:solidFill>
            <a:srgbClr val="CCC9D5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с…есть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Вставь слова с разделительным Ъ и Ь знаками, которые подходят по смыслу.</a:t>
            </a:r>
            <a:endParaRPr lang="ru-RU" sz="28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285852" y="4286256"/>
            <a:ext cx="6572296" cy="857256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Кошка очень  хотела                   воробья.</a:t>
            </a:r>
          </a:p>
          <a:p>
            <a:pPr algn="ctr"/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4357694"/>
            <a:ext cx="1520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с...есть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5286388"/>
            <a:ext cx="307379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2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7143768" y="6357958"/>
            <a:ext cx="2000232" cy="500042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Проверь себя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0_675d1_314ad6e1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3" y="1328260"/>
            <a:ext cx="571504" cy="804935"/>
          </a:xfrm>
          <a:prstGeom prst="rect">
            <a:avLst/>
          </a:prstGeom>
        </p:spPr>
      </p:pic>
      <p:pic>
        <p:nvPicPr>
          <p:cNvPr id="19" name="Рисунок 18" descr="82020125_large_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429132"/>
            <a:ext cx="542170" cy="585745"/>
          </a:xfrm>
          <a:prstGeom prst="rect">
            <a:avLst/>
          </a:prstGeom>
        </p:spPr>
      </p:pic>
      <p:pic>
        <p:nvPicPr>
          <p:cNvPr id="21" name="Рисунок 20" descr="0_675d1_314ad6e1_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2330" y="1285860"/>
            <a:ext cx="520783" cy="733497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/>
      <p:bldP spid="9" grpId="0" animBg="1"/>
      <p:bldP spid="10" grpId="0"/>
      <p:bldP spid="11" grpId="0" animBg="1"/>
      <p:bldP spid="12" grpId="0" animBg="1"/>
      <p:bldP spid="15" grpId="0"/>
      <p:bldP spid="17" grpId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1F3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642918"/>
            <a:ext cx="742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Всё</a:t>
            </a:r>
            <a:endParaRPr lang="ru-RU" sz="24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714356"/>
            <a:ext cx="1077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вокруг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714356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страхом: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714356"/>
            <a:ext cx="1098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объято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214422"/>
            <a:ext cx="1952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Разъярённый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1214422"/>
            <a:ext cx="1183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людоед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1785926"/>
            <a:ext cx="1430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Объявил,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1785926"/>
            <a:ext cx="622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868" y="1785926"/>
            <a:ext cx="901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съест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9124" y="1785926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сегодня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00166" y="2285992"/>
            <a:ext cx="2340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Замечательный 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86182" y="2285992"/>
            <a:ext cx="901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обед.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0166" y="2786058"/>
            <a:ext cx="4507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928794" y="2786058"/>
            <a:ext cx="2884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сверхъестественной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2786058"/>
            <a:ext cx="1204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тревоге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0166" y="3286124"/>
            <a:ext cx="649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Всё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3108" y="3286124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зверьё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86116" y="3286124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уносит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429124" y="3286124"/>
            <a:ext cx="909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ноги.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00166" y="3786190"/>
            <a:ext cx="1952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Разъярённый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00430" y="3786190"/>
            <a:ext cx="1183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людоед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00166" y="4286256"/>
            <a:ext cx="1018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Мигом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643174" y="4286256"/>
            <a:ext cx="7970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съел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28992" y="4286256"/>
            <a:ext cx="1047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мешок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00562" y="4286256"/>
            <a:ext cx="1269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конфет,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00166" y="4786322"/>
            <a:ext cx="1260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Закусил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786050" y="4786322"/>
            <a:ext cx="1447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печеньем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86248" y="4786322"/>
            <a:ext cx="12298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плотно.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500166" y="5286388"/>
            <a:ext cx="5501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Он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000232" y="5286388"/>
            <a:ext cx="1943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отъявленный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929058" y="5286388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злодей,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500166" y="5715016"/>
            <a:ext cx="532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71670" y="5715016"/>
            <a:ext cx="1095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совсем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214678" y="5715016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786182" y="5715016"/>
            <a:ext cx="599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ест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429124" y="5715016"/>
            <a:ext cx="10326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людей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500166" y="6215082"/>
            <a:ext cx="377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00232" y="6215082"/>
            <a:ext cx="500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43174" y="6215082"/>
            <a:ext cx="1180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трогает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857620" y="6215082"/>
            <a:ext cx="16450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животных.</a:t>
            </a:r>
            <a:endParaRPr lang="ru-RU" sz="2000" i="1" dirty="0">
              <a:solidFill>
                <a:srgbClr val="0000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0" y="0"/>
            <a:ext cx="9090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Кликни мышкой и найди слова разделительным Ъ или Ь.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8127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f33bc21139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4286256"/>
            <a:ext cx="3428992" cy="2571744"/>
          </a:xfrm>
          <a:prstGeom prst="rect">
            <a:avLst/>
          </a:prstGeom>
        </p:spPr>
      </p:pic>
      <p:pic>
        <p:nvPicPr>
          <p:cNvPr id="4" name="Рисунок 3" descr="9320929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4643446"/>
            <a:ext cx="1000132" cy="1685925"/>
          </a:xfrm>
          <a:prstGeom prst="rect">
            <a:avLst/>
          </a:prstGeom>
        </p:spPr>
      </p:pic>
      <p:pic>
        <p:nvPicPr>
          <p:cNvPr id="5" name="Рисунок 4" descr="beea4993ba7cac6068a7f98401745efb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81744" y="4857760"/>
            <a:ext cx="2762256" cy="1381128"/>
          </a:xfrm>
          <a:prstGeom prst="rect">
            <a:avLst/>
          </a:prstGeom>
        </p:spPr>
      </p:pic>
      <p:pic>
        <p:nvPicPr>
          <p:cNvPr id="6" name="Рисунок 5" descr="2141241_w640_h640_svetofor1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1500174"/>
            <a:ext cx="1671647" cy="4052478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857224" y="1857364"/>
            <a:ext cx="928694" cy="9286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57224" y="3071810"/>
            <a:ext cx="928694" cy="92869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57224" y="4214818"/>
            <a:ext cx="928694" cy="92869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801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Кликни мышкой на цвет светофора и оцени себя.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66d198fbbc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1428736"/>
            <a:ext cx="3143264" cy="41910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14546" y="500042"/>
            <a:ext cx="4923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 свидания!</a:t>
            </a:r>
            <a:endParaRPr lang="ru-RU" sz="5400" b="1" cap="none" spc="1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с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75d1_314ad6e1_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3429000"/>
            <a:ext cx="1682465" cy="2369669"/>
          </a:xfrm>
          <a:prstGeom prst="rect">
            <a:avLst/>
          </a:prstGeom>
        </p:spPr>
      </p:pic>
      <p:pic>
        <p:nvPicPr>
          <p:cNvPr id="3" name="Рисунок 2" descr="82020125_large_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2857496"/>
            <a:ext cx="2115933" cy="228599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500166" y="285728"/>
            <a:ext cx="6357982" cy="128588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65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Под…</a:t>
            </a:r>
            <a:r>
              <a:rPr lang="ru-RU" sz="8800" dirty="0" err="1" smtClean="0">
                <a:solidFill>
                  <a:schemeClr val="tx1"/>
                </a:solidFill>
              </a:rPr>
              <a:t>езд</a:t>
            </a:r>
            <a:endParaRPr lang="ru-RU" sz="8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0_675d1_314ad6e1_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6248" y="357166"/>
            <a:ext cx="935223" cy="1317215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500166" y="214290"/>
            <a:ext cx="6357982" cy="1357322"/>
          </a:xfrm>
          <a:prstGeom prst="roundRect">
            <a:avLst/>
          </a:prstGeom>
          <a:solidFill>
            <a:schemeClr val="bg2">
              <a:alpha val="64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accent1">
                    <a:lumMod val="50000"/>
                  </a:schemeClr>
                </a:solidFill>
              </a:rPr>
              <a:t>Варен…е</a:t>
            </a:r>
            <a:endParaRPr lang="ru-RU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 descr="0_675d1_314ad6e1_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43306" y="3500438"/>
            <a:ext cx="1643074" cy="2314189"/>
          </a:xfrm>
          <a:prstGeom prst="rect">
            <a:avLst/>
          </a:prstGeom>
        </p:spPr>
      </p:pic>
      <p:pic>
        <p:nvPicPr>
          <p:cNvPr id="9" name="Рисунок 8" descr="82020125_large_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86380" y="214290"/>
            <a:ext cx="1388573" cy="1500174"/>
          </a:xfrm>
          <a:prstGeom prst="rect">
            <a:avLst/>
          </a:prstGeom>
        </p:spPr>
      </p:pic>
      <p:pic>
        <p:nvPicPr>
          <p:cNvPr id="10" name="Рисунок 9" descr="0_8e2e5_3bc4640a_XL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43306" y="1857364"/>
            <a:ext cx="2224097" cy="4301550"/>
          </a:xfrm>
          <a:prstGeom prst="rect">
            <a:avLst/>
          </a:prstGeom>
        </p:spPr>
      </p:pic>
      <p:pic>
        <p:nvPicPr>
          <p:cNvPr id="11" name="Безымянный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0" y="1357298"/>
            <a:ext cx="3571900" cy="5500702"/>
            <a:chOff x="4286248" y="1357298"/>
            <a:chExt cx="3571900" cy="550070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4286248" y="1357298"/>
              <a:ext cx="3571900" cy="4643470"/>
            </a:xfrm>
            <a:prstGeom prst="rect">
              <a:avLst/>
            </a:prstGeom>
            <a:solidFill>
              <a:srgbClr val="FFFF00">
                <a:alpha val="42000"/>
              </a:srgbClr>
            </a:solid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58016" y="1779687"/>
              <a:ext cx="766557" cy="507831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я</a:t>
              </a:r>
            </a:p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ё</a:t>
              </a:r>
            </a:p>
            <a:p>
              <a:pPr algn="ctr"/>
              <a:r>
                <a:rPr lang="ru-RU" sz="5400" b="1" cap="none" spc="0" dirty="0" smtClean="0">
                  <a:ln/>
                  <a:solidFill>
                    <a:srgbClr val="FF0000"/>
                  </a:solidFill>
                  <a:effectLst/>
                </a:rPr>
                <a:t>е</a:t>
              </a:r>
            </a:p>
            <a:p>
              <a:pPr algn="ctr"/>
              <a:r>
                <a:rPr lang="ru-RU" sz="5400" b="1" cap="none" spc="0" dirty="0" err="1" smtClean="0">
                  <a:ln/>
                  <a:solidFill>
                    <a:srgbClr val="FF0000"/>
                  </a:solidFill>
                  <a:effectLst/>
                </a:rPr>
                <a:t>ю</a:t>
              </a:r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endParaRPr lang="ru-RU" sz="54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86314" y="3143248"/>
              <a:ext cx="10711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err="1" smtClean="0">
                  <a:solidFill>
                    <a:srgbClr val="0070C0"/>
                  </a:solidFill>
                </a:rPr>
                <a:t>согл</a:t>
              </a:r>
              <a:r>
                <a:rPr lang="ru-RU" sz="3200" dirty="0" smtClean="0">
                  <a:solidFill>
                    <a:srgbClr val="0070C0"/>
                  </a:solidFill>
                </a:rPr>
                <a:t>.</a:t>
              </a:r>
              <a:endParaRPr lang="ru-RU" sz="3200" dirty="0">
                <a:solidFill>
                  <a:srgbClr val="0070C0"/>
                </a:solidFill>
              </a:endParaRPr>
            </a:p>
          </p:txBody>
        </p:sp>
        <p:pic>
          <p:nvPicPr>
            <p:cNvPr id="16" name="Рисунок 15" descr="0_4a8c2_a8b8781a_L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857884" y="2928934"/>
              <a:ext cx="928694" cy="928694"/>
            </a:xfrm>
            <a:prstGeom prst="rect">
              <a:avLst/>
            </a:prstGeom>
          </p:spPr>
        </p:pic>
        <p:cxnSp>
          <p:nvCxnSpPr>
            <p:cNvPr id="17" name="Прямая соединительная линия 16"/>
            <p:cNvCxnSpPr/>
            <p:nvPr/>
          </p:nvCxnSpPr>
          <p:spPr>
            <a:xfrm>
              <a:off x="4714876" y="3000372"/>
              <a:ext cx="1071570" cy="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5786446" y="1357298"/>
            <a:ext cx="3571900" cy="5292627"/>
            <a:chOff x="4286248" y="1357298"/>
            <a:chExt cx="3571900" cy="5292627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286248" y="1357298"/>
              <a:ext cx="3571900" cy="4643470"/>
            </a:xfrm>
            <a:prstGeom prst="rect">
              <a:avLst/>
            </a:prstGeom>
            <a:solidFill>
              <a:srgbClr val="FFFF00">
                <a:alpha val="42000"/>
              </a:srgbClr>
            </a:solid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Рисунок 20" descr="0_4a8c4_7a8dc5ea_L.jpg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57884" y="3071810"/>
              <a:ext cx="857256" cy="857256"/>
            </a:xfrm>
            <a:prstGeom prst="rect">
              <a:avLst/>
            </a:prstGeom>
          </p:spPr>
        </p:pic>
        <p:sp>
          <p:nvSpPr>
            <p:cNvPr id="22" name="Дуга 21"/>
            <p:cNvSpPr/>
            <p:nvPr/>
          </p:nvSpPr>
          <p:spPr>
            <a:xfrm rot="18703098">
              <a:off x="4374680" y="2803052"/>
              <a:ext cx="2857520" cy="2857520"/>
            </a:xfrm>
            <a:prstGeom prst="arc">
              <a:avLst/>
            </a:prstGeom>
            <a:ln w="444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86314" y="3143248"/>
              <a:ext cx="10711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err="1" smtClean="0">
                  <a:solidFill>
                    <a:srgbClr val="0070C0"/>
                  </a:solidFill>
                </a:rPr>
                <a:t>согл</a:t>
              </a:r>
              <a:r>
                <a:rPr lang="ru-RU" sz="3200" dirty="0" smtClean="0">
                  <a:solidFill>
                    <a:srgbClr val="0070C0"/>
                  </a:solidFill>
                </a:rPr>
                <a:t>.</a:t>
              </a:r>
              <a:endParaRPr lang="ru-RU" sz="3200" dirty="0">
                <a:solidFill>
                  <a:srgbClr val="0070C0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858016" y="1571612"/>
              <a:ext cx="766557" cy="507831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я</a:t>
              </a:r>
            </a:p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ё</a:t>
              </a:r>
            </a:p>
            <a:p>
              <a:pPr algn="ctr"/>
              <a:r>
                <a:rPr lang="ru-RU" sz="5400" b="1" cap="none" spc="0" dirty="0" smtClean="0">
                  <a:ln/>
                  <a:solidFill>
                    <a:srgbClr val="FF0000"/>
                  </a:solidFill>
                  <a:effectLst/>
                </a:rPr>
                <a:t>е</a:t>
              </a:r>
            </a:p>
            <a:p>
              <a:pPr algn="ctr"/>
              <a:r>
                <a:rPr lang="ru-RU" sz="5400" b="1" cap="none" spc="0" dirty="0" err="1" smtClean="0">
                  <a:ln/>
                  <a:solidFill>
                    <a:srgbClr val="FF0000"/>
                  </a:solidFill>
                  <a:effectLst/>
                </a:rPr>
                <a:t>ю</a:t>
              </a:r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и</a:t>
              </a:r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endParaRPr lang="ru-RU" sz="54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</p:grpSp>
      <p:pic>
        <p:nvPicPr>
          <p:cNvPr id="25" name="Рисунок 24" descr="0_675d1_314ad6e1_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57818" y="4488331"/>
            <a:ext cx="1682465" cy="2369669"/>
          </a:xfrm>
          <a:prstGeom prst="rect">
            <a:avLst/>
          </a:prstGeom>
        </p:spPr>
      </p:pic>
      <p:pic>
        <p:nvPicPr>
          <p:cNvPr id="26" name="Рисунок 25" descr="82020125_large_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57422" y="4522021"/>
            <a:ext cx="2162201" cy="2335979"/>
          </a:xfrm>
          <a:prstGeom prst="rect">
            <a:avLst/>
          </a:prstGeom>
        </p:spPr>
      </p:pic>
      <p:pic>
        <p:nvPicPr>
          <p:cNvPr id="27" name="апр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8" name="ывапро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 rot="5400000">
            <a:off x="1303711" y="3196827"/>
            <a:ext cx="39290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1066  0.018 -0.02131  0.023 -0.02131  c 0.031 0  0.063 0.16651  0.063 0.33302  c 0 -0.08392  0.016 -0.16651  0.031 -0.16651  c 0.016 0  0.031 0.08392  0.031 0.16651  c 0 -0.0413  0.008 -0.08392  0.016 -0.08392  c 0.008 0  0.016 0.0413  0.016 0.08392  c 0 -0.02131  0.004 -0.0413  0.008 -0.0413  c 0.004 0  0.008 0.02131  0.008 0.0413  c 0 -0.01066  0.002 -0.02131  0.004 -0.02131  c 0.001 0  0.004 0.01066  0.004 0.02131  c 0 -0.00533  0.001 -0.01066  0.002 -0.01066  c 0 0.00133  0.002 0.00533  0.002 0.01066  c 0 -0.00266  0 -0.00533  0.001 -0.00533  c 0 0.00133  0.001 0.00266  0.001 0.00533  c 0 -0.00133  0 -0.00266  0 -0.004  c 0.001 0  0.001 0.00133  0.001 0.00266  c 0.001 0  0.001 -0.00133  0.001 -0.00266  c 0.001 0  0.001 0.00133  0.001 0.00266  E" pathEditMode="relative" ptsTypes="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8 0.01066  0.017 0.02131  0.021 0.03463  C 0.025 0.04929  0.027 0.0666  0.029 0.08392  C 0.031 0.10124  0.029 0.11589  0.027 0.13188  C 0.025 0.14653  0.022 0.16252  0.015 0.17584  C 0.009 0.18916  -0.001 0.19981  -0.012 0.20781  C -0.022 0.2158  -0.034 0.22113  -0.046 0.22379  C -0.058 0.22646  -0.07 0.22646  -0.081 0.22379  C -0.093 0.22113  -0.104 0.21447  -0.113 0.20381  C -0.122 0.19449  -0.13 0.1825  -0.134 0.16784  C -0.139 0.15452  -0.141 0.13587  -0.141 0.12122  C -0.142 0.10657  -0.141 0.08925  -0.136 0.0746  C -0.131 0.06128  -0.122 0.05062  -0.11 0.04529  C -0.098 0.0413  -0.086 0.04662  -0.078 0.05595  C -0.071 0.06527  -0.066 0.07993  -0.065 0.09724  C -0.065 0.11456  -0.066 0.13055  -0.071 0.14387  C -0.076 0.15719  -0.075 0.15985  -0.095 0.17717  C -0.113 0.19582  -0.131 0.19049  -0.142 0.19182  C -0.153 0.19182  -0.162 0.18649  -0.173 0.18117  C -0.185 0.17451  -0.195 0.16252  -0.202 0.15186  C -0.209 0.1412  -0.212 0.12788  -0.216 0.10657  C -0.219 0.08525  -0.219 0.0746  -0.219 0.05861  C -0.219 0.04263  -0.219 0.02664  -0.219 0.01066  E" pathEditMode="relative" ptsTypes="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13021 0.00324 C 0.15469 0.01457 0.18195 0.00648 0.20712 0.00139 C 0.21754 -0.00809 0.229 -0.01225 0.24097 -0.01711 C 0.24948 -0.02058 0.25729 -0.02613 0.26563 -0.02937 C 0.26667 -0.03145 0.26736 -0.03376 0.26858 -0.03561 C 0.26997 -0.03792 0.27205 -0.03931 0.27327 -0.04186 C 0.27413 -0.04371 0.27413 -0.04602 0.27483 -0.04787 C 0.2783 -0.05619 0.28229 -0.06429 0.28559 -0.07238 C 0.28733 -0.07678 0.28959 -0.08071 0.29167 -0.08487 C 0.29271 -0.08695 0.29479 -0.09088 0.29479 -0.09088 C 0.29775 -0.10268 0.29792 -0.1073 0.304 -0.11563 C 0.3066 -0.12557 0.3099 -0.13228 0.31632 -0.13806 C 0.32153 -0.14847 0.32535 -0.15957 0.33316 -0.16674 C 0.34045 -0.18108 0.34306 -0.19588 0.35018 -0.20976 C 0.35209 -0.21739 0.35486 -0.22224 0.35625 -0.23034 C 0.35677 -0.25277 0.35556 -0.27544 0.35782 -0.29787 C 0.35834 -0.30273 0.36407 -0.31013 0.36407 -0.31013 C 0.36459 -0.31221 0.36563 -0.31637 0.36563 -0.31637 " pathEditMode="relative" ptsTypes="fffffffffffffffffA"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9000"/>
                            </p:stCondLst>
                            <p:childTnLst>
                              <p:par>
                                <p:cTn id="8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60962E-6 L 0.12987 -0.4412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267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9795"/>
                            </p:stCondLst>
                            <p:childTnLst>
                              <p:par>
                                <p:cTn id="1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295"/>
                            </p:stCondLst>
                            <p:childTnLst>
                              <p:par>
                                <p:cTn id="1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1068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0976"/>
                            </p:stCondLst>
                            <p:childTnLst>
                              <p:par>
                                <p:cTn id="14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2976"/>
                            </p:stCondLst>
                            <p:childTnLst>
                              <p:par>
                                <p:cTn id="14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928670"/>
            <a:ext cx="4022255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BrowalliaUPC" pitchFamily="34" charset="-34"/>
              </a:rPr>
              <a:t/>
            </a:r>
            <a:br>
              <a:rPr kumimoji="0" lang="ru-RU" sz="160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Знак мягкий разделительный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И скромный и стеснительный.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Он в классе как мальчишка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С короткой модной стрижкой.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В любую непогоду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Он в лёгких тапках ходит, 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И отдыхает если,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То в очень мягком кресле.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И где он невесомый, 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Стоит в составе слова?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Какою тайной окружён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Тот знак, что звуком</a:t>
            </a:r>
            <a:b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Не рождён?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Запомните! Проще простого!</a:t>
            </a:r>
            <a:b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Пишите его в корне слова.</a:t>
            </a:r>
            <a:b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Пишите его без опаски,</a:t>
            </a:r>
            <a:b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Но только лишь после согласной.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И перед гласными, друзья:</a:t>
            </a:r>
            <a:b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</a:br>
            <a:r>
              <a:rPr kumimoji="0" lang="ru-RU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BrowalliaUPC" pitchFamily="34" charset="-34"/>
              </a:rPr>
              <a:t>Е, Ё, а также И, Ю, 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0"/>
            <a:ext cx="30543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Правило!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286248" y="1357298"/>
            <a:ext cx="3571900" cy="5292627"/>
            <a:chOff x="4286248" y="1357298"/>
            <a:chExt cx="3571900" cy="529262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4286248" y="1357298"/>
              <a:ext cx="3571900" cy="4643470"/>
            </a:xfrm>
            <a:prstGeom prst="rect">
              <a:avLst/>
            </a:prstGeom>
            <a:solidFill>
              <a:srgbClr val="FFFF00">
                <a:alpha val="42000"/>
              </a:srgbClr>
            </a:solid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Рисунок 4" descr="0_4a8c4_7a8dc5ea_L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57884" y="3071810"/>
              <a:ext cx="857256" cy="857256"/>
            </a:xfrm>
            <a:prstGeom prst="rect">
              <a:avLst/>
            </a:prstGeom>
          </p:spPr>
        </p:pic>
        <p:sp>
          <p:nvSpPr>
            <p:cNvPr id="7" name="Дуга 6"/>
            <p:cNvSpPr/>
            <p:nvPr/>
          </p:nvSpPr>
          <p:spPr>
            <a:xfrm rot="18703098">
              <a:off x="4374680" y="2803052"/>
              <a:ext cx="2857520" cy="2857520"/>
            </a:xfrm>
            <a:prstGeom prst="arc">
              <a:avLst/>
            </a:prstGeom>
            <a:ln w="4445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86314" y="3143248"/>
              <a:ext cx="10711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err="1" smtClean="0">
                  <a:solidFill>
                    <a:srgbClr val="0070C0"/>
                  </a:solidFill>
                </a:rPr>
                <a:t>согл</a:t>
              </a:r>
              <a:r>
                <a:rPr lang="ru-RU" sz="3200" dirty="0" smtClean="0">
                  <a:solidFill>
                    <a:srgbClr val="0070C0"/>
                  </a:solidFill>
                </a:rPr>
                <a:t>.</a:t>
              </a:r>
              <a:endParaRPr lang="ru-RU" sz="3200" dirty="0">
                <a:solidFill>
                  <a:srgbClr val="0070C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58016" y="1571612"/>
              <a:ext cx="766557" cy="507831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я</a:t>
              </a:r>
            </a:p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ё</a:t>
              </a:r>
            </a:p>
            <a:p>
              <a:pPr algn="ctr"/>
              <a:r>
                <a:rPr lang="ru-RU" sz="5400" b="1" cap="none" spc="0" dirty="0" smtClean="0">
                  <a:ln/>
                  <a:solidFill>
                    <a:srgbClr val="FF0000"/>
                  </a:solidFill>
                  <a:effectLst/>
                </a:rPr>
                <a:t>е</a:t>
              </a:r>
            </a:p>
            <a:p>
              <a:pPr algn="ctr"/>
              <a:r>
                <a:rPr lang="ru-RU" sz="5400" b="1" cap="none" spc="0" dirty="0" err="1" smtClean="0">
                  <a:ln/>
                  <a:solidFill>
                    <a:srgbClr val="FF0000"/>
                  </a:solidFill>
                  <a:effectLst/>
                </a:rPr>
                <a:t>ю</a:t>
              </a:r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r>
                <a:rPr lang="ru-RU" sz="5400" b="1" dirty="0" smtClean="0">
                  <a:ln/>
                  <a:solidFill>
                    <a:srgbClr val="FF0000"/>
                  </a:solidFill>
                </a:rPr>
                <a:t>и</a:t>
              </a:r>
              <a:endParaRPr lang="ru-RU" sz="5400" b="1" cap="none" spc="0" dirty="0" smtClean="0">
                <a:ln/>
                <a:solidFill>
                  <a:srgbClr val="FF0000"/>
                </a:solidFill>
                <a:effectLst/>
              </a:endParaRPr>
            </a:p>
            <a:p>
              <a:pPr algn="ctr"/>
              <a:endParaRPr lang="ru-RU" sz="54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00010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Знак твёрдый, разделительный,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Он – строгий, рассудительный,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А ходит в чёрном фраке,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И кепке набекрень.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Противник всякой драки, 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Молчит и ночь и день.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Какой-то странный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Твёрдый знак. …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Его я не пойму никак!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Зачем он в солнечный денёк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В тяжёлых башмаках идёт?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И отдыхает если,</a:t>
            </a:r>
            <a:b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То в деревянном кресле?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С приставкой на согласную</a:t>
            </a:r>
            <a:b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Он дружит с давних пор,</a:t>
            </a:r>
            <a:b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И перед ним лишь гласные</a:t>
            </a:r>
            <a:b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</a:b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Стоят как на подбор.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Вот эти гласные, друзья: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u="sng" dirty="0" smtClean="0">
                <a:solidFill>
                  <a:srgbClr val="D70BC8"/>
                </a:solidFill>
                <a:latin typeface="Comic Sans MS" pitchFamily="66" charset="0"/>
                <a:cs typeface="Arial" pitchFamily="34" charset="0"/>
              </a:rPr>
              <a:t>Е, Ё, Ю, 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0"/>
            <a:ext cx="30543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Правило!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6248" y="1357298"/>
            <a:ext cx="3571900" cy="4643470"/>
          </a:xfrm>
          <a:prstGeom prst="rect">
            <a:avLst/>
          </a:prstGeom>
          <a:solidFill>
            <a:srgbClr val="FFFF00">
              <a:alpha val="42000"/>
            </a:srgb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58016" y="1779687"/>
            <a:ext cx="766557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FF0000"/>
                </a:solidFill>
              </a:rPr>
              <a:t>я</a:t>
            </a:r>
          </a:p>
          <a:p>
            <a:pPr algn="ctr"/>
            <a:r>
              <a:rPr lang="ru-RU" sz="5400" b="1" dirty="0" smtClean="0">
                <a:ln/>
                <a:solidFill>
                  <a:srgbClr val="FF0000"/>
                </a:solidFill>
              </a:rPr>
              <a:t>ё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FF0000"/>
                </a:solidFill>
                <a:effectLst/>
              </a:rPr>
              <a:t>е</a:t>
            </a:r>
          </a:p>
          <a:p>
            <a:pPr algn="ctr"/>
            <a:r>
              <a:rPr lang="ru-RU" sz="5400" b="1" cap="none" spc="0" dirty="0" err="1" smtClean="0">
                <a:ln/>
                <a:solidFill>
                  <a:srgbClr val="FF0000"/>
                </a:solidFill>
                <a:effectLst/>
              </a:rPr>
              <a:t>ю</a:t>
            </a:r>
            <a:endParaRPr lang="ru-RU" sz="5400" b="1" cap="none" spc="0" dirty="0" smtClean="0">
              <a:ln/>
              <a:solidFill>
                <a:srgbClr val="FF0000"/>
              </a:solidFill>
              <a:effectLst/>
            </a:endParaRPr>
          </a:p>
          <a:p>
            <a:pPr algn="ctr"/>
            <a:endParaRPr lang="ru-RU" sz="5400" b="1" cap="none" spc="0" dirty="0" smtClean="0">
              <a:ln/>
              <a:solidFill>
                <a:srgbClr val="FF0000"/>
              </a:solidFill>
              <a:effectLst/>
            </a:endParaRP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3143248"/>
            <a:ext cx="1071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solidFill>
                  <a:srgbClr val="0070C0"/>
                </a:solidFill>
              </a:rPr>
              <a:t>согл</a:t>
            </a:r>
            <a:r>
              <a:rPr lang="ru-RU" sz="3200" dirty="0" smtClean="0">
                <a:solidFill>
                  <a:srgbClr val="0070C0"/>
                </a:solidFill>
              </a:rPr>
              <a:t>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8" name="Рисунок 7" descr="0_4a8c2_a8b8781a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928934"/>
            <a:ext cx="928694" cy="92869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714876" y="3000372"/>
            <a:ext cx="107157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89991" y="3196827"/>
            <a:ext cx="392909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1467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Кликни мышкой и вставь разделительный Ъ или Ь.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714488"/>
            <a:ext cx="1715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жил…ё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1571612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200024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1714488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Ь</a:t>
            </a:r>
            <a:endParaRPr lang="ru-RU" sz="3600" dirty="0">
              <a:solidFill>
                <a:srgbClr val="7030A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500694" y="0"/>
            <a:ext cx="3402593" cy="1514477"/>
            <a:chOff x="5500694" y="0"/>
            <a:chExt cx="3402593" cy="1514477"/>
          </a:xfrm>
        </p:grpSpPr>
        <p:pic>
          <p:nvPicPr>
            <p:cNvPr id="9" name="Рисунок 8" descr="multyashki-2250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00694" y="0"/>
              <a:ext cx="1185753" cy="1514477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6572264" y="571480"/>
              <a:ext cx="233102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600" b="1" dirty="0" smtClean="0">
                  <a:ln w="11430"/>
                  <a:solidFill>
                    <a:srgbClr val="D70BC8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Подумай!</a:t>
              </a:r>
              <a:endParaRPr lang="ru-RU" sz="3600" b="1" cap="none" spc="0" dirty="0">
                <a:ln w="11430"/>
                <a:solidFill>
                  <a:srgbClr val="D70BC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2857496"/>
            <a:ext cx="28151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об…явление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335756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86050" y="292893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1472" y="2857496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Ъ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286256"/>
            <a:ext cx="23487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здоров…е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0166" y="4286256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Ь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414338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4572008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5500702"/>
            <a:ext cx="20746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варен…е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5852" y="550070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Ь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86050" y="585789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86050" y="542926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1643050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под…</a:t>
            </a:r>
            <a:r>
              <a:rPr lang="ru-RU" sz="3600" dirty="0" err="1" smtClean="0">
                <a:latin typeface="Candara" pitchFamily="34" charset="0"/>
              </a:rPr>
              <a:t>езд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86512" y="157161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86512" y="200024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0628" y="1643050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Ъ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86248" y="2928934"/>
            <a:ext cx="1707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>
                <a:latin typeface="Candara" pitchFamily="34" charset="0"/>
              </a:rPr>
              <a:t>ноч</a:t>
            </a:r>
            <a:r>
              <a:rPr lang="ru-RU" sz="3600" dirty="0" smtClean="0">
                <a:latin typeface="Candara" pitchFamily="34" charset="0"/>
              </a:rPr>
              <a:t>…</a:t>
            </a:r>
            <a:r>
              <a:rPr lang="ru-RU" sz="3600" dirty="0" err="1" smtClean="0">
                <a:latin typeface="Candara" pitchFamily="34" charset="0"/>
              </a:rPr>
              <a:t>ю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72066" y="2928934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Ь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86512" y="292893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86512" y="335756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14810" y="4286256"/>
            <a:ext cx="19495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под…ём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628" y="4286256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Ъ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86512" y="414338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286512" y="4572008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86248" y="5429264"/>
            <a:ext cx="1794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Candara" pitchFamily="34" charset="0"/>
              </a:rPr>
              <a:t>учен…е</a:t>
            </a:r>
            <a:endParaRPr lang="ru-RU" sz="3600" dirty="0">
              <a:latin typeface="Candara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86512" y="542926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286512" y="585789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86380" y="5429264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Ь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- ne pravel'nyj otvet 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- Pravil'nyj otvet 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4" grpId="0" animBg="1"/>
      <p:bldP spid="15" grpId="0" animBg="1"/>
      <p:bldP spid="16" grpId="0"/>
      <p:bldP spid="18" grpId="0"/>
      <p:bldP spid="19" grpId="0" animBg="1"/>
      <p:bldP spid="20" grpId="0" animBg="1"/>
      <p:bldP spid="22" grpId="0"/>
      <p:bldP spid="23" grpId="0" animBg="1"/>
      <p:bldP spid="24" grpId="0" animBg="1"/>
      <p:bldP spid="26" grpId="0" animBg="1"/>
      <p:bldP spid="27" grpId="0" animBg="1"/>
      <p:bldP spid="28" grpId="0"/>
      <p:bldP spid="30" grpId="0"/>
      <p:bldP spid="31" grpId="0" animBg="1"/>
      <p:bldP spid="32" grpId="0" animBg="1"/>
      <p:bldP spid="34" grpId="0"/>
      <p:bldP spid="35" grpId="0" animBg="1"/>
      <p:bldP spid="36" grpId="0" animBg="1"/>
      <p:bldP spid="38" grpId="0" animBg="1"/>
      <p:bldP spid="39" grpId="0" animBg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0190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Найди ошибки в словах.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57161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57161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214414" y="1571612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85852" y="857232"/>
            <a:ext cx="418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000496" y="0"/>
            <a:ext cx="4230018" cy="4667247"/>
            <a:chOff x="4000496" y="0"/>
            <a:chExt cx="4230018" cy="4667247"/>
          </a:xfrm>
        </p:grpSpPr>
        <p:pic>
          <p:nvPicPr>
            <p:cNvPr id="8" name="Рисунок 7" descr="multyashki-1896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0496" y="3000372"/>
              <a:ext cx="1104900" cy="1666875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6139043" y="0"/>
              <a:ext cx="209147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0000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Подумай!</a:t>
              </a:r>
              <a:endParaRPr lang="ru-RU" sz="32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785918" y="157161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157161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85918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22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928926" y="3000372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00364" y="2285992"/>
            <a:ext cx="418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14414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85918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57422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28926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00430" y="471488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43504" y="478632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5008" y="478632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86512" y="478632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16" y="478632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16200000" flipH="1">
            <a:off x="6858016" y="4786322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29454" y="4143380"/>
            <a:ext cx="418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29520" y="478632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143504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15008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5715008" y="1500174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15008" y="785794"/>
            <a:ext cx="4491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286512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58016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429520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001024" y="1500174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143504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15008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86512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858016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16200000" flipH="1">
            <a:off x="6858016" y="3000372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929454" y="2285992"/>
            <a:ext cx="4491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429520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001024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572496" y="3000372"/>
            <a:ext cx="571504" cy="571504"/>
          </a:xfrm>
          <a:prstGeom prst="rect">
            <a:avLst/>
          </a:prstGeom>
          <a:solidFill>
            <a:srgbClr val="FFFF00">
              <a:alpha val="46000"/>
            </a:srgb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anya Fomin -  (cut-mp3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00"/>
                            </p:stCondLst>
                            <p:childTnLst>
                              <p:par>
                                <p:cTn id="27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2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500"/>
                            </p:stCondLst>
                            <p:childTnLst>
                              <p:par>
                                <p:cTn id="2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00"/>
                            </p:stCondLst>
                            <p:childTnLst>
                              <p:par>
                                <p:cTn id="30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500"/>
                            </p:stCondLst>
                            <p:childTnLst>
                              <p:par>
                                <p:cTn id="32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1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00"/>
                            </p:stCondLst>
                            <p:childTnLst>
                              <p:par>
                                <p:cTn id="33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500"/>
                            </p:stCondLst>
                            <p:childTnLst>
                              <p:par>
                                <p:cTn id="36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500"/>
                            </p:stCondLst>
                            <p:childTnLst>
                              <p:par>
                                <p:cTn id="37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3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500"/>
                            </p:stCondLst>
                            <p:childTnLst>
                              <p:par>
                                <p:cTn id="3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500"/>
                            </p:stCondLst>
                            <p:childTnLst>
                              <p:par>
                                <p:cTn id="39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6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500"/>
                            </p:stCondLst>
                            <p:childTnLst>
                              <p:par>
                                <p:cTn id="4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500"/>
                            </p:stCondLst>
                            <p:childTnLst>
                              <p:par>
                                <p:cTn id="4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/>
      <p:bldP spid="33" grpId="0" animBg="1"/>
      <p:bldP spid="34" grpId="0" animBg="1"/>
      <p:bldP spid="35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7420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Выбери слова в которых пишется Ъ.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42976" y="1571612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учен…е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71670" y="2571744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варен…е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3643314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об…являть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64331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ъ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72132" y="1571612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под…едал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1571612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ъ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57950" y="3643314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пред…яви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58082" y="364331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002060"/>
                </a:solidFill>
              </a:rPr>
              <a:t>ъ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14744" y="3643314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бул…он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6314" y="2571744"/>
            <a:ext cx="2214578" cy="714380"/>
          </a:xfrm>
          <a:prstGeom prst="roundRect">
            <a:avLst/>
          </a:prstGeom>
          <a:solidFill>
            <a:schemeClr val="bg2"/>
          </a:solidFill>
          <a:ln w="15875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чут</a:t>
            </a:r>
            <a:r>
              <a:rPr lang="ru-RU" sz="3200" dirty="0" smtClean="0">
                <a:solidFill>
                  <a:schemeClr val="tx1"/>
                </a:solidFill>
              </a:rPr>
              <a:t>…ё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21B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21B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921B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531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Выбери слова в которых пишется Ь.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357290" y="1785926"/>
            <a:ext cx="1857388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сем…я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500166" y="4786322"/>
            <a:ext cx="1857388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семья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285984" y="2928934"/>
            <a:ext cx="1857388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пол…</a:t>
            </a:r>
            <a:r>
              <a:rPr lang="ru-RU" sz="3600" dirty="0" err="1" smtClean="0">
                <a:solidFill>
                  <a:srgbClr val="002060"/>
                </a:solidFill>
              </a:rPr>
              <a:t>ю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714744" y="4786322"/>
            <a:ext cx="1857388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полью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929058" y="1714488"/>
            <a:ext cx="2143140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>
                <a:solidFill>
                  <a:srgbClr val="002060"/>
                </a:solidFill>
              </a:rPr>
              <a:t>солов</a:t>
            </a:r>
            <a:r>
              <a:rPr lang="ru-RU" sz="3600" dirty="0" smtClean="0">
                <a:solidFill>
                  <a:srgbClr val="002060"/>
                </a:solidFill>
              </a:rPr>
              <a:t>…и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857884" y="4786322"/>
            <a:ext cx="2071702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соловьи</a:t>
            </a:r>
            <a:endParaRPr lang="ru-RU" sz="3600" dirty="0">
              <a:solidFill>
                <a:srgbClr val="00206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4572008"/>
            <a:ext cx="9144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571472" y="357166"/>
            <a:ext cx="6215255" cy="1238250"/>
            <a:chOff x="571472" y="357166"/>
            <a:chExt cx="6215255" cy="123825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928794" y="857232"/>
              <a:ext cx="485793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/>
              </a:scene3d>
              <a:sp3d contourW="19050" prstMaterial="clear">
                <a:bevelT w="50800" h="50800"/>
                <a:contourClr>
                  <a:schemeClr val="accent5">
                    <a:tint val="70000"/>
                    <a:satMod val="180000"/>
                    <a:alpha val="70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/>
                  <a:solidFill>
                    <a:srgbClr val="FF0000"/>
                  </a:solidFill>
                  <a:effectLst/>
                </a:rPr>
                <a:t>Вспомни правило!</a:t>
              </a:r>
              <a:endParaRPr lang="ru-RU" sz="4000" b="1" cap="none" spc="0" dirty="0">
                <a:ln/>
                <a:solidFill>
                  <a:srgbClr val="FF0000"/>
                </a:solidFill>
                <a:effectLst/>
              </a:endParaRPr>
            </a:p>
          </p:txBody>
        </p:sp>
        <p:pic>
          <p:nvPicPr>
            <p:cNvPr id="12" name="Рисунок 11" descr="-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472" y="357166"/>
              <a:ext cx="933450" cy="1238250"/>
            </a:xfrm>
            <a:prstGeom prst="rect">
              <a:avLst/>
            </a:prstGeom>
          </p:spPr>
        </p:pic>
      </p:grpSp>
      <p:sp>
        <p:nvSpPr>
          <p:cNvPr id="13" name="Горизонтальный свиток 12"/>
          <p:cNvSpPr/>
          <p:nvPr/>
        </p:nvSpPr>
        <p:spPr>
          <a:xfrm>
            <a:off x="4572000" y="2857496"/>
            <a:ext cx="2143140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под…ём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5" name="8e82e6de118950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500694" y="3714752"/>
            <a:ext cx="304800" cy="304800"/>
          </a:xfrm>
          <a:prstGeom prst="rect">
            <a:avLst/>
          </a:prstGeom>
        </p:spPr>
      </p:pic>
      <p:sp>
        <p:nvSpPr>
          <p:cNvPr id="16" name="Горизонтальный свиток 15"/>
          <p:cNvSpPr/>
          <p:nvPr/>
        </p:nvSpPr>
        <p:spPr>
          <a:xfrm>
            <a:off x="6643702" y="1714488"/>
            <a:ext cx="2143140" cy="857256"/>
          </a:xfrm>
          <a:prstGeom prst="horizontalScroll">
            <a:avLst/>
          </a:prstGeom>
          <a:solidFill>
            <a:srgbClr val="E2EAF2">
              <a:alpha val="82000"/>
            </a:srgb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раз…</a:t>
            </a:r>
            <a:r>
              <a:rPr lang="ru-RU" sz="3600" dirty="0" err="1" smtClean="0">
                <a:solidFill>
                  <a:srgbClr val="002060"/>
                </a:solidFill>
              </a:rPr>
              <a:t>езд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7" name="8e82e6de118950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00958" y="25717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74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43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7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43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1432" y="0"/>
            <a:ext cx="75939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Распредели слова по столбикам!</a:t>
            </a:r>
            <a:endParaRPr lang="ru-RU" sz="36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71546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мурав</a:t>
            </a:r>
            <a:r>
              <a:rPr lang="ru-RU" sz="3200" dirty="0" smtClean="0">
                <a:solidFill>
                  <a:schemeClr val="tx1"/>
                </a:solidFill>
              </a:rPr>
              <a:t>…и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00504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дерев…я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00240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с…</a:t>
            </a:r>
            <a:r>
              <a:rPr lang="ru-RU" sz="3200" dirty="0" err="1" smtClean="0">
                <a:solidFill>
                  <a:schemeClr val="tx1"/>
                </a:solidFill>
              </a:rPr>
              <a:t>едобный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928934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с…ежился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929198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п…</a:t>
            </a:r>
            <a:r>
              <a:rPr lang="ru-RU" sz="3200" dirty="0" err="1" smtClean="0">
                <a:solidFill>
                  <a:schemeClr val="tx1"/>
                </a:solidFill>
              </a:rPr>
              <a:t>ёт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857892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в…</a:t>
            </a:r>
            <a:r>
              <a:rPr lang="ru-RU" sz="3200" dirty="0" err="1" smtClean="0">
                <a:solidFill>
                  <a:schemeClr val="tx1"/>
                </a:solidFill>
              </a:rPr>
              <a:t>ётся</a:t>
            </a:r>
            <a:endParaRPr lang="ru-RU" sz="32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14294" y="3786178"/>
            <a:ext cx="6143644" cy="0"/>
          </a:xfrm>
          <a:prstGeom prst="line">
            <a:avLst/>
          </a:prstGeom>
          <a:ln w="41275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429124" y="571480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57148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71736" y="1071546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71736" y="150017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72198" y="1142984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мурав</a:t>
            </a:r>
            <a:r>
              <a:rPr lang="ru-RU" sz="3200" dirty="0" smtClean="0">
                <a:solidFill>
                  <a:srgbClr val="00B050"/>
                </a:solidFill>
              </a:rPr>
              <a:t>ь</a:t>
            </a:r>
            <a:r>
              <a:rPr lang="ru-RU" sz="3200" dirty="0" smtClean="0">
                <a:solidFill>
                  <a:schemeClr val="tx1"/>
                </a:solidFill>
              </a:rPr>
              <a:t>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8" name="Рисунок 17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1142984"/>
            <a:ext cx="1133475" cy="78105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2571736" y="2000240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2000240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r>
              <a:rPr lang="ru-RU" sz="3200" dirty="0" smtClean="0">
                <a:solidFill>
                  <a:srgbClr val="00B050"/>
                </a:solidFill>
              </a:rPr>
              <a:t>ъ</a:t>
            </a:r>
            <a:r>
              <a:rPr lang="ru-RU" sz="3200" dirty="0" smtClean="0">
                <a:solidFill>
                  <a:schemeClr val="tx1"/>
                </a:solidFill>
              </a:rPr>
              <a:t>едобный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71736" y="2428868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2" name="Рисунок 21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071678"/>
            <a:ext cx="1133475" cy="78105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2571736" y="292893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2857496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с</a:t>
            </a:r>
            <a:r>
              <a:rPr lang="ru-RU" sz="3200" dirty="0" smtClean="0">
                <a:solidFill>
                  <a:srgbClr val="00B050"/>
                </a:solidFill>
              </a:rPr>
              <a:t>ъ</a:t>
            </a:r>
            <a:r>
              <a:rPr lang="ru-RU" sz="3200" dirty="0" smtClean="0">
                <a:solidFill>
                  <a:schemeClr val="tx1"/>
                </a:solidFill>
              </a:rPr>
              <a:t>ежился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71736" y="3357562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6" name="Рисунок 25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857496"/>
            <a:ext cx="1133475" cy="781050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571736" y="4357694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43636" y="3929066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дерев</a:t>
            </a:r>
            <a:r>
              <a:rPr lang="ru-RU" sz="3200" dirty="0" smtClean="0">
                <a:solidFill>
                  <a:srgbClr val="00B050"/>
                </a:solidFill>
              </a:rPr>
              <a:t>ь</a:t>
            </a:r>
            <a:r>
              <a:rPr lang="ru-RU" sz="3200" dirty="0" smtClean="0">
                <a:solidFill>
                  <a:schemeClr val="tx1"/>
                </a:solidFill>
              </a:rPr>
              <a:t>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71736" y="3929066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0" name="Рисунок 29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857628"/>
            <a:ext cx="1133475" cy="78105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2571736" y="5286388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143636" y="4929198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</a:t>
            </a:r>
            <a:r>
              <a:rPr lang="ru-RU" sz="3200" dirty="0" smtClean="0">
                <a:solidFill>
                  <a:srgbClr val="00B050"/>
                </a:solidFill>
              </a:rPr>
              <a:t>ь</a:t>
            </a:r>
            <a:r>
              <a:rPr lang="ru-RU" sz="3200" dirty="0" smtClean="0">
                <a:solidFill>
                  <a:schemeClr val="tx1"/>
                </a:solidFill>
              </a:rPr>
              <a:t>ёт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71736" y="4857760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4" name="Рисунок 33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4929198"/>
            <a:ext cx="1133475" cy="781050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571736" y="6215082"/>
            <a:ext cx="714380" cy="428628"/>
          </a:xfrm>
          <a:prstGeom prst="rect">
            <a:avLst/>
          </a:prstGeom>
          <a:solidFill>
            <a:srgbClr val="F2D1F3">
              <a:alpha val="53000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Ь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143636" y="5857892"/>
            <a:ext cx="2500330" cy="642942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</a:t>
            </a:r>
            <a:r>
              <a:rPr lang="ru-RU" sz="3200" dirty="0" smtClean="0">
                <a:solidFill>
                  <a:srgbClr val="00B050"/>
                </a:solidFill>
              </a:rPr>
              <a:t>ь</a:t>
            </a:r>
            <a:r>
              <a:rPr lang="ru-RU" sz="3200" dirty="0" smtClean="0">
                <a:solidFill>
                  <a:schemeClr val="tx1"/>
                </a:solidFill>
              </a:rPr>
              <a:t>ётся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571736" y="5786454"/>
            <a:ext cx="714380" cy="428628"/>
          </a:xfrm>
          <a:prstGeom prst="rect">
            <a:avLst/>
          </a:prstGeom>
          <a:solidFill>
            <a:srgbClr val="F2D1F3">
              <a:alpha val="52941"/>
            </a:srgbClr>
          </a:solidFill>
          <a:ln>
            <a:solidFill>
              <a:schemeClr val="accent2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Ъ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8" name="Рисунок 37" descr="50332246711203_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5857892"/>
            <a:ext cx="1133475" cy="7810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691</TotalTime>
  <Words>323</Words>
  <Application>Microsoft Office PowerPoint</Application>
  <PresentationFormat>Экран (4:3)</PresentationFormat>
  <Paragraphs>223</Paragraphs>
  <Slides>13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90</cp:revision>
  <dcterms:created xsi:type="dcterms:W3CDTF">2013-06-09T10:00:42Z</dcterms:created>
  <dcterms:modified xsi:type="dcterms:W3CDTF">2013-06-12T04:45:21Z</dcterms:modified>
</cp:coreProperties>
</file>