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handoutMasterIdLst>
    <p:handoutMasterId r:id="rId17"/>
  </p:handout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80" r:id="rId9"/>
    <p:sldId id="281" r:id="rId10"/>
    <p:sldId id="282" r:id="rId11"/>
    <p:sldId id="283" r:id="rId12"/>
    <p:sldId id="279" r:id="rId13"/>
    <p:sldId id="285" r:id="rId14"/>
    <p:sldId id="284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eliza\Desktop\&#1072;&#1085;&#1082;&#1077;&#1090;&#1072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eliza\Desktop\&#1072;&#1085;&#1082;&#1077;&#1090;&#1072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eliza\Desktop\&#1072;&#1085;&#1082;&#1077;&#1090;&#1072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C:\Users\eliza\Desktop\&#1072;&#1085;&#1082;&#1077;&#1090;&#1072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C:\Users\eliza\Desktop\&#1072;&#1085;&#1082;&#1077;&#1090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800">
                <a:effectLst/>
              </a:rPr>
              <a:t>Какой формы ёлочные игрушки Вы предпочитаете? 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3D-4345-859A-93CB42DA416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3D-4345-859A-93CB42DA416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33D-4345-859A-93CB42DA4166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Лист1!$B$9:$B$11</c:f>
              <c:strCache>
                <c:ptCount val="3"/>
                <c:pt idx="0">
                  <c:v>шары</c:v>
                </c:pt>
                <c:pt idx="1">
                  <c:v>фигурки людей и животных</c:v>
                </c:pt>
                <c:pt idx="2">
                  <c:v>другие</c:v>
                </c:pt>
              </c:strCache>
            </c:strRef>
          </c:cat>
          <c:val>
            <c:numRef>
              <c:f>Лист1!$A$9:$A$11</c:f>
              <c:numCache>
                <c:formatCode>0%</c:formatCode>
                <c:ptCount val="3"/>
                <c:pt idx="0">
                  <c:v>0.56000000000000005</c:v>
                </c:pt>
                <c:pt idx="1">
                  <c:v>0.43</c:v>
                </c:pt>
                <c:pt idx="2">
                  <c:v>0.01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33D-4345-859A-93CB42DA416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Какими игрушками Вы украшаете елку?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6BE-4400-A7F8-5172FB82AE3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6BE-4400-A7F8-5172FB82AE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6BE-4400-A7F8-5172FB82AE3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6BE-4400-A7F8-5172FB82AE3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9F1C63CB-481C-45C8-80E0-B644D59B1DF6}" type="PERCENTAGE">
                      <a:rPr lang="en-US" baseline="0"/>
                      <a:pPr/>
                      <a:t>[ПРОЦЕНТ]</a:t>
                    </a:fld>
                    <a:endParaRPr lang="ru-RU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6BE-4400-A7F8-5172FB82AE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12%</a:t>
                    </a: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BE-4400-A7F8-5172FB82AE3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67ACD41-3201-4590-8E78-0C844A62E47B}" type="PERCENTAGE">
                      <a:rPr lang="en-US" baseline="0"/>
                      <a:pPr/>
                      <a:t>[ПРОЦЕНТ]</a:t>
                    </a:fld>
                    <a:endParaRPr lang="ru-RU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6BE-4400-A7F8-5172FB82AE3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baseline="0"/>
                      <a:t>
</a:t>
                    </a:r>
                    <a:fld id="{B07CED16-2390-4C60-AD07-D2803821B89C}" type="PERCENTAGE">
                      <a:rPr lang="en-US" baseline="0"/>
                      <a:pPr/>
                      <a:t>[ПРОЦЕНТ]</a:t>
                    </a:fld>
                    <a:endParaRPr lang="en-US" baseline="0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6BE-4400-A7F8-5172FB82AE3C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Лист1!$B$1:$B$4</c:f>
              <c:strCache>
                <c:ptCount val="4"/>
                <c:pt idx="0">
                  <c:v>современными</c:v>
                </c:pt>
                <c:pt idx="1">
                  <c:v>старинными</c:v>
                </c:pt>
                <c:pt idx="2">
                  <c:v>сделанными своими руками</c:v>
                </c:pt>
                <c:pt idx="3">
                  <c:v>современными и старинными</c:v>
                </c:pt>
              </c:strCache>
            </c:strRef>
          </c:cat>
          <c:val>
            <c:numRef>
              <c:f>Лист1!$A$1:$A$4</c:f>
              <c:numCache>
                <c:formatCode>0%</c:formatCode>
                <c:ptCount val="4"/>
                <c:pt idx="0">
                  <c:v>0.57999999999999996</c:v>
                </c:pt>
                <c:pt idx="1">
                  <c:v>0.12</c:v>
                </c:pt>
                <c:pt idx="2">
                  <c:v>0.02</c:v>
                </c:pt>
                <c:pt idx="3">
                  <c:v>0.28000000000000003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6BE-4400-A7F8-5172FB82AE3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800">
                <a:effectLst/>
              </a:rPr>
              <a:t>Есть ли у Вас игрушка, которая передавалась из поколения в поколение, хранящая историю семьи?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76-4625-87E4-BC30DB7C39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76-4625-87E4-BC30DB7C39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176-4625-87E4-BC30DB7C3980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Лист1!$B$14:$B$16</c:f>
              <c:strCache>
                <c:ptCount val="3"/>
                <c:pt idx="0">
                  <c:v>Да, есть</c:v>
                </c:pt>
                <c:pt idx="1">
                  <c:v>Нет, отсутствует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Лист1!$A$14:$A$16</c:f>
              <c:numCache>
                <c:formatCode>0%</c:formatCode>
                <c:ptCount val="3"/>
                <c:pt idx="0">
                  <c:v>0.87</c:v>
                </c:pt>
                <c:pt idx="1">
                  <c:v>0.04</c:v>
                </c:pt>
                <c:pt idx="2">
                  <c:v>0.09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176-4625-87E4-BC30DB7C39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800">
                <a:effectLst/>
              </a:rPr>
              <a:t>Какими были первые елочные украшения?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0B-43CB-A1AD-AFACF92EF62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D0B-43CB-A1AD-AFACF92EF6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D0B-43CB-A1AD-AFACF92EF62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D0B-43CB-A1AD-AFACF92EF62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D0B-43CB-A1AD-AFACF92EF62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D0B-43CB-A1AD-AFACF92EF625}"/>
              </c:ext>
            </c:extLst>
          </c:dPt>
          <c:dLbls>
            <c:dLbl>
              <c:idx val="4"/>
              <c:layout>
                <c:manualLayout>
                  <c:x val="4.1240594925634297E-2"/>
                  <c:y val="-0.155612653681447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D0B-43CB-A1AD-AFACF92EF625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Лист1!$B$19:$B$24</c:f>
              <c:strCache>
                <c:ptCount val="6"/>
                <c:pt idx="0">
                  <c:v>Стеклянными</c:v>
                </c:pt>
                <c:pt idx="1">
                  <c:v>Глиняными</c:v>
                </c:pt>
                <c:pt idx="2">
                  <c:v>Деревянными</c:v>
                </c:pt>
                <c:pt idx="3">
                  <c:v>Тканевыми</c:v>
                </c:pt>
                <c:pt idx="4">
                  <c:v>Бумажными </c:v>
                </c:pt>
                <c:pt idx="5">
                  <c:v>Съедобными</c:v>
                </c:pt>
              </c:strCache>
            </c:strRef>
          </c:cat>
          <c:val>
            <c:numRef>
              <c:f>Лист1!$A$19:$A$24</c:f>
              <c:numCache>
                <c:formatCode>0%</c:formatCode>
                <c:ptCount val="6"/>
                <c:pt idx="0">
                  <c:v>0.05</c:v>
                </c:pt>
                <c:pt idx="1">
                  <c:v>0.11</c:v>
                </c:pt>
                <c:pt idx="2">
                  <c:v>0.38</c:v>
                </c:pt>
                <c:pt idx="3">
                  <c:v>0.03</c:v>
                </c:pt>
                <c:pt idx="4">
                  <c:v>0.02</c:v>
                </c:pt>
                <c:pt idx="5">
                  <c:v>0.41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FD0B-43CB-A1AD-AFACF92EF6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Как Вы считаете, связан ли внешний вид новогодней игрушки с событиями, происходящими в стране?</a:t>
            </a:r>
            <a:endParaRPr lang="ru-RU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71-49B0-BE8C-2715EC9926F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71-49B0-BE8C-2715EC9926F5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Лист1!$B$26:$B$27</c:f>
              <c:strCache>
                <c:ptCount val="2"/>
                <c:pt idx="0">
                  <c:v>Да, связан</c:v>
                </c:pt>
                <c:pt idx="1">
                  <c:v>Нет, не связан</c:v>
                </c:pt>
              </c:strCache>
            </c:strRef>
          </c:cat>
          <c:val>
            <c:numRef>
              <c:f>Лист1!$A$26:$A$27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71-49B0-BE8C-2715EC9926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20C13-2514-4D9C-8D4B-A10DA4FFD5A1}" type="datetime1">
              <a:rPr lang="ru-RU" smtClean="0"/>
              <a:t>06.06.2021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CC122-5347-4C75-98DE-0F72C4F2551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061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67CA5-ECF1-43FF-A31E-6BD9B21B57BB}" type="datetime1">
              <a:rPr lang="ru-RU" smtClean="0"/>
              <a:pPr/>
              <a:t>06.06.2021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625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580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726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784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76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00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39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ru-RU" noProof="0"/>
              <a:t>Образец подзаголовка</a:t>
            </a:r>
            <a:endParaRPr kumimoji="0" lang="ru-RU" noProof="0" dirty="0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42E67-0227-4BC3-82B0-5759BC2EE067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DCC9AE-B7F3-45CB-BB2E-3222B2AEBBC3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E58623-7ACF-43A9-B9A8-787CA2B0B620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DEFBE7-4C1B-4778-8B46-649E4193A0B2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8CCFD91-7790-4468-A129-07AFFDDBA1C7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E41293-93E0-46D4-A151-C6BFE1D839E4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791C00-DC62-4142-9F6D-DA1C45AB977D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395BA2-92C5-4296-B336-F8334E18CE48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DBA5C4-3A0B-44F2-A553-77BCC15D81C0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601DC2-C9FF-4CCB-9CA8-59247185429A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о скругленным и усеч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ru-RU" noProof="0"/>
              <a:t>Вставка рисунка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00A0FC-F56C-4772-9C86-2C39F56A45E8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илиния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илиния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  <p:sp>
              <p:nvSpPr>
                <p:cNvPr id="33" name="Полилиния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</p:grpSp>
        </p:grp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  <a:endParaRPr kumimoji="0" lang="ru-RU" noProof="0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ru-RU" noProof="0" dirty="0"/>
              <a:t>Образец текста</a:t>
            </a:r>
          </a:p>
          <a:p>
            <a:pPr lvl="1" rtl="0" eaLnBrk="1" latinLnBrk="0" hangingPunct="1"/>
            <a:r>
              <a:rPr lang="ru-RU" noProof="0" dirty="0"/>
              <a:t>Второй уровень</a:t>
            </a:r>
          </a:p>
          <a:p>
            <a:pPr lvl="2" rtl="0" eaLnBrk="1" latinLnBrk="0" hangingPunct="1"/>
            <a:r>
              <a:rPr lang="ru-RU" noProof="0" dirty="0"/>
              <a:t>Третий уровень</a:t>
            </a:r>
          </a:p>
          <a:p>
            <a:pPr lvl="3" rtl="0" eaLnBrk="1" latinLnBrk="0" hangingPunct="1"/>
            <a:r>
              <a:rPr lang="ru-RU" noProof="0" dirty="0"/>
              <a:t>Четвертый уровень</a:t>
            </a:r>
          </a:p>
          <a:p>
            <a:pPr lvl="4" rtl="0" eaLnBrk="1" latinLnBrk="0" hangingPunct="1"/>
            <a:r>
              <a:rPr lang="ru-RU" noProof="0" dirty="0"/>
              <a:t>Пятый уровень</a:t>
            </a:r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E2826595-62FB-4CCD-B121-F144066977C5}" type="datetime1">
              <a:rPr lang="ru-RU" noProof="0" smtClean="0"/>
              <a:t>06.06.2021</a:t>
            </a:fld>
            <a:endParaRPr lang="ru-RU" noProof="0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1200" y="336411"/>
            <a:ext cx="10468864" cy="1828800"/>
          </a:xfrm>
        </p:spPr>
        <p:txBody>
          <a:bodyPr rtlCol="0"/>
          <a:lstStyle/>
          <a:p>
            <a:pPr algn="ctr"/>
            <a:r>
              <a:rPr lang="ru-RU" dirty="0"/>
              <a:t>Елочная игрушка: путешествие сквозь года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FAF0E5-FFBA-4CC1-AA1D-321157A961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331" r="-731"/>
          <a:stretch/>
        </p:blipFill>
        <p:spPr>
          <a:xfrm>
            <a:off x="6521073" y="3889345"/>
            <a:ext cx="5670927" cy="17178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9967520-B0BB-4C61-9D73-8A7F8DD6DD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430" r="4447" b="52174"/>
          <a:stretch/>
        </p:blipFill>
        <p:spPr>
          <a:xfrm>
            <a:off x="0" y="3771955"/>
            <a:ext cx="6420478" cy="1952625"/>
          </a:xfrm>
          <a:prstGeom prst="rect">
            <a:avLst/>
          </a:prstGeom>
        </p:spPr>
      </p:pic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xmlns="" id="{2BC8D000-65F6-411A-ACD6-91928DE7F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136" y="2209745"/>
            <a:ext cx="10472928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Автор работы: </a:t>
            </a:r>
          </a:p>
          <a:p>
            <a:r>
              <a:rPr lang="ru-RU" dirty="0"/>
              <a:t>ученик 4 «Б» класса</a:t>
            </a:r>
          </a:p>
          <a:p>
            <a:r>
              <a:rPr lang="ru-RU" dirty="0" smtClean="0"/>
              <a:t>Руководитель</a:t>
            </a:r>
            <a:r>
              <a:rPr lang="ru-RU" dirty="0"/>
              <a:t>: </a:t>
            </a:r>
          </a:p>
          <a:p>
            <a:r>
              <a:rPr lang="ru-RU" dirty="0"/>
              <a:t>Андреева Ирина </a:t>
            </a:r>
            <a:r>
              <a:rPr lang="ru-RU" dirty="0" smtClean="0"/>
              <a:t>Анатольевна</a:t>
            </a:r>
          </a:p>
          <a:p>
            <a:r>
              <a:rPr lang="ru-RU" dirty="0" err="1"/>
              <a:t>г</a:t>
            </a:r>
            <a:r>
              <a:rPr lang="ru-RU" smtClean="0"/>
              <a:t>.Ивантеевка</a:t>
            </a:r>
            <a:r>
              <a:rPr lang="ru-RU" dirty="0" smtClean="0"/>
              <a:t> 2020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78F06A-874B-45DE-8EF7-6D0112382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598106E-F0CA-42A1-8A07-43422BAEC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 результате работы я не только изучил историю новогодних игрушек, но и посетил музей, чтобы собственными глазами увидеть то, о чем пишут в книжках и рассказывают родственники. </a:t>
            </a:r>
          </a:p>
          <a:p>
            <a:r>
              <a:rPr lang="ru-RU" sz="2400" dirty="0"/>
              <a:t>Таким образом, изучив материалы, касающиеся истории игрушек, и посетив музей, я полностью убедился в том, что игрушки неотделимы от страны и её истории. Каждое событие навеивало свою моду, которая распространялась и на елочные украшения. Следовательно, можно с уверенностью сказать, что выдвинутая гипотеза подтвердилась.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94AB918-DA23-40DF-8592-E1D97948E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946650"/>
            <a:ext cx="2867025" cy="19113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90BE652-B41B-4F03-8C7F-04C82B95D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313" y="4946650"/>
            <a:ext cx="2872658" cy="1911350"/>
          </a:xfrm>
          <a:prstGeom prst="rect">
            <a:avLst/>
          </a:prstGeom>
        </p:spPr>
      </p:pic>
      <p:pic>
        <p:nvPicPr>
          <p:cNvPr id="9218" name="Picture 2" descr="https://prem-med.ru/wp-content/uploads/2017/07/zelenaya-galochka.png">
            <a:extLst>
              <a:ext uri="{FF2B5EF4-FFF2-40B4-BE49-F238E27FC236}">
                <a16:creationId xmlns:a16="http://schemas.microsoft.com/office/drawing/2014/main" xmlns="" id="{752BDC55-5110-4024-8BA9-9D25DC4A6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7" y="5019674"/>
            <a:ext cx="191452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06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577DE4-4436-4F29-B7DB-8DFA2E63C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6D4F0F-F510-4B74-9F99-94C0D9ED1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6200" y="1571625"/>
            <a:ext cx="11725275" cy="4416933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Близнюк</a:t>
            </a:r>
            <a:r>
              <a:rPr lang="ru-RU" sz="2400" dirty="0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А. Новогодняя и рождественская игрушка //Наука и жизнь. – 2003. – №. 12. – С. 22-25.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Душечкина</a:t>
            </a:r>
            <a:r>
              <a:rPr lang="ru-RU" sz="2400" dirty="0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Е. В. Русская ёлка: История, мифология, литература. – Европейский университет в Санкт-Петербурге, 2012.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Душечкина</a:t>
            </a:r>
            <a:r>
              <a:rPr lang="ru-RU" sz="2400" dirty="0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Е. Дед Мороз: этапы большого пути //Новое литературное обозрение. – 2001. – №. 47. – С. 253-262.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Колпакова В. С., Бондарева К. В. История страны на новогодней елке //ЮНЫЕ ИССЛЕДОВАТЕЛИ КРАСНОЯРЬЯ.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22222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Сальникова А. А. История елочной игрушки, или Как наряжали советскую елку. – Новое литературное обозрение, 2011.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www.playcast.ru/uploads/2014/08/31/9686500.png">
            <a:extLst>
              <a:ext uri="{FF2B5EF4-FFF2-40B4-BE49-F238E27FC236}">
                <a16:creationId xmlns:a16="http://schemas.microsoft.com/office/drawing/2014/main" xmlns="" id="{5BEED85C-1221-4C76-91E1-7C660B3BC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92" y="4572001"/>
            <a:ext cx="502595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67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Приложение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752600"/>
            <a:ext cx="12192000" cy="5105400"/>
          </a:xfrm>
        </p:spPr>
        <p:txBody>
          <a:bodyPr numCol="2" rtlCol="0">
            <a:normAutofit fontScale="5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1.Какой формы ёлочные игрушки Вы предпочитаете?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шары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фигурки людей и животных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другие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2. Какими игрушками Вы украшаете елку?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современными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старинными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сделанными своими руками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современными и старинными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3. Есть ли у Вас игрушка, которая передавалась из поколения в поколение, хранящая историю семьи?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Да, есть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Нет, отсутствует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Затрудняюсь ответить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4. Какими были первые елочные украшения?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Стеклянными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Глиняными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Деревянными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Тканевыми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Бумажными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Съедобными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5. Как Вы считаете, связан ли внешний вид новогодней игрушки с событиями, происходящими в стране?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Да, связан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3300" dirty="0">
                <a:ea typeface="Calibri" panose="020F0502020204030204" pitchFamily="34" charset="0"/>
                <a:cs typeface="Times New Roman" panose="02020603050405020304" pitchFamily="18" charset="0"/>
              </a:rPr>
              <a:t>Нет, не связан</a:t>
            </a:r>
          </a:p>
          <a:p>
            <a:pPr rtl="0"/>
            <a:endParaRPr lang="ru-RU" dirty="0"/>
          </a:p>
        </p:txBody>
      </p:sp>
      <p:pic>
        <p:nvPicPr>
          <p:cNvPr id="4098" name="Picture 2" descr="http://dsteremok.ucoz.net/_si/0/66867884.png">
            <a:extLst>
              <a:ext uri="{FF2B5EF4-FFF2-40B4-BE49-F238E27FC236}">
                <a16:creationId xmlns:a16="http://schemas.microsoft.com/office/drawing/2014/main" xmlns="" id="{A7D0324B-81D2-4E80-8AB3-8CE0487A4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2686049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AE4211-0B1E-49F4-9159-501510D27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D248426-9D30-4146-B161-B9B86F06E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768CA165-D015-4D5C-9C51-20628AC9AE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2856563"/>
              </p:ext>
            </p:extLst>
          </p:nvPr>
        </p:nvGraphicFramePr>
        <p:xfrm>
          <a:off x="-219075" y="170688"/>
          <a:ext cx="4572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15775237-1819-43FB-B242-68388BA55B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8352541"/>
              </p:ext>
            </p:extLst>
          </p:nvPr>
        </p:nvGraphicFramePr>
        <p:xfrm>
          <a:off x="7715250" y="569976"/>
          <a:ext cx="4572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71F31918-605B-491E-8059-FB3006E5DD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9564597"/>
              </p:ext>
            </p:extLst>
          </p:nvPr>
        </p:nvGraphicFramePr>
        <p:xfrm>
          <a:off x="-219075" y="3675888"/>
          <a:ext cx="45720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704C9F5F-8C87-4A1D-A18F-84ACDAD4A5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6517058"/>
              </p:ext>
            </p:extLst>
          </p:nvPr>
        </p:nvGraphicFramePr>
        <p:xfrm>
          <a:off x="7715250" y="3858768"/>
          <a:ext cx="4572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E18D8770-0AE2-41FB-BE1F-AB19A88E90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0322872"/>
              </p:ext>
            </p:extLst>
          </p:nvPr>
        </p:nvGraphicFramePr>
        <p:xfrm>
          <a:off x="3810000" y="23987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5613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7enazametku.ru/Otkrytki/thank/images/spasibo-4.gif">
            <a:extLst>
              <a:ext uri="{FF2B5EF4-FFF2-40B4-BE49-F238E27FC236}">
                <a16:creationId xmlns:a16="http://schemas.microsoft.com/office/drawing/2014/main" xmlns="" id="{77BD41E2-98FD-4F21-ACE1-E5548B4D09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2" y="1128713"/>
            <a:ext cx="8158163" cy="20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gifki.org/data/media/333/elochnoe-ukrasheniye-animatsionnaya-kartinka-0153.gif">
            <a:extLst>
              <a:ext uri="{FF2B5EF4-FFF2-40B4-BE49-F238E27FC236}">
                <a16:creationId xmlns:a16="http://schemas.microsoft.com/office/drawing/2014/main" xmlns="" id="{53C7033D-8817-47F6-B325-FE1DFB495C6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743" y="3167062"/>
            <a:ext cx="2095500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74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План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Введение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История елочной игрушки</a:t>
            </a:r>
          </a:p>
          <a:p>
            <a:r>
              <a:rPr lang="ru-RU" sz="2400" dirty="0"/>
              <a:t>  30-е годы: Пионеры и </a:t>
            </a:r>
            <a:r>
              <a:rPr lang="ru-RU" sz="2400" dirty="0" err="1"/>
              <a:t>папанинцы</a:t>
            </a:r>
            <a:r>
              <a:rPr lang="ru-RU" sz="2400" dirty="0"/>
              <a:t> на льдине</a:t>
            </a:r>
          </a:p>
          <a:p>
            <a:r>
              <a:rPr lang="ru-RU" sz="2400" dirty="0"/>
              <a:t>  40-е годы: Человечки из бинтов</a:t>
            </a:r>
          </a:p>
          <a:p>
            <a:r>
              <a:rPr lang="ru-RU" sz="2400" dirty="0"/>
              <a:t>  Послевоенные годы: Часы и лук-порей</a:t>
            </a:r>
          </a:p>
          <a:p>
            <a:r>
              <a:rPr lang="ru-RU" sz="2400" dirty="0"/>
              <a:t>  60-е годы: Космонавты и дирижабли</a:t>
            </a:r>
          </a:p>
          <a:p>
            <a:r>
              <a:rPr lang="ru-RU" sz="2400" dirty="0"/>
              <a:t>  От 70-х до 90-х: Китайский ширпотреб и полые колокольчики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Уникальный музей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Заключение	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Список литературы	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Приложение	</a:t>
            </a:r>
          </a:p>
        </p:txBody>
      </p:sp>
      <p:pic>
        <p:nvPicPr>
          <p:cNvPr id="1027" name="Picture 3" descr="http://webs.com.ua/wp-content/uploads/2016/04/7-1-1.jpg">
            <a:extLst>
              <a:ext uri="{FF2B5EF4-FFF2-40B4-BE49-F238E27FC236}">
                <a16:creationId xmlns:a16="http://schemas.microsoft.com/office/drawing/2014/main" xmlns="" id="{48A6B3A7-8450-43CB-BE2E-20F33D7152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0" t="8515" r="6046" b="10730"/>
          <a:stretch/>
        </p:blipFill>
        <p:spPr bwMode="auto">
          <a:xfrm>
            <a:off x="7895724" y="4900006"/>
            <a:ext cx="3490031" cy="192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www.animacity.ru/sites/default/files/news/9216/PLAN_5.JPG">
            <a:extLst>
              <a:ext uri="{FF2B5EF4-FFF2-40B4-BE49-F238E27FC236}">
                <a16:creationId xmlns:a16="http://schemas.microsoft.com/office/drawing/2014/main" xmlns="" id="{BE71CC51-6EF6-4407-A658-1BD0D48FFC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5" t="2661" r="13759"/>
          <a:stretch/>
        </p:blipFill>
        <p:spPr bwMode="auto">
          <a:xfrm>
            <a:off x="9163664" y="832918"/>
            <a:ext cx="2654709" cy="368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9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/>
              <a:t>Введение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9493" y="1655826"/>
            <a:ext cx="11475782" cy="5210937"/>
          </a:xfrm>
        </p:spPr>
        <p:txBody>
          <a:bodyPr numCol="2" rtlCol="0">
            <a:noAutofit/>
          </a:bodyPr>
          <a:lstStyle/>
          <a:p>
            <a:pPr marL="0" indent="0">
              <a:buNone/>
            </a:pPr>
            <a:r>
              <a:rPr lang="ru-RU" sz="2400" b="1" u="sng" dirty="0"/>
              <a:t>Объект исследования: </a:t>
            </a:r>
            <a:r>
              <a:rPr lang="ru-RU" sz="2400" dirty="0"/>
              <a:t>новогодние игрушки. </a:t>
            </a:r>
          </a:p>
          <a:p>
            <a:pPr marL="0" indent="0">
              <a:buNone/>
            </a:pPr>
            <a:r>
              <a:rPr lang="ru-RU" sz="2400" b="1" u="sng" dirty="0"/>
              <a:t>Предмет исследования:</a:t>
            </a:r>
            <a:r>
              <a:rPr lang="ru-RU" sz="2400" dirty="0"/>
              <a:t> история ёлочных игрушек.</a:t>
            </a:r>
          </a:p>
          <a:p>
            <a:pPr marL="0" indent="0">
              <a:buNone/>
            </a:pPr>
            <a:r>
              <a:rPr lang="ru-RU" sz="2400" b="1" u="sng" dirty="0"/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Изучить литературу на тему: «Ёлочная игрушка и её история»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Узнать историю семейных старинных игрушек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Провести анкетирование среди своего класса.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b="1" u="sng" dirty="0"/>
              <a:t>Цель проекта: </a:t>
            </a:r>
            <a:r>
              <a:rPr lang="ru-RU" sz="2400" dirty="0"/>
              <a:t>изучить историю ёлочной игрушки в России, повысить интерес к истории праздника, а также приобщить одноклассников к народной культуре.</a:t>
            </a:r>
          </a:p>
          <a:p>
            <a:pPr marL="0" indent="0">
              <a:buNone/>
            </a:pPr>
            <a:r>
              <a:rPr lang="ru-RU" sz="2400" b="1" u="sng" dirty="0"/>
              <a:t>Гипотеза: </a:t>
            </a:r>
            <a:r>
              <a:rPr lang="ru-RU" sz="2400" dirty="0"/>
              <a:t>ёлочные игрушки, их форма и внешний вид тесно связаны с историей нашей страны.</a:t>
            </a:r>
          </a:p>
          <a:p>
            <a:pPr marL="0" indent="0">
              <a:buNone/>
            </a:pPr>
            <a:r>
              <a:rPr lang="ru-RU" sz="2400" b="1" u="sng" dirty="0"/>
              <a:t>Методы исследования: </a:t>
            </a:r>
          </a:p>
          <a:p>
            <a:pPr marL="0" indent="0">
              <a:buNone/>
            </a:pPr>
            <a:r>
              <a:rPr lang="ru-RU" sz="2400" dirty="0"/>
              <a:t>•изучение и обобщение</a:t>
            </a:r>
          </a:p>
          <a:p>
            <a:pPr marL="0" indent="0">
              <a:buNone/>
            </a:pPr>
            <a:r>
              <a:rPr lang="ru-RU" sz="2400" dirty="0"/>
              <a:t>•анализ и синтез</a:t>
            </a:r>
          </a:p>
          <a:p>
            <a:pPr marL="0" indent="0">
              <a:buNone/>
            </a:pPr>
            <a:r>
              <a:rPr lang="ru-RU" sz="2400" dirty="0"/>
              <a:t>•наблюдение и сравнение</a:t>
            </a:r>
          </a:p>
          <a:p>
            <a:pPr marL="0" indent="0">
              <a:buNone/>
            </a:pPr>
            <a:r>
              <a:rPr lang="ru-RU" sz="2400" dirty="0"/>
              <a:t>•анкетирование</a:t>
            </a:r>
          </a:p>
          <a:p>
            <a:pPr rtl="0"/>
            <a:endParaRPr lang="ru-RU" sz="2400" dirty="0"/>
          </a:p>
        </p:txBody>
      </p:sp>
      <p:pic>
        <p:nvPicPr>
          <p:cNvPr id="2050" name="Picture 2" descr="https://jasmin-international.ru/wp-content/uploads/2017/11/039celi003.jpg">
            <a:extLst>
              <a:ext uri="{FF2B5EF4-FFF2-40B4-BE49-F238E27FC236}">
                <a16:creationId xmlns:a16="http://schemas.microsoft.com/office/drawing/2014/main" xmlns="" id="{F7E6EA06-D660-43DB-A201-92A13DA4B9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3" t="5916" r="13343" b="13037"/>
          <a:stretch/>
        </p:blipFill>
        <p:spPr bwMode="auto">
          <a:xfrm>
            <a:off x="4130008" y="5715000"/>
            <a:ext cx="175922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88C31F0-C4AD-4FB8-A166-09569B446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9382" y="464343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ru-RU" sz="5400" dirty="0"/>
              <a:t>30-е годы: Пионеры и </a:t>
            </a:r>
            <a:r>
              <a:rPr lang="ru-RU" sz="5400" dirty="0" err="1"/>
              <a:t>папанинцы</a:t>
            </a:r>
            <a:r>
              <a:rPr lang="ru-RU" sz="5400" dirty="0"/>
              <a:t> на льдине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935480"/>
            <a:ext cx="10972800" cy="4389120"/>
          </a:xfrm>
        </p:spPr>
        <p:txBody>
          <a:bodyPr rtlCol="0"/>
          <a:lstStyle/>
          <a:p>
            <a:r>
              <a:rPr lang="ru-RU" dirty="0"/>
              <a:t>В тридцатых дерево украшали пионерами. В честь освоения полюса появились </a:t>
            </a:r>
            <a:r>
              <a:rPr lang="ru-RU" dirty="0" err="1"/>
              <a:t>папанинцы</a:t>
            </a:r>
            <a:r>
              <a:rPr lang="ru-RU" dirty="0"/>
              <a:t> на льдине с белым медведем.</a:t>
            </a:r>
          </a:p>
          <a:p>
            <a:endParaRPr lang="ru-RU" dirty="0"/>
          </a:p>
        </p:txBody>
      </p:sp>
      <p:pic>
        <p:nvPicPr>
          <p:cNvPr id="5128" name="Picture 8" descr="Картинки по запросу игрушки-пионеры на елке">
            <a:extLst>
              <a:ext uri="{FF2B5EF4-FFF2-40B4-BE49-F238E27FC236}">
                <a16:creationId xmlns:a16="http://schemas.microsoft.com/office/drawing/2014/main" xmlns="" id="{CA41D4FF-DF5A-4031-9004-35546CC15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870198"/>
            <a:ext cx="299085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AD7896-A97E-48C3-9899-A5D4B6AE7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6767" y="2870199"/>
            <a:ext cx="2990851" cy="3987801"/>
          </a:xfrm>
          <a:prstGeom prst="rect">
            <a:avLst/>
          </a:prstGeom>
        </p:spPr>
      </p:pic>
      <p:pic>
        <p:nvPicPr>
          <p:cNvPr id="5132" name="Picture 12" descr="Картинки по запросу игрушки-папанинцы на елке">
            <a:extLst>
              <a:ext uri="{FF2B5EF4-FFF2-40B4-BE49-F238E27FC236}">
                <a16:creationId xmlns:a16="http://schemas.microsoft.com/office/drawing/2014/main" xmlns="" id="{2D63BDD4-B504-46B8-AB80-66A48D165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60" y="2870197"/>
            <a:ext cx="2617812" cy="398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ho.group/uploads/images/00/13/98/2014/01/16/c51fcc.jpg">
            <a:extLst>
              <a:ext uri="{FF2B5EF4-FFF2-40B4-BE49-F238E27FC236}">
                <a16:creationId xmlns:a16="http://schemas.microsoft.com/office/drawing/2014/main" xmlns="" id="{520A9A3B-3AF6-4CBA-BEF6-751911717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514" y="2870197"/>
            <a:ext cx="3003876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z="5400" dirty="0"/>
              <a:t> 40-е годы: Человечки из бинтов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ru-RU" dirty="0"/>
              <a:t>Самое популярное украшение тех времен - крашеная лампочка в роли шарика, человечки из носков и стиранных бинтов, корзинки из лычек от погон. Тематика украшений была военной.</a:t>
            </a:r>
          </a:p>
          <a:p>
            <a:endParaRPr lang="ru-RU" dirty="0"/>
          </a:p>
        </p:txBody>
      </p:sp>
      <p:pic>
        <p:nvPicPr>
          <p:cNvPr id="6146" name="Picture 2" descr="http://2krota.ru/wp-content/uploads/2017/08/94760594_agitazia8-768x443.jpg">
            <a:extLst>
              <a:ext uri="{FF2B5EF4-FFF2-40B4-BE49-F238E27FC236}">
                <a16:creationId xmlns:a16="http://schemas.microsoft.com/office/drawing/2014/main" xmlns="" id="{0CDF6E13-DB6F-489C-812E-C6BCAAD80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08" y="3495675"/>
            <a:ext cx="5537905" cy="319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tatic1.repo.aif.ru/1/0f/56499/821b1bef00c78ae86b7454c2a059b3de.png">
            <a:extLst>
              <a:ext uri="{FF2B5EF4-FFF2-40B4-BE49-F238E27FC236}">
                <a16:creationId xmlns:a16="http://schemas.microsoft.com/office/drawing/2014/main" xmlns="" id="{A8FD9823-B451-43EC-8F50-B2EA174A2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925" y="3176675"/>
            <a:ext cx="3952875" cy="345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cs3.livemaster.ru/zhurnalfoto/a/c/e/151121221457.png">
            <a:extLst>
              <a:ext uri="{FF2B5EF4-FFF2-40B4-BE49-F238E27FC236}">
                <a16:creationId xmlns:a16="http://schemas.microsoft.com/office/drawing/2014/main" xmlns="" id="{6FF19572-B5B9-41D5-A032-C2264AB90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3176675"/>
            <a:ext cx="1814438" cy="351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ru-RU" sz="5400" dirty="0"/>
              <a:t>Послевоенные годы: Часы и лук-порей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66675" y="1602105"/>
            <a:ext cx="12372975" cy="3541395"/>
          </a:xfrm>
        </p:spPr>
        <p:txBody>
          <a:bodyPr rtlCol="0"/>
          <a:lstStyle/>
          <a:p>
            <a:r>
              <a:rPr lang="ru-RU" dirty="0"/>
              <a:t>С возникновение фабрики «Елочка» возникают шары с серпом и молотом, дети в шубках, снеговики, хоккеисты, стеклянные китайчата, игрушки на прищепках. После выхода фильма "Карнавальная ночь" - набирают популярность стеклянные часы со стрелками на без пяти двенадцать. А когда на русский язык перевели </a:t>
            </a:r>
            <a:r>
              <a:rPr lang="ru-RU" dirty="0" err="1"/>
              <a:t>Джанни</a:t>
            </a:r>
            <a:r>
              <a:rPr lang="ru-RU" dirty="0"/>
              <a:t> Родари, начался бум на героев книжки.</a:t>
            </a:r>
          </a:p>
        </p:txBody>
      </p:sp>
      <p:pic>
        <p:nvPicPr>
          <p:cNvPr id="7176" name="Picture 8" descr="http://static.newauction.ru/offer_images/2016/08/10/04/big/F/fWU6O5qmx6d/elochnaja_igrushka_stalin_lenin_serp_i_molot_simvolika.jpg">
            <a:extLst>
              <a:ext uri="{FF2B5EF4-FFF2-40B4-BE49-F238E27FC236}">
                <a16:creationId xmlns:a16="http://schemas.microsoft.com/office/drawing/2014/main" xmlns="" id="{C922E6C3-7910-43F0-99F7-2D8E0700F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099" y="4055046"/>
            <a:ext cx="2184400" cy="279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1939.ru/catalog/o_5412.jpg">
            <a:extLst>
              <a:ext uri="{FF2B5EF4-FFF2-40B4-BE49-F238E27FC236}">
                <a16:creationId xmlns:a16="http://schemas.microsoft.com/office/drawing/2014/main" xmlns="" id="{D4AC4E7E-5528-48DE-841C-5DE391C7F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25"/>
            <a:ext cx="28098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photo.7ya.ru/ph/2012/12/30/1356888087135.jpg">
            <a:extLst>
              <a:ext uri="{FF2B5EF4-FFF2-40B4-BE49-F238E27FC236}">
                <a16:creationId xmlns:a16="http://schemas.microsoft.com/office/drawing/2014/main" xmlns="" id="{581303F2-6213-45FB-B7F5-D2B7DDD09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409" y="4055045"/>
            <a:ext cx="2315366" cy="283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www.christmasheaven.ru/images/articles/chipollino_24.jpg">
            <a:extLst>
              <a:ext uri="{FF2B5EF4-FFF2-40B4-BE49-F238E27FC236}">
                <a16:creationId xmlns:a16="http://schemas.microsoft.com/office/drawing/2014/main" xmlns="" id="{5ACC53D4-5A52-4453-A69F-4B63EA060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686" y="4073219"/>
            <a:ext cx="1308889" cy="2854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casual-info.ru/moda/modapic/12266/newyear_109.jpg">
            <a:extLst>
              <a:ext uri="{FF2B5EF4-FFF2-40B4-BE49-F238E27FC236}">
                <a16:creationId xmlns:a16="http://schemas.microsoft.com/office/drawing/2014/main" xmlns="" id="{D7EF24E0-6DEA-4F42-8A8E-BC1C3D7E6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486" y="4055045"/>
            <a:ext cx="2733173" cy="298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ru-RU" sz="5400" dirty="0"/>
              <a:t> 60-е годы: Космонавты и дирижабли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95251" y="1628776"/>
            <a:ext cx="12287251" cy="4629150"/>
          </a:xfrm>
        </p:spPr>
        <p:txBody>
          <a:bodyPr rtlCol="0"/>
          <a:lstStyle/>
          <a:p>
            <a:r>
              <a:rPr lang="ru-RU" dirty="0"/>
              <a:t>Появилось огромное количество космических украшений: елка и Стрелка, Дирижабли и Космонавты в шлемах с надписью СССР. К сожалению, космическая серия была последней важной серией в истории советской елочной игрушки. В конце шестидесятых произошел отказ от ручных технологий и производство поставили на поток. </a:t>
            </a:r>
          </a:p>
        </p:txBody>
      </p:sp>
      <p:pic>
        <p:nvPicPr>
          <p:cNvPr id="8194" name="Picture 2" descr="http://sozdavaisam.ru/wp-content/uploads/2016/11/igr-04.jpg">
            <a:extLst>
              <a:ext uri="{FF2B5EF4-FFF2-40B4-BE49-F238E27FC236}">
                <a16:creationId xmlns:a16="http://schemas.microsoft.com/office/drawing/2014/main" xmlns="" id="{A0FB568F-AA73-49A4-AFDE-F916919BB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4" y="3698421"/>
            <a:ext cx="4914900" cy="315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vpereplete.org/wp-content/uploads/2016/12/T3LOlTAHNlw.jpg">
            <a:extLst>
              <a:ext uri="{FF2B5EF4-FFF2-40B4-BE49-F238E27FC236}">
                <a16:creationId xmlns:a16="http://schemas.microsoft.com/office/drawing/2014/main" xmlns="" id="{332B6533-D833-41F3-B6F6-35E73AAA7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8" y="3636112"/>
            <a:ext cx="4781549" cy="31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E2B7ED-AFFE-4D9A-84A1-F69FBFF0F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/>
              <a:t>От 70-х до 90-х: Китайский ширпотреб и полые колокольчики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DC0C97-303D-43C0-BF34-F9E748CA6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85726" y="1847088"/>
            <a:ext cx="12277725" cy="3020187"/>
          </a:xfrm>
        </p:spPr>
        <p:txBody>
          <a:bodyPr/>
          <a:lstStyle/>
          <a:p>
            <a:r>
              <a:rPr lang="ru-RU" dirty="0"/>
              <a:t>В годы освоения полимеров, в моду вошли украшения из пластмассы. В девяностые нашу игрушку стал вытеснять китайский ширпотреб. Полые колокольчики из стекла изобрела Раиса Васильева, произведя маленькую революцию игрушечного дела.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71D63C3-D254-45C8-A048-66B2AF336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350" y="3429000"/>
            <a:ext cx="3067050" cy="32721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FE125C1-BEB0-4962-B238-24070CA74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9" y="3691933"/>
            <a:ext cx="4695825" cy="29266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BF0E9F5-42E8-4994-B403-545C7B2CF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3947" y="3491413"/>
            <a:ext cx="4205218" cy="314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здание, человек, внешний, забо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B3CA9C0D-3499-4EAB-864D-E0F5AAF438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5" y="2214975"/>
            <a:ext cx="5852582" cy="438943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E5B947-8ACC-464B-9729-DBED9FED8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Уникальный музей</a:t>
            </a:r>
          </a:p>
        </p:txBody>
      </p:sp>
      <p:pic>
        <p:nvPicPr>
          <p:cNvPr id="11" name="Рисунок 10" descr="Изображение выглядит как человек, внутренний, потолок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B6CDF4A-F868-4541-828B-88387A023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7088"/>
            <a:ext cx="4010025" cy="53467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холодильник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4DF28FC-4C93-41D3-8B47-BD3B0A812A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887" y="1617132"/>
            <a:ext cx="3033713" cy="539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3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 мозгового штурма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5870845_TF03460637.potx" id="{F42726C0-6660-44EB-84CB-9AAEF4C07D5F}" vid="{C5E20908-8830-4429-B2D1-54A91E0450D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Деловая презентация для мозгового штурма</Template>
  <TotalTime>159</TotalTime>
  <Words>767</Words>
  <Application>Microsoft Office PowerPoint</Application>
  <PresentationFormat>Произвольный</PresentationFormat>
  <Paragraphs>97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Презентация мозгового штурма</vt:lpstr>
      <vt:lpstr>Елочная игрушка: путешествие сквозь года</vt:lpstr>
      <vt:lpstr>План</vt:lpstr>
      <vt:lpstr>Введение</vt:lpstr>
      <vt:lpstr>30-е годы: Пионеры и папанинцы на льдине</vt:lpstr>
      <vt:lpstr> 40-е годы: Человечки из бинтов</vt:lpstr>
      <vt:lpstr>Послевоенные годы: Часы и лук-порей</vt:lpstr>
      <vt:lpstr> 60-е годы: Космонавты и дирижабли</vt:lpstr>
      <vt:lpstr>От 70-х до 90-х: Китайский ширпотреб и полые колокольчики</vt:lpstr>
      <vt:lpstr>Уникальный музей</vt:lpstr>
      <vt:lpstr>Заключение</vt:lpstr>
      <vt:lpstr>Список литературы</vt:lpstr>
      <vt:lpstr>Приложение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Творческое собрани</dc:title>
  <dc:creator>Елизавета Т.</dc:creator>
  <cp:lastModifiedBy>user</cp:lastModifiedBy>
  <cp:revision>52</cp:revision>
  <dcterms:created xsi:type="dcterms:W3CDTF">2018-01-04T11:24:06Z</dcterms:created>
  <dcterms:modified xsi:type="dcterms:W3CDTF">2021-06-06T12:39:41Z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