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74" r:id="rId2"/>
    <p:sldId id="256" r:id="rId3"/>
    <p:sldId id="257" r:id="rId4"/>
    <p:sldId id="259" r:id="rId5"/>
    <p:sldId id="263" r:id="rId6"/>
    <p:sldId id="267" r:id="rId7"/>
    <p:sldId id="260" r:id="rId8"/>
    <p:sldId id="261" r:id="rId9"/>
    <p:sldId id="264" r:id="rId10"/>
    <p:sldId id="268" r:id="rId11"/>
    <p:sldId id="265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C6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9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409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22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797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07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3083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814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9656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791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49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719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06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67FB4-A1D9-44CB-ACC5-6E5A9877C59C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2F4DD-8575-4211-A0F2-79CCD2867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91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34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"/>
            <a:ext cx="8748464" cy="3068961"/>
          </a:xfrm>
        </p:spPr>
        <p:txBody>
          <a:bodyPr>
            <a:normAutofit/>
          </a:bodyPr>
          <a:lstStyle/>
          <a:p>
            <a:r>
              <a:rPr lang="ru-RU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почвы пестицидами и удобрениями</a:t>
            </a: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Химическое, или минеральное, удобрение – добытое из недр или полученное промышленным путем химическое соединение, содержащее в большом количестве один или несколько основных элементов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питания растения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Пестициды – опасные для здоровья человека химические вещества, используемые для уничтожения вредных насекомых (инсектициды), растений-сорняков (гербициды), грибковых культур (фунгициды) и др. В мировом производстве пестицидов инсектициды занимают 45%, гербициды – 40%, фунгициды – 15% и прочие – 10%.</a:t>
            </a:r>
            <a:b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C:\Users\7272~1\AppData\Local\Temp\Rar$DIa0.509\034-221109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994" y="3645024"/>
            <a:ext cx="4441532" cy="280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7272~1\AppData\Local\Temp\Rar$DIa0.458\574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45024"/>
            <a:ext cx="3710905" cy="281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197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640960" cy="4208188"/>
          </a:xfrm>
        </p:spPr>
        <p:txBody>
          <a:bodyPr>
            <a:normAutofit fontScale="90000"/>
          </a:bodyPr>
          <a:lstStyle/>
          <a:p>
            <a:r>
              <a:rPr lang="ru-RU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Последствия химического загрязнения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Самый </a:t>
            </a:r>
            <a:r>
              <a:rPr lang="ru-RU" sz="2000" b="1" dirty="0">
                <a:latin typeface="Comic Sans MS" pitchFamily="66" charset="0"/>
              </a:rPr>
              <a:t>грязный город на </a:t>
            </a:r>
            <a:r>
              <a:rPr lang="ru-RU" sz="2000" b="1" dirty="0" smtClean="0">
                <a:latin typeface="Comic Sans MS" pitchFamily="66" charset="0"/>
              </a:rPr>
              <a:t>планете по версии ЮНЕСКО.</a:t>
            </a:r>
            <a:r>
              <a:rPr lang="ru-RU" sz="2000" b="1" dirty="0">
                <a:latin typeface="Comic Sans MS" pitchFamily="66" charset="0"/>
              </a:rPr>
              <a:t/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>
                <a:latin typeface="Comic Sans MS" pitchFamily="66" charset="0"/>
              </a:rPr>
              <a:t>Карабаш — город в Челябинской области с населением 15 000 </a:t>
            </a:r>
            <a:r>
              <a:rPr lang="ru-RU" sz="2000" b="1" dirty="0" err="1">
                <a:latin typeface="Comic Sans MS" pitchFamily="66" charset="0"/>
              </a:rPr>
              <a:t>человек.В</a:t>
            </a:r>
            <a:r>
              <a:rPr lang="ru-RU" sz="2000" b="1" dirty="0">
                <a:latin typeface="Comic Sans MS" pitchFamily="66" charset="0"/>
              </a:rPr>
              <a:t> начале 20 века в Карабаше начали добывать медь. После нескольких десятилетий добычи медной руды и выплавки меди, город стал зоной чрезвычайной экологической ситуации. Изначально на комбинате не было очистных сооружений — во времена СССР особо не задумывались над экологией.</a:t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>
                <a:latin typeface="Comic Sans MS" pitchFamily="66" charset="0"/>
              </a:rPr>
              <a:t/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>
                <a:latin typeface="Comic Sans MS" pitchFamily="66" charset="0"/>
              </a:rPr>
              <a:t>За 100 лет комбинат успел выжечь и засыпать шлаком огромную территорию вокруг себя. За год работы комбинат выкидывает в атмосферу более 180 тонн газов, которые выпадают в виде кислотных дождей на прилегающую территорию</a:t>
            </a:r>
            <a:r>
              <a:rPr lang="ru-RU" sz="2000" b="1" dirty="0" smtClean="0">
                <a:latin typeface="Comic Sans MS" pitchFamily="66" charset="0"/>
              </a:rPr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11266" name="Picture 2" descr="C:\Users\7272~1\AppData\Local\Temp\Rar$DIa0.722\1319-900x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40845"/>
            <a:ext cx="2592288" cy="2170008"/>
          </a:xfrm>
          <a:prstGeom prst="rect">
            <a:avLst/>
          </a:prstGeom>
          <a:noFill/>
          <a:effectLst>
            <a:innerShdw blurRad="12700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7272~1\AppData\Local\Temp\Rar$DIa0.752\1221-700x4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601181"/>
            <a:ext cx="2699792" cy="2118232"/>
          </a:xfrm>
          <a:prstGeom prst="rect">
            <a:avLst/>
          </a:prstGeom>
          <a:noFill/>
          <a:effectLst>
            <a:innerShdw blurRad="12573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95082"/>
            <a:ext cx="2578348" cy="206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052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Выполнить задание 5</a:t>
            </a:r>
            <a:b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1. работник цеха по производству клея для ДСП обратился к врачу отоларингологу по поводу болезненных ощущений в области роговицы глаз и непреходящего кашля. Анализ показал, что данные симптомы не связаны с микробным, вирусным и грибковым поражением. С чем еще могут быть связаны данные симптомы? И может ли данное состояние ухудшиться?</a:t>
            </a:r>
            <a:b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2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2. в первой половине двадцатого века на Урале шла интенсивная геологоразведка. Во время работ было зафиксировано три случая отравления геологов. Отравление токсикологи связали с дождливой погодой и собранными образцами минералов. С каким именно минералом (МУСКОВИТ, ХАЛЬКОПИРИТ, КИНОВАРЬ, ХАЛЬКАНИТ, АГАТ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cs typeface="Calibri"/>
              </a:rPr>
              <a:t>) было связано данное отравление? Применяются ли токсические свойства найденного минерала в настоящее время? Если да, то как?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2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97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6385" y="4753237"/>
            <a:ext cx="7772400" cy="1855186"/>
          </a:xfrm>
        </p:spPr>
        <p:txBody>
          <a:bodyPr>
            <a:noAutofit/>
          </a:bodyPr>
          <a:lstStyle/>
          <a:p>
            <a:r>
              <a:rPr lang="ru-RU" sz="3600" i="1" spc="300" dirty="0">
                <a:solidFill>
                  <a:srgbClr val="FF0000"/>
                </a:solidFill>
                <a:effectLst/>
                <a:latin typeface="Comic Sans MS" pitchFamily="66" charset="0"/>
              </a:rPr>
              <a:t>Химическое загрязнение окружающей среды и его последствия</a:t>
            </a:r>
            <a:r>
              <a:rPr lang="ru-RU" sz="3600" i="1" spc="3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.     </a:t>
            </a:r>
            <a:endParaRPr lang="ru-RU" sz="3600" i="1" spc="300" dirty="0"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1027" name="Picture 3" descr="C:\Users\7272~1\AppData\Local\Temp\Rar$DIa0.819\застав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893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134760"/>
            <a:ext cx="8424936" cy="2708920"/>
          </a:xfrm>
        </p:spPr>
        <p:txBody>
          <a:bodyPr>
            <a:normAutofit/>
          </a:bodyPr>
          <a:lstStyle/>
          <a:p>
            <a:r>
              <a:rPr lang="ru-RU" sz="3100" u="sng" dirty="0" smtClean="0">
                <a:solidFill>
                  <a:srgbClr val="FF0000"/>
                </a:solidFill>
                <a:latin typeface="+mn-lt"/>
              </a:rPr>
              <a:t>Химическое </a:t>
            </a:r>
            <a:r>
              <a:rPr lang="ru-RU" sz="3100" u="sng" dirty="0">
                <a:solidFill>
                  <a:srgbClr val="FF0000"/>
                </a:solidFill>
                <a:latin typeface="+mn-lt"/>
              </a:rPr>
              <a:t>загрязнение- </a:t>
            </a:r>
            <a:r>
              <a:rPr lang="ru-RU" sz="3100" dirty="0">
                <a:solidFill>
                  <a:schemeClr val="tx1"/>
                </a:solidFill>
                <a:latin typeface="+mn-lt"/>
              </a:rPr>
              <a:t>загрязнение газообразными и жидкими химическими соединениями и отдельными элементами, а так же их твердыми фракциями.</a:t>
            </a:r>
          </a:p>
        </p:txBody>
      </p:sp>
      <p:pic>
        <p:nvPicPr>
          <p:cNvPr id="2050" name="Picture 2" descr="C:\Users\7272~1\AppData\Local\Temp\Rar$DIa0.910\132311wsttrtpwswpors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22740"/>
            <a:ext cx="4911085" cy="417181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9471" y="-21887"/>
            <a:ext cx="4474529" cy="4170965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16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503"/>
            <a:ext cx="8676456" cy="2328378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  <a:latin typeface="Comic Sans MS" pitchFamily="66" charset="0"/>
              </a:rPr>
              <a:t>ЗАГРЯЗНЕНИЕ ВОЗДУХА</a:t>
            </a: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Наиболее масштабным и значительным является химическое загрязнение среды несвойственными ей веществами химической природы среди них - газообразные и аэрозольные загрязнители промышленно-бытового происхождения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292" y="2132856"/>
            <a:ext cx="4060907" cy="355934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4"/>
            <a:ext cx="4968552" cy="371703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9923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07504"/>
            <a:ext cx="9144000" cy="7965504"/>
          </a:xfrm>
        </p:spPr>
        <p:txBody>
          <a:bodyPr>
            <a:normAutofit/>
          </a:bodyPr>
          <a:lstStyle/>
          <a:p>
            <a:pPr algn="l"/>
            <a:r>
              <a:rPr lang="ru-RU" sz="1400" dirty="0"/>
              <a:t/>
            </a:r>
            <a:br>
              <a:rPr lang="ru-RU" sz="1400" dirty="0"/>
            </a:br>
            <a:r>
              <a:rPr lang="ru-RU" sz="1800" dirty="0" smtClean="0">
                <a:latin typeface="Comic Sans MS" pitchFamily="66" charset="0"/>
              </a:rPr>
              <a:t>    </a:t>
            </a:r>
            <a:r>
              <a:rPr lang="ru-RU" sz="1800" dirty="0">
                <a:latin typeface="Comic Sans MS" pitchFamily="66" charset="0"/>
              </a:rPr>
              <a:t/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ПРОМЫШЛЕННОЕ ПРОИ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  <a:cs typeface="Calibri"/>
              </a:rPr>
              <a:t>З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ВОДСТВО</a:t>
            </a:r>
            <a:b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а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) Оксид углерода</a:t>
            </a:r>
            <a:r>
              <a:rPr lang="ru-RU" sz="1800" dirty="0">
                <a:solidFill>
                  <a:srgbClr val="FFC000"/>
                </a:solidFill>
                <a:latin typeface="Comic Sans MS" pitchFamily="66" charset="0"/>
              </a:rPr>
              <a:t>. </a:t>
            </a:r>
            <a:r>
              <a:rPr lang="ru-RU" sz="1800" dirty="0">
                <a:latin typeface="Comic Sans MS" pitchFamily="66" charset="0"/>
              </a:rPr>
              <a:t>Получается при неполном сгорании углеродистых веществ. В воздух он попадает в результате сжигания твердых отходов, с выхлопными газами и выбросами промышленных предприятий. Ежегодно этого газа поступает в атмосферу не менее 1250 млн. т. 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dirty="0">
                <a:latin typeface="Comic Sans MS" pitchFamily="66" charset="0"/>
              </a:rPr>
              <a:t/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б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) Сернистый ангидрид. </a:t>
            </a:r>
            <a:r>
              <a:rPr lang="ru-RU" sz="1800" dirty="0">
                <a:latin typeface="Comic Sans MS" pitchFamily="66" charset="0"/>
              </a:rPr>
              <a:t>Выделяется в процессе сгорания серу содержащего топлива или переработки сернистых руд (до 170 млн. т. в год)  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dirty="0">
                <a:latin typeface="Comic Sans MS" pitchFamily="66" charset="0"/>
              </a:rPr>
              <a:t>    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в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) Серный ангидрид. </a:t>
            </a:r>
            <a:r>
              <a:rPr lang="ru-RU" sz="1800" dirty="0">
                <a:latin typeface="Comic Sans MS" pitchFamily="66" charset="0"/>
              </a:rPr>
              <a:t>Образуется при окислении сернистого ангидрида. Конечным продуктом реакции является аэрозоль или раствор серной кислоты в дождевой воде, который подкисляет почву, обостряет заболевания дыхательных путей человека. 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dirty="0">
                <a:latin typeface="Comic Sans MS" pitchFamily="66" charset="0"/>
              </a:rPr>
              <a:t/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г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) Сероводород и сероуглерод. </a:t>
            </a:r>
            <a:r>
              <a:rPr lang="ru-RU" sz="1800" dirty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ru-RU" sz="1800" dirty="0">
                <a:latin typeface="Comic Sans MS" pitchFamily="66" charset="0"/>
              </a:rPr>
              <a:t>Основными источниками выброса являются предприятия по изготовлению искусственного волокна, сахара, коксохимические, нефтеперерабатывающие, а также нефтепромыслы.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dirty="0">
                <a:latin typeface="Comic Sans MS" pitchFamily="66" charset="0"/>
              </a:rPr>
              <a:t> </a:t>
            </a:r>
            <a:br>
              <a:rPr lang="ru-RU" sz="1800" dirty="0">
                <a:latin typeface="Comic Sans MS" pitchFamily="66" charset="0"/>
              </a:rPr>
            </a:b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д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) 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Оксиды 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>азота. </a:t>
            </a:r>
            <a:r>
              <a:rPr lang="ru-RU" sz="1800" dirty="0">
                <a:latin typeface="Comic Sans MS" pitchFamily="66" charset="0"/>
              </a:rPr>
              <a:t>Основными источниками выброса являются предприятия, производящие азотные удобрения, азотную кислоту и нитраты, анилиновые красители, </a:t>
            </a:r>
            <a:r>
              <a:rPr lang="ru-RU" sz="1800" dirty="0" err="1">
                <a:latin typeface="Comic Sans MS" pitchFamily="66" charset="0"/>
              </a:rPr>
              <a:t>нитросоединения</a:t>
            </a:r>
            <a:r>
              <a:rPr lang="ru-RU" sz="1800" dirty="0">
                <a:latin typeface="Comic Sans MS" pitchFamily="66" charset="0"/>
              </a:rPr>
              <a:t>, вискозный шелк, целлулоид.</a:t>
            </a:r>
          </a:p>
        </p:txBody>
      </p:sp>
    </p:spTree>
    <p:extLst>
      <p:ext uri="{BB962C8B-B14F-4D97-AF65-F5344CB8AC3E}">
        <p14:creationId xmlns:p14="http://schemas.microsoft.com/office/powerpoint/2010/main" xmlns="" val="273078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77" y="260648"/>
            <a:ext cx="5526359" cy="6336704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АЭРО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  <a:cs typeface="Calibri"/>
              </a:rPr>
              <a:t>З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ОЛЬНОЕ 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  <a:cs typeface="Calibri"/>
              </a:rPr>
              <a:t>З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АГРЯ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  <a:cs typeface="Calibri"/>
              </a:rPr>
              <a:t>З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НЕНИЕ</a:t>
            </a:r>
            <a: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18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Аэрозоли - это твердые или жидкие частицы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находящиеся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 взвешенном состоянии в воздухе.  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Основными источниками искусственных аэрозольных загрязнений воздуха являются: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ТЭС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обогатительные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фабрики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металлургические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цементные, магнезитовые и сажевые заводы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Последствия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аэрозольного загрязнения:</a:t>
            </a:r>
            <a:r>
              <a:rPr lang="ru-RU" sz="1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Фотохимический туман (смог)представляет собой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многокомпонентнуюс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месь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газов и аэрозольных частиц. 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состав основных компонентов смога входят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 озон; оксиды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азота и серы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фотооксиданты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4" name="Picture 2" descr="C:\Users\7272~1\AppData\Local\Temp\Rar$DIa0.860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0648"/>
            <a:ext cx="2809368" cy="2852937"/>
          </a:xfrm>
          <a:prstGeom prst="rect">
            <a:avLst/>
          </a:prstGeom>
          <a:noFill/>
          <a:effectLst>
            <a:innerShdw blurRad="825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7272~1\AppData\Local\Temp\Rar$DIa0.280\smo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1168" y="3501008"/>
            <a:ext cx="3240360" cy="2817296"/>
          </a:xfrm>
          <a:prstGeom prst="rect">
            <a:avLst/>
          </a:prstGeom>
          <a:noFill/>
          <a:effectLst>
            <a:innerShdw blurRad="11430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5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184576" cy="62646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ХИМИЧЕСКОЕ 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ЗАГРЯЗНЕНИЕ </a:t>
            </a:r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ВОДЫ</a:t>
            </a:r>
            <a:b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rgbClr val="FFC000"/>
                </a:solidFill>
                <a:latin typeface="Comic Sans MS" pitchFamily="66" charset="0"/>
              </a:rPr>
              <a:t/>
            </a:r>
            <a:br>
              <a:rPr lang="ru-RU" sz="2000" b="1" dirty="0">
                <a:solidFill>
                  <a:srgbClr val="FFC000"/>
                </a:solidFill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Химическое </a:t>
            </a:r>
            <a:r>
              <a:rPr lang="ru-RU" sz="2000" b="1" dirty="0">
                <a:latin typeface="Comic Sans MS" pitchFamily="66" charset="0"/>
              </a:rPr>
              <a:t>загрязнение воды - представляет собой изменение естественных химических свойств воды за счет увеличения содержания в ней вредных примесей неорганической (минеральные соли, кислоты, щелочи, глинистые частицы) и органической природы (нефть и нефтепродукты, органические остатки, </a:t>
            </a:r>
            <a:r>
              <a:rPr lang="ru-RU" sz="2000" b="1" dirty="0" err="1">
                <a:latin typeface="Comic Sans MS" pitchFamily="66" charset="0"/>
              </a:rPr>
              <a:t>поверхностноактивные</a:t>
            </a:r>
            <a:r>
              <a:rPr lang="ru-RU" sz="2000" b="1" dirty="0">
                <a:latin typeface="Comic Sans MS" pitchFamily="66" charset="0"/>
              </a:rPr>
              <a:t> вещества, пестициды).</a:t>
            </a:r>
            <a:br>
              <a:rPr lang="ru-RU" sz="2000" b="1" dirty="0">
                <a:latin typeface="Comic Sans MS" pitchFamily="66" charset="0"/>
              </a:rPr>
            </a:b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5864" y="3861048"/>
            <a:ext cx="3322112" cy="26642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5864" y="188640"/>
            <a:ext cx="3347276" cy="3456385"/>
          </a:xfrm>
          <a:prstGeom prst="rect">
            <a:avLst/>
          </a:prstGeom>
          <a:noFill/>
          <a:ln>
            <a:noFill/>
          </a:ln>
          <a:effectLst>
            <a:outerShdw blurRad="876300"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12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05" y="188640"/>
            <a:ext cx="9144000" cy="2448272"/>
          </a:xfrm>
        </p:spPr>
        <p:txBody>
          <a:bodyPr>
            <a:normAutofit/>
          </a:bodyPr>
          <a:lstStyle/>
          <a:p>
            <a:pPr algn="l"/>
            <a:r>
              <a:rPr lang="ru-RU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Хочется отметить наиболее актуальную проблему- загрязнение Мирового океана нефтью и нефтепродуктами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>
                <a:latin typeface="Comic Sans MS" pitchFamily="66" charset="0"/>
              </a:rPr>
              <a:t>Нефть и нефтепродукты являются наиболее распространенными загрязняющими веществами в Мировом океане. </a:t>
            </a:r>
            <a:r>
              <a:rPr lang="ru-RU" sz="1600" b="1" dirty="0" smtClean="0">
                <a:latin typeface="Comic Sans MS" pitchFamily="66" charset="0"/>
              </a:rPr>
              <a:t>Нефть </a:t>
            </a:r>
            <a:r>
              <a:rPr lang="ru-RU" sz="1600" b="1" dirty="0">
                <a:latin typeface="Comic Sans MS" pitchFamily="66" charset="0"/>
              </a:rPr>
              <a:t>представляет собой вязкую маслянистую жидкость, имеющую темно-коричневый цвет и </a:t>
            </a:r>
            <a:r>
              <a:rPr lang="ru-RU" sz="1600" b="1" dirty="0" smtClean="0">
                <a:latin typeface="Comic Sans MS" pitchFamily="66" charset="0"/>
              </a:rPr>
              <a:t>обладающую слабой </a:t>
            </a:r>
            <a:r>
              <a:rPr lang="ru-RU" sz="1600" b="1" dirty="0" err="1" smtClean="0">
                <a:latin typeface="Comic Sans MS" pitchFamily="66" charset="0"/>
              </a:rPr>
              <a:t>флуорисценцией</a:t>
            </a:r>
            <a:r>
              <a:rPr lang="ru-RU" sz="1600" b="1" dirty="0">
                <a:latin typeface="Comic Sans MS" pitchFamily="66" charset="0"/>
              </a:rPr>
              <a:t>. Нефть состоит преимущественно из </a:t>
            </a:r>
            <a:r>
              <a:rPr lang="ru-RU" sz="1600" b="1" dirty="0" smtClean="0">
                <a:latin typeface="Comic Sans MS" pitchFamily="66" charset="0"/>
              </a:rPr>
              <a:t>насыщенных </a:t>
            </a:r>
            <a:r>
              <a:rPr lang="ru-RU" sz="1600" b="1" dirty="0" err="1" smtClean="0">
                <a:latin typeface="Comic Sans MS" pitchFamily="66" charset="0"/>
              </a:rPr>
              <a:t>алифвтических</a:t>
            </a:r>
            <a:r>
              <a:rPr lang="ru-RU" sz="1600" b="1" dirty="0" smtClean="0">
                <a:latin typeface="Comic Sans MS" pitchFamily="66" charset="0"/>
              </a:rPr>
              <a:t> </a:t>
            </a:r>
            <a:r>
              <a:rPr lang="ru-RU" sz="1600" b="1" dirty="0">
                <a:latin typeface="Comic Sans MS" pitchFamily="66" charset="0"/>
              </a:rPr>
              <a:t>и гидроароматических </a:t>
            </a:r>
            <a:r>
              <a:rPr lang="ru-RU" sz="1600" b="1" dirty="0" smtClean="0">
                <a:latin typeface="Comic Sans MS" pitchFamily="66" charset="0"/>
              </a:rPr>
              <a:t>углеводородов.</a:t>
            </a:r>
            <a:br>
              <a:rPr lang="ru-RU" sz="1600" b="1" dirty="0" smtClean="0">
                <a:latin typeface="Comic Sans MS" pitchFamily="66" charset="0"/>
              </a:rPr>
            </a:br>
            <a:endParaRPr lang="ru-RU" sz="16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417951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85343"/>
            <a:ext cx="3316882" cy="377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956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40" y="1052736"/>
            <a:ext cx="8748464" cy="2924944"/>
          </a:xfrm>
        </p:spPr>
        <p:txBody>
          <a:bodyPr>
            <a:normAutofit fontScale="90000"/>
          </a:bodyPr>
          <a:lstStyle/>
          <a:p>
            <a:r>
              <a:rPr lang="ru-RU" sz="2200" b="1" u="sng" dirty="0" smtClean="0">
                <a:solidFill>
                  <a:srgbClr val="FF0000"/>
                </a:solidFill>
                <a:latin typeface="Comic Sans MS" pitchFamily="66" charset="0"/>
              </a:rPr>
              <a:t>ХИМИЧЕСКОЕ ЗАГРЯЗНЕНИЕ ПОЧВ</a:t>
            </a: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 smtClean="0">
                <a:latin typeface="Comic Sans MS" pitchFamily="66" charset="0"/>
              </a:rPr>
              <a:t>Можно </a:t>
            </a:r>
            <a:r>
              <a:rPr lang="ru-RU" sz="2200" b="1" dirty="0">
                <a:latin typeface="Comic Sans MS" pitchFamily="66" charset="0"/>
              </a:rPr>
              <a:t>выделить следующие основные виды источников загрязнения почвы:</a:t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>1) атмосферные осадки в виде дождя, снега и др.;</a:t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>2) сброс твердых и жидких отходов промышленного и бытового происхождения;</a:t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>3) использование пестицидов и удобрений в сельскохозяйственном производстве.</a:t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2200" b="1" dirty="0">
                <a:latin typeface="Comic Sans MS" pitchFamily="66" charset="0"/>
              </a:rPr>
              <a:t/>
            </a:r>
            <a:br>
              <a:rPr lang="ru-RU" sz="2200" b="1" dirty="0">
                <a:latin typeface="Comic Sans MS" pitchFamily="66" charset="0"/>
              </a:rPr>
            </a:br>
            <a:r>
              <a:rPr lang="ru-RU" sz="1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80353"/>
            <a:ext cx="457524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2973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</TotalTime>
  <Words>60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Химическое загрязнение окружающей среды и его последствия.     </vt:lpstr>
      <vt:lpstr>Химическое загрязнение- загрязнение газообразными и жидкими химическими соединениями и отдельными элементами, а так же их твердыми фракциями.</vt:lpstr>
      <vt:lpstr>ЗАГРЯЗНЕНИЕ ВОЗДУХА Наиболее масштабным и значительным является химическое загрязнение среды несвойственными ей веществами химической природы среди них - газообразные и аэрозольные загрязнители промышленно-бытового происхождения</vt:lpstr>
      <vt:lpstr>      ПРОМЫШЛЕННОЕ ПРОИЗВОДСТВО  а) Оксид углерода. Получается при неполном сгорании углеродистых веществ. В воздух он попадает в результате сжигания твердых отходов, с выхлопными газами и выбросами промышленных предприятий. Ежегодно этого газа поступает в атмосферу не менее 1250 млн. т.   б) Сернистый ангидрид. Выделяется в процессе сгорания серу содержащего топлива или переработки сернистых руд (до 170 млн. т. в год)        в) Серный ангидрид. Образуется при окислении сернистого ангидрида. Конечным продуктом реакции является аэрозоль или раствор серной кислоты в дождевой воде, который подкисляет почву, обостряет заболевания дыхательных путей человека.   г) Сероводород и сероуглерод.  Основными источниками выброса являются предприятия по изготовлению искусственного волокна, сахара, коксохимические, нефтеперерабатывающие, а также нефтепромыслы.    д) Оксиды азота. Основными источниками выброса являются предприятия, производящие азотные удобрения, азотную кислоту и нитраты, анилиновые красители, нитросоединения, вискозный шелк, целлулоид.</vt:lpstr>
      <vt:lpstr>АЭРОЗОЛЬНОЕ ЗАГРЯЗНЕНИЕ Аэрозоли - это твердые или жидкие частицы, находящиеся во взвешенном состоянии в воздухе.   Основными источниками искусственных аэрозольных загрязнений воздуха являются:     ТЭС     обогатительные фабрики     металлургические, цементные, магнезитовые и сажевые заводы  Последствия аэрозольного загрязнения:   Фотохимический туман (смог)представляет собой многокомпонентнуюс месь газов и аэрозольных частиц.  В состав основных компонентов смога входят: озон; оксиды азота и серы; фотооксиданты </vt:lpstr>
      <vt:lpstr>ХИМИЧЕСКОЕ ЗАГРЯЗНЕНИЕ ВОДЫ  Химическое загрязнение воды - представляет собой изменение естественных химических свойств воды за счет увеличения содержания в ней вредных примесей неорганической (минеральные соли, кислоты, щелочи, глинистые частицы) и органической природы (нефть и нефтепродукты, органические остатки, поверхностноактивные вещества, пестициды). </vt:lpstr>
      <vt:lpstr>Хочется отметить наиболее актуальную проблему- загрязнение Мирового океана нефтью и нефтепродуктами.  Нефть и нефтепродукты являются наиболее распространенными загрязняющими веществами в Мировом океане. Нефть представляет собой вязкую маслянистую жидкость, имеющую темно-коричневый цвет и обладающую слабой флуорисценцией. Нефть состоит преимущественно из насыщенных алифвтических и гидроароматических углеводородов. </vt:lpstr>
      <vt:lpstr>ХИМИЧЕСКОЕ ЗАГРЯЗНЕНИЕ ПОЧВ  Можно выделить следующие основные виды источников загрязнения почвы:  1) атмосферные осадки в виде дождя, снега и др.;  2) сброс твердых и жидких отходов промышленного и бытового происхождения;  3) использование пестицидов и удобрений в сельскохозяйственном производстве.    </vt:lpstr>
      <vt:lpstr>Загрязнение почвы пестицидами и удобрениями  Химическое, или минеральное, удобрение – добытое из недр или полученное промышленным путем химическое соединение, содержащее в большом количестве один или несколько основных элементов питания растения Пестициды – опасные для здоровья человека химические вещества, используемые для уничтожения вредных насекомых (инсектициды), растений-сорняков (гербициды), грибковых культур (фунгициды) и др. В мировом производстве пестицидов инсектициды занимают 45%, гербициды – 40%, фунгициды – 15% и прочие – 10%. </vt:lpstr>
      <vt:lpstr>Последствия химического загрязнения Самый грязный город на планете по версии ЮНЕСКО. Карабаш — город в Челябинской области с населением 15 000 человек.В начале 20 века в Карабаше начали добывать медь. После нескольких десятилетий добычи медной руды и выплавки меди, город стал зоной чрезвычайной экологической ситуации. Изначально на комбинате не было очистных сооружений — во времена СССР особо не задумывались над экологией.  За 100 лет комбинат успел выжечь и засыпать шлаком огромную территорию вокруг себя. За год работы комбинат выкидывает в атмосферу более 180 тонн газов, которые выпадают в виде кислотных дождей на прилегающую территорию. </vt:lpstr>
      <vt:lpstr>Выполнить задание 5  1. работник цеха по производству клея для ДСП обратился к врачу отоларингологу по поводу болезненных ощущений в области роговицы глаз и непреходящего кашля. Анализ показал, что данные симптомы не связаны с микробным, вирусным и грибковым поражением. С чем еще могут быть связаны данные симптомы? И может ли данное состояние ухудшиться?  2. в первой половине двадцатого века на Урале шла интенсивная геологоразведка. Во время работ было зафиксировано три случая отравления геологов. Отравление токсикологи связали с дождливой погодой и собранными образцами минералов. С каким именно минералом (МУСКОВИТ, ХАЛЬКОПИРИТ, КИНОВАРЬ, ХАЛЬКАНИТ, АГАТ) было связано данное отравление? Применяются ли токсические свойства найденного минерала в настоящее время? Если да, то как?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химическое производство</dc:title>
  <dc:creator>Админ</dc:creator>
  <cp:lastModifiedBy>Ирина</cp:lastModifiedBy>
  <cp:revision>47</cp:revision>
  <dcterms:created xsi:type="dcterms:W3CDTF">2015-03-27T15:49:29Z</dcterms:created>
  <dcterms:modified xsi:type="dcterms:W3CDTF">2022-10-31T01:34:40Z</dcterms:modified>
</cp:coreProperties>
</file>