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92" r:id="rId1"/>
  </p:sldMasterIdLst>
  <p:sldIdLst>
    <p:sldId id="256" r:id="rId2"/>
    <p:sldId id="272" r:id="rId3"/>
    <p:sldId id="257" r:id="rId4"/>
    <p:sldId id="266" r:id="rId5"/>
    <p:sldId id="263" r:id="rId6"/>
    <p:sldId id="270" r:id="rId7"/>
    <p:sldId id="271" r:id="rId8"/>
    <p:sldId id="273" r:id="rId9"/>
    <p:sldId id="268" r:id="rId10"/>
    <p:sldId id="269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00642D"/>
    <a:srgbClr val="98E9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5" d="100"/>
          <a:sy n="75" d="100"/>
        </p:scale>
        <p:origin x="-108" y="1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3ACB01A-8DC2-4AA9-BA64-0398AE89E786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80C1A54-4252-4C64-B4F6-3DB0C64492C5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1524005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CB01A-8DC2-4AA9-BA64-0398AE89E786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C1A54-4252-4C64-B4F6-3DB0C64492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9029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CB01A-8DC2-4AA9-BA64-0398AE89E786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C1A54-4252-4C64-B4F6-3DB0C64492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48528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CB01A-8DC2-4AA9-BA64-0398AE89E786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C1A54-4252-4C64-B4F6-3DB0C64492C5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349331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CB01A-8DC2-4AA9-BA64-0398AE89E786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C1A54-4252-4C64-B4F6-3DB0C64492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12937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CB01A-8DC2-4AA9-BA64-0398AE89E786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C1A54-4252-4C64-B4F6-3DB0C64492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81349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CB01A-8DC2-4AA9-BA64-0398AE89E786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C1A54-4252-4C64-B4F6-3DB0C64492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12769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CB01A-8DC2-4AA9-BA64-0398AE89E786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C1A54-4252-4C64-B4F6-3DB0C64492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03806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CB01A-8DC2-4AA9-BA64-0398AE89E786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C1A54-4252-4C64-B4F6-3DB0C64492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9738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CB01A-8DC2-4AA9-BA64-0398AE89E786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C1A54-4252-4C64-B4F6-3DB0C64492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0590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CB01A-8DC2-4AA9-BA64-0398AE89E786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C1A54-4252-4C64-B4F6-3DB0C64492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44780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CB01A-8DC2-4AA9-BA64-0398AE89E786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C1A54-4252-4C64-B4F6-3DB0C64492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2080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CB01A-8DC2-4AA9-BA64-0398AE89E786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C1A54-4252-4C64-B4F6-3DB0C64492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626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CB01A-8DC2-4AA9-BA64-0398AE89E786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C1A54-4252-4C64-B4F6-3DB0C64492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4959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CB01A-8DC2-4AA9-BA64-0398AE89E786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C1A54-4252-4C64-B4F6-3DB0C64492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8627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CB01A-8DC2-4AA9-BA64-0398AE89E786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C1A54-4252-4C64-B4F6-3DB0C64492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4797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ACB01A-8DC2-4AA9-BA64-0398AE89E786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C1A54-4252-4C64-B4F6-3DB0C64492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9518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0">
          <a:fgClr>
            <a:srgbClr val="FFFF99"/>
          </a:fgClr>
          <a:bgClr>
            <a:srgbClr val="FFFF00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3ACB01A-8DC2-4AA9-BA64-0398AE89E786}" type="datetimeFigureOut">
              <a:rPr lang="ru-RU" smtClean="0"/>
              <a:t>21.12.2016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80C1A54-4252-4C64-B4F6-3DB0C64492C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3889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93" r:id="rId1"/>
    <p:sldLayoutId id="2147484394" r:id="rId2"/>
    <p:sldLayoutId id="2147484395" r:id="rId3"/>
    <p:sldLayoutId id="2147484396" r:id="rId4"/>
    <p:sldLayoutId id="2147484397" r:id="rId5"/>
    <p:sldLayoutId id="2147484398" r:id="rId6"/>
    <p:sldLayoutId id="2147484399" r:id="rId7"/>
    <p:sldLayoutId id="2147484400" r:id="rId8"/>
    <p:sldLayoutId id="2147484401" r:id="rId9"/>
    <p:sldLayoutId id="2147484402" r:id="rId10"/>
    <p:sldLayoutId id="2147484403" r:id="rId11"/>
    <p:sldLayoutId id="2147484404" r:id="rId12"/>
    <p:sldLayoutId id="2147484405" r:id="rId13"/>
    <p:sldLayoutId id="2147484406" r:id="rId14"/>
    <p:sldLayoutId id="2147484407" r:id="rId15"/>
    <p:sldLayoutId id="2147484408" r:id="rId16"/>
    <p:sldLayoutId id="214748440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" y="106680"/>
            <a:ext cx="11521440" cy="5379720"/>
          </a:xfrm>
          <a:blipFill>
            <a:blip r:embed="rId2"/>
            <a:tile tx="0" ty="0" sx="100000" sy="100000" flip="none" algn="tl"/>
          </a:blipFill>
          <a:ln>
            <a:solidFill>
              <a:srgbClr val="FF0000"/>
            </a:solidFill>
          </a:ln>
          <a:scene3d>
            <a:camera prst="obliqueTopLeft"/>
            <a:lightRig rig="threePt" dir="t"/>
          </a:scene3d>
        </p:spPr>
        <p:txBody>
          <a:bodyPr>
            <a:normAutofit/>
          </a:bodyPr>
          <a:lstStyle/>
          <a:p>
            <a:r>
              <a:rPr lang="ru-RU" sz="6000" dirty="0" smtClean="0"/>
              <a:t>Внимание!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6000" dirty="0" smtClean="0"/>
              <a:t>Дети с ограниченными возможностями здоровья  и толерантное отношение к ним!</a:t>
            </a:r>
            <a:endParaRPr lang="ru-RU" sz="60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0" y="274321"/>
            <a:ext cx="3078480" cy="2499359"/>
          </a:xfrm>
          <a:prstGeom prst="rect">
            <a:avLst/>
          </a:prstGeom>
          <a:solidFill>
            <a:srgbClr val="FFFF99"/>
          </a:solidFill>
          <a:ln>
            <a:solidFill>
              <a:srgbClr val="FF0000"/>
            </a:solidFill>
          </a:ln>
          <a:effectLst>
            <a:innerShdw blurRad="114300">
              <a:prstClr val="black"/>
            </a:innerShdw>
          </a:effectLst>
        </p:spPr>
      </p:pic>
    </p:spTree>
    <p:extLst>
      <p:ext uri="{BB962C8B-B14F-4D97-AF65-F5344CB8AC3E}">
        <p14:creationId xmlns:p14="http://schemas.microsoft.com/office/powerpoint/2010/main" val="36642831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08199" y="685800"/>
            <a:ext cx="8974483" cy="1151965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3074" name="Picture 2" descr="C:\Users\user\Desktop\Без названия (1)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4703" y="2209801"/>
            <a:ext cx="3576059" cy="269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4782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3101" y="2044700"/>
            <a:ext cx="10396882" cy="115196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/>
              <a:t>Толерантность – это терпимость к </a:t>
            </a:r>
            <a:r>
              <a:rPr lang="ru-RU" sz="3600" dirty="0" smtClean="0"/>
              <a:t>иному </a:t>
            </a:r>
            <a:r>
              <a:rPr lang="ru-RU" sz="3600" dirty="0" err="1" smtClean="0"/>
              <a:t>мировоззвению</a:t>
            </a:r>
            <a:r>
              <a:rPr lang="ru-RU" sz="3600" dirty="0" smtClean="0"/>
              <a:t>,  чужому </a:t>
            </a:r>
            <a:r>
              <a:rPr lang="ru-RU" sz="3600" dirty="0"/>
              <a:t>образу </a:t>
            </a:r>
            <a:r>
              <a:rPr lang="ru-RU" sz="3600" dirty="0" smtClean="0"/>
              <a:t>жизни, поведению и обычаям.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Ведь </a:t>
            </a:r>
            <a:r>
              <a:rPr lang="ru-RU" sz="3600" dirty="0"/>
              <a:t>все люди, живущие на Земле достойны любви и понимания, независимо от особенностей своего внешнего вида, интеллектуальных и физических возможностей</a:t>
            </a:r>
            <a:r>
              <a:rPr lang="ru-RU" sz="4400" dirty="0"/>
              <a:t>.</a:t>
            </a:r>
            <a:br>
              <a:rPr lang="ru-RU" sz="4400" dirty="0"/>
            </a:br>
            <a:r>
              <a:rPr lang="ru-RU" dirty="0"/>
              <a:t> </a:t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 descr="C:\Users\user\Desktop\Без названия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4888" y="3546475"/>
            <a:ext cx="4774211" cy="2241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1303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76860" y="88900"/>
            <a:ext cx="10793123" cy="207264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«Дети с Ограниченными возможностями здоровья»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4400" y="1828800"/>
            <a:ext cx="7863840" cy="3749040"/>
          </a:xfrm>
          <a:gradFill>
            <a:gsLst>
              <a:gs pos="0">
                <a:srgbClr val="FFFF99"/>
              </a:gs>
              <a:gs pos="43384">
                <a:srgbClr val="F57F7D"/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solidFill>
              <a:srgbClr val="C00000"/>
            </a:solidFill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</p:spTree>
    <p:extLst>
      <p:ext uri="{BB962C8B-B14F-4D97-AF65-F5344CB8AC3E}">
        <p14:creationId xmlns:p14="http://schemas.microsoft.com/office/powerpoint/2010/main" val="32414338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356461"/>
            <a:ext cx="10396882" cy="43395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Роль родителей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" y="1446508"/>
            <a:ext cx="7780148" cy="4726984"/>
          </a:xfrm>
        </p:spPr>
        <p:txBody>
          <a:bodyPr/>
          <a:lstStyle/>
          <a:p>
            <a:r>
              <a:rPr lang="ru-RU" dirty="0"/>
              <a:t>Получение </a:t>
            </a:r>
            <a:r>
              <a:rPr lang="ru-RU" dirty="0" smtClean="0"/>
              <a:t> </a:t>
            </a:r>
            <a:r>
              <a:rPr lang="ru-RU" dirty="0"/>
              <a:t>вердикта </a:t>
            </a:r>
            <a:r>
              <a:rPr lang="ru-RU" dirty="0" smtClean="0"/>
              <a:t>«ОВЗ» приводит </a:t>
            </a:r>
            <a:r>
              <a:rPr lang="ru-RU" dirty="0"/>
              <a:t>родителей в состояние беспомощности, растерянности</a:t>
            </a:r>
            <a:r>
              <a:rPr lang="ru-RU" dirty="0" smtClean="0"/>
              <a:t>. </a:t>
            </a:r>
            <a:r>
              <a:rPr lang="ru-RU" dirty="0"/>
              <a:t>ОНИ испытывают психологический шок, разочарование. Чувство вины, позора, страх перед последующими трудностями лечения и воспитания ребёнка с ограниченными возможностями здоровья, приводят некоторых родителей к отказу от своего малыша или к распаду семей.</a:t>
            </a:r>
          </a:p>
          <a:p>
            <a:r>
              <a:rPr lang="ru-RU" dirty="0" smtClean="0"/>
              <a:t>многие </a:t>
            </a:r>
            <a:r>
              <a:rPr lang="ru-RU" dirty="0"/>
              <a:t>пытаются опровергнуть поставленный диагноз, но в итоге приходит осознание и принятие дефекта. Родители адаптируются и принимают </a:t>
            </a:r>
            <a:r>
              <a:rPr lang="ru-RU" dirty="0" smtClean="0"/>
              <a:t> позицию </a:t>
            </a:r>
            <a:r>
              <a:rPr lang="ru-RU" dirty="0"/>
              <a:t>– </a:t>
            </a:r>
            <a:r>
              <a:rPr lang="ru-RU" dirty="0" smtClean="0"/>
              <a:t> </a:t>
            </a:r>
            <a:r>
              <a:rPr lang="ru-RU" dirty="0"/>
              <a:t>«Я сделаю все, чтобы мой ребенок стал полноценной личностью</a:t>
            </a:r>
            <a:r>
              <a:rPr lang="ru-RU" dirty="0" smtClean="0"/>
              <a:t>». 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3791" y="1639161"/>
            <a:ext cx="3812582" cy="2869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2722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315236" y="216976"/>
            <a:ext cx="10767447" cy="15033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Инклюзивное образование – </a:t>
            </a:r>
            <a:br>
              <a:rPr lang="ru-RU" dirty="0" smtClean="0"/>
            </a:br>
            <a:r>
              <a:rPr lang="ru-RU" sz="2800" dirty="0"/>
              <a:t>включение и участие детей и подростков с ограниченными возможностями в образовательном процессе обычной </a:t>
            </a:r>
            <a:r>
              <a:rPr lang="ru-RU" sz="2800" dirty="0" smtClean="0"/>
              <a:t>школы </a:t>
            </a:r>
            <a:r>
              <a:rPr lang="ru-RU" sz="2700" dirty="0" smtClean="0"/>
              <a:t> </a:t>
            </a:r>
            <a:endParaRPr lang="ru-RU" sz="27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4373" y="1952786"/>
            <a:ext cx="5718874" cy="3422489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236" y="1952786"/>
            <a:ext cx="5093672" cy="3422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2858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3101" y="254000"/>
            <a:ext cx="10396882" cy="1151965"/>
          </a:xfrm>
        </p:spPr>
        <p:txBody>
          <a:bodyPr>
            <a:noAutofit/>
          </a:bodyPr>
          <a:lstStyle/>
          <a:p>
            <a:r>
              <a:rPr lang="ru-RU" sz="3600" dirty="0"/>
              <a:t>Они такие же как мы …</a:t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20700" y="1009296"/>
            <a:ext cx="10394707" cy="5188304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dirty="0"/>
              <a:t>Они такие же как мы…только с ограниченными возможностями.</a:t>
            </a:r>
          </a:p>
          <a:p>
            <a:r>
              <a:rPr lang="ru-RU" dirty="0"/>
              <a:t> </a:t>
            </a:r>
            <a:r>
              <a:rPr lang="ru-RU" dirty="0" smtClean="0"/>
              <a:t>Каждый ИЗ Них достоин </a:t>
            </a:r>
            <a:r>
              <a:rPr lang="ru-RU" dirty="0"/>
              <a:t>любви и внимания</a:t>
            </a:r>
            <a:r>
              <a:rPr lang="ru-RU" dirty="0" smtClean="0"/>
              <a:t>!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Каждый имеет право на учёбу.</a:t>
            </a:r>
          </a:p>
          <a:p>
            <a:r>
              <a:rPr lang="ru-RU" dirty="0" smtClean="0"/>
              <a:t> </a:t>
            </a:r>
            <a:r>
              <a:rPr lang="ru-RU" dirty="0"/>
              <a:t>Каждый имеет право на жизнь и радость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Каждый человек уникален! </a:t>
            </a:r>
            <a:endParaRPr lang="ru-RU" dirty="0" smtClean="0"/>
          </a:p>
          <a:p>
            <a:r>
              <a:rPr lang="ru-RU" dirty="0" smtClean="0"/>
              <a:t>Каждый </a:t>
            </a:r>
            <a:r>
              <a:rPr lang="ru-RU" dirty="0"/>
              <a:t>человек – это </a:t>
            </a:r>
            <a:r>
              <a:rPr lang="ru-RU" dirty="0" err="1"/>
              <a:t>пазл</a:t>
            </a:r>
            <a:r>
              <a:rPr lang="ru-RU" dirty="0"/>
              <a:t> большой картины жителей планета </a:t>
            </a:r>
            <a:r>
              <a:rPr lang="ru-RU" dirty="0" smtClean="0"/>
              <a:t>Земля.</a:t>
            </a:r>
          </a:p>
          <a:p>
            <a:r>
              <a:rPr lang="ru-RU" dirty="0" smtClean="0"/>
              <a:t> </a:t>
            </a:r>
            <a:r>
              <a:rPr lang="ru-RU" dirty="0"/>
              <a:t>Каждый достоин счастья.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1026" name="Picture 2" descr="C:\Users\user\Desktop\Без названия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1624" y="13494"/>
            <a:ext cx="3362376" cy="2563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52292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0401" y="342900"/>
            <a:ext cx="10396882" cy="1151965"/>
          </a:xfrm>
        </p:spPr>
        <p:txBody>
          <a:bodyPr>
            <a:normAutofit/>
          </a:bodyPr>
          <a:lstStyle/>
          <a:p>
            <a:r>
              <a:rPr lang="ru-RU" sz="4400" dirty="0"/>
              <a:t>Они такие же как мы …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46100" y="1326796"/>
            <a:ext cx="10394707" cy="3311189"/>
          </a:xfrm>
        </p:spPr>
        <p:txBody>
          <a:bodyPr/>
          <a:lstStyle/>
          <a:p>
            <a:r>
              <a:rPr lang="ru-RU" dirty="0"/>
              <a:t>Люди с ограниченными возможностями мечтают и побеждают!</a:t>
            </a:r>
          </a:p>
          <a:p>
            <a:r>
              <a:rPr lang="ru-RU" dirty="0" smtClean="0"/>
              <a:t>Они </a:t>
            </a:r>
            <a:r>
              <a:rPr lang="ru-RU" dirty="0"/>
              <a:t>не сходят с дистанции и достигают цели!</a:t>
            </a:r>
          </a:p>
          <a:p>
            <a:r>
              <a:rPr lang="ru-RU" dirty="0" smtClean="0"/>
              <a:t> </a:t>
            </a:r>
            <a:r>
              <a:rPr lang="ru-RU" dirty="0"/>
              <a:t>Они не сдаются и покоряют высоты!</a:t>
            </a:r>
          </a:p>
          <a:p>
            <a:r>
              <a:rPr lang="ru-RU" dirty="0" smtClean="0"/>
              <a:t> </a:t>
            </a:r>
            <a:r>
              <a:rPr lang="ru-RU" dirty="0"/>
              <a:t>Они – лучшие! Они – одни из нас!</a:t>
            </a:r>
          </a:p>
          <a:p>
            <a:r>
              <a:rPr lang="ru-RU" dirty="0" smtClean="0"/>
              <a:t>Они </a:t>
            </a:r>
            <a:r>
              <a:rPr lang="ru-RU" dirty="0"/>
              <a:t>– среди нас, они – с нами!</a:t>
            </a:r>
          </a:p>
          <a:p>
            <a:r>
              <a:rPr lang="ru-RU" dirty="0" smtClean="0"/>
              <a:t>Посмотри </a:t>
            </a:r>
            <a:r>
              <a:rPr lang="ru-RU" dirty="0"/>
              <a:t>вокруг себя … и помоги!</a:t>
            </a:r>
          </a:p>
          <a:p>
            <a:endParaRPr lang="ru-RU" dirty="0"/>
          </a:p>
        </p:txBody>
      </p:sp>
      <p:pic>
        <p:nvPicPr>
          <p:cNvPr id="2050" name="Picture 2" descr="C:\Users\user\Desktop\imag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6900" y="2225674"/>
            <a:ext cx="5832288" cy="3349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2066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3901" y="203201"/>
            <a:ext cx="10396882" cy="72390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Как же воспитать в ребенке толерантность ?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19100" y="1415696"/>
            <a:ext cx="10394707" cy="3311189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2400" u="sng" dirty="0"/>
              <a:t>Ответ прост </a:t>
            </a:r>
            <a:r>
              <a:rPr lang="ru-RU" sz="2400" u="sng" dirty="0" smtClean="0"/>
              <a:t>–</a:t>
            </a:r>
          </a:p>
          <a:p>
            <a:pPr marL="0" indent="0" algn="ctr">
              <a:buNone/>
            </a:pPr>
            <a:r>
              <a:rPr lang="ru-RU" sz="2400" u="sng" dirty="0" smtClean="0"/>
              <a:t>самому </a:t>
            </a:r>
            <a:r>
              <a:rPr lang="ru-RU" sz="2400" u="sng" dirty="0"/>
              <a:t>быть толерантным. </a:t>
            </a:r>
            <a:endParaRPr lang="ru-RU" sz="2400" u="sng" dirty="0" smtClean="0"/>
          </a:p>
          <a:p>
            <a:pPr marL="0" indent="0" algn="ctr">
              <a:buNone/>
            </a:pPr>
            <a:r>
              <a:rPr lang="ru-RU" sz="2400" u="sng" dirty="0" smtClean="0"/>
              <a:t>Личный </a:t>
            </a:r>
            <a:r>
              <a:rPr lang="ru-RU" sz="2400" u="sng" dirty="0"/>
              <a:t>пример – великая сила. </a:t>
            </a:r>
            <a:endParaRPr lang="ru-RU" sz="2400" u="sng" dirty="0" smtClean="0"/>
          </a:p>
          <a:p>
            <a:pPr marL="0" indent="0" algn="ctr">
              <a:buNone/>
            </a:pPr>
            <a:r>
              <a:rPr lang="ru-RU" sz="2400" u="sng" dirty="0" smtClean="0"/>
              <a:t>Уважайте </a:t>
            </a:r>
            <a:r>
              <a:rPr lang="ru-RU" sz="2400" u="sng" dirty="0"/>
              <a:t>ребенка, дарите ему любовь, проявляйте интерес к тому, как он смотрит на мир и себя в нем. </a:t>
            </a:r>
            <a:endParaRPr lang="ru-RU" sz="2400" u="sng" dirty="0" smtClean="0"/>
          </a:p>
          <a:p>
            <a:pPr marL="0" indent="0" algn="ctr">
              <a:buNone/>
            </a:pPr>
            <a:r>
              <a:rPr lang="ru-RU" sz="2400" u="sng" dirty="0" smtClean="0"/>
              <a:t>Ребенку</a:t>
            </a:r>
            <a:r>
              <a:rPr lang="ru-RU" sz="2400" u="sng" dirty="0"/>
              <a:t>, который будет чувствовать, что он любим и любит жизнь, не будет осуждать других, искать внешние отличия.</a:t>
            </a:r>
            <a:endParaRPr lang="ru-RU" sz="2400" dirty="0"/>
          </a:p>
          <a:p>
            <a:endParaRPr lang="ru-RU" dirty="0"/>
          </a:p>
        </p:txBody>
      </p:sp>
      <p:sp>
        <p:nvSpPr>
          <p:cNvPr id="5" name="AutoShape 2" descr="Картинки по запросу родители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Картинки по запросу родител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0675" y="4377642"/>
            <a:ext cx="2870462" cy="1908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7474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5800" y="-790414"/>
            <a:ext cx="10394707" cy="76484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«Прежде </a:t>
            </a: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чем положить карандаш в коробку, карандашный мастер отложил его в сторону.</a:t>
            </a:r>
            <a:b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пять вещей, которые ты должен знать, - сказал он карандашу, - прежде чем я отправлю тебя в 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КОРОБКУ. </a:t>
            </a: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Всегда помни о них и никогда не </a:t>
            </a:r>
            <a:r>
              <a:rPr lang="ru-RU" sz="1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зыбывай</a:t>
            </a: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 тогда ты станешь лучшим карандашом, которым только можешь быть.</a:t>
            </a:r>
            <a:b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Первое – ты сможешь сделать много великих вещей, но лишь в том случае, если ты позволишь Кому-то держать себя в Своей руке.</a:t>
            </a:r>
            <a:b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Второе – ты будешь переживать болезненное обтачивание время от времени, но это будет необходимым, чтобы стать лучшим карандашом.</a:t>
            </a:r>
            <a:b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Третье – ты будешь способен исправлять ошибки, которые ты совершаешь.</a:t>
            </a:r>
            <a:b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Четвертое – твоя наиболее важная часть будет всегда находиться внутри тебя.</a:t>
            </a:r>
            <a:b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пятое – на какой бы поверхности тебя не использовали, ты всегда должен оставить свой след. Независимо от твоего состояния, ты должен продолжать писать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.»</a:t>
            </a:r>
            <a:endParaRPr lang="ru-RU" sz="1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464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Главное мероприятие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582</TotalTime>
  <Words>318</Words>
  <Application>Microsoft Office PowerPoint</Application>
  <PresentationFormat>Произвольный</PresentationFormat>
  <Paragraphs>31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Главное мероприятие</vt:lpstr>
      <vt:lpstr>Внимание!  Дети с ограниченными возможностями здоровья  и толерантное отношение к ним!</vt:lpstr>
      <vt:lpstr>Толерантность – это терпимость к иному мировоззвению,  чужому образу жизни, поведению и обычаям.  Ведь все люди, живущие на Земле достойны любви и понимания, независимо от особенностей своего внешнего вида, интеллектуальных и физических возможностей.   </vt:lpstr>
      <vt:lpstr>«Дети с Ограниченными возможностями здоровья»</vt:lpstr>
      <vt:lpstr>Роль родителей</vt:lpstr>
      <vt:lpstr>Инклюзивное образование –  включение и участие детей и подростков с ограниченными возможностями в образовательном процессе обычной школы  </vt:lpstr>
      <vt:lpstr>Они такие же как мы … </vt:lpstr>
      <vt:lpstr>Они такие же как мы …</vt:lpstr>
      <vt:lpstr>Как же воспитать в ребенке толерантность ?</vt:lpstr>
      <vt:lpstr>Презентация PowerPoint</vt:lpstr>
      <vt:lpstr>Спасибо за внимание!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Внимание!  Дети с ограниченными возможностями здоровья</dc:title>
  <dc:creator>Инна</dc:creator>
  <cp:lastModifiedBy>user</cp:lastModifiedBy>
  <cp:revision>36</cp:revision>
  <dcterms:created xsi:type="dcterms:W3CDTF">2015-10-23T02:09:26Z</dcterms:created>
  <dcterms:modified xsi:type="dcterms:W3CDTF">2016-12-21T11:30:53Z</dcterms:modified>
</cp:coreProperties>
</file>