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70" r:id="rId3"/>
    <p:sldId id="256" r:id="rId4"/>
    <p:sldId id="257" r:id="rId5"/>
    <p:sldId id="258" r:id="rId6"/>
    <p:sldId id="260" r:id="rId7"/>
    <p:sldId id="262" r:id="rId8"/>
    <p:sldId id="263" r:id="rId9"/>
    <p:sldId id="264" r:id="rId10"/>
    <p:sldId id="272" r:id="rId11"/>
    <p:sldId id="265" r:id="rId12"/>
    <p:sldId id="271" r:id="rId13"/>
    <p:sldId id="267" r:id="rId14"/>
    <p:sldId id="273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4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131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792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53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433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540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9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75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859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28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858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610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981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1828800"/>
            <a:ext cx="830579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День Героев Отечества 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0"/>
            <a:ext cx="78486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</a:rPr>
              <a:t>9</a:t>
            </a:r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</a:rPr>
              <a:t> </a:t>
            </a:r>
            <a:r>
              <a:rPr lang="ru-RU" sz="8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</a:rPr>
              <a:t>декабря</a:t>
            </a:r>
            <a:endParaRPr lang="ru-RU" sz="8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pic>
        <p:nvPicPr>
          <p:cNvPr id="2050" name="Picture 2" descr="https://kurer-sreda.ru/wp-content/uploads/2020/12/%D0%91%D0%B5%D0%B7-%D0%B8%D0%BC%D0%B5%D0%BD%D0%B8-1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8404" y="2971800"/>
            <a:ext cx="426339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4800" y="4572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9" name="Рисунок 8" descr="220px-OrderOfGlory1stCla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98254"/>
            <a:ext cx="1073192" cy="220980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" name="TextBox 9"/>
          <p:cNvSpPr txBox="1"/>
          <p:nvPr/>
        </p:nvSpPr>
        <p:spPr>
          <a:xfrm>
            <a:off x="2472316" y="619443"/>
            <a:ext cx="7620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Полных кавалеров ордена </a:t>
            </a:r>
            <a:r>
              <a:rPr lang="ru-RU" sz="2400" b="1" dirty="0" smtClean="0"/>
              <a:t>Славы</a:t>
            </a:r>
          </a:p>
          <a:p>
            <a:r>
              <a:rPr lang="ru-RU" sz="2400" b="1" dirty="0" smtClean="0"/>
              <a:t>насчитывается </a:t>
            </a:r>
            <a:r>
              <a:rPr lang="ru-RU" sz="2400" b="1" dirty="0" smtClean="0"/>
              <a:t>2674 человека</a:t>
            </a:r>
            <a:r>
              <a:rPr lang="ru-RU" sz="2400" dirty="0" smtClean="0"/>
              <a:t>, среди </a:t>
            </a:r>
            <a:r>
              <a:rPr lang="ru-RU" sz="2400" dirty="0" smtClean="0"/>
              <a:t>них</a:t>
            </a:r>
            <a:r>
              <a:rPr lang="ru-RU" sz="2400" dirty="0" smtClean="0"/>
              <a:t>:</a:t>
            </a:r>
            <a:endParaRPr lang="ru-RU" sz="2400" dirty="0" smtClean="0"/>
          </a:p>
          <a:p>
            <a:r>
              <a:rPr lang="ru-RU" sz="2400" dirty="0" smtClean="0"/>
              <a:t> </a:t>
            </a:r>
            <a:endParaRPr lang="ru-RU" sz="2400" dirty="0" smtClean="0"/>
          </a:p>
          <a:p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54395420_AleksenkoVlAv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05000" y="2096819"/>
            <a:ext cx="1579603" cy="2340897"/>
          </a:xfrm>
          <a:prstGeom prst="rect">
            <a:avLst/>
          </a:prstGeom>
        </p:spPr>
      </p:pic>
      <p:pic>
        <p:nvPicPr>
          <p:cNvPr id="8" name="Рисунок 7" descr="61922298_dubinda_ph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2072594"/>
            <a:ext cx="1706604" cy="2362210"/>
          </a:xfrm>
          <a:prstGeom prst="rect">
            <a:avLst/>
          </a:prstGeom>
        </p:spPr>
      </p:pic>
      <p:pic>
        <p:nvPicPr>
          <p:cNvPr id="11" name="Рисунок 10" descr="kuznecownikolajserzhan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1" y="2047443"/>
            <a:ext cx="1675004" cy="238736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77992" y="4892468"/>
            <a:ext cx="220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лётчик штурмового </a:t>
            </a:r>
            <a:endParaRPr lang="ru-RU" dirty="0" smtClean="0"/>
          </a:p>
          <a:p>
            <a:r>
              <a:rPr lang="ru-RU" dirty="0" smtClean="0"/>
              <a:t>авиационного полка</a:t>
            </a:r>
          </a:p>
          <a:p>
            <a:r>
              <a:rPr lang="ru-RU" dirty="0" smtClean="0"/>
              <a:t> </a:t>
            </a:r>
            <a:r>
              <a:rPr lang="ru-RU" b="1" dirty="0"/>
              <a:t>Иван Драченко</a:t>
            </a:r>
            <a:r>
              <a:rPr lang="ru-RU" dirty="0"/>
              <a:t>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114800" y="4878173"/>
            <a:ext cx="21675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морской пехотинец </a:t>
            </a:r>
            <a:endParaRPr lang="ru-RU" dirty="0" smtClean="0"/>
          </a:p>
          <a:p>
            <a:r>
              <a:rPr lang="ru-RU" b="1" dirty="0" smtClean="0"/>
              <a:t>Павел </a:t>
            </a:r>
            <a:r>
              <a:rPr lang="ru-RU" b="1" dirty="0" err="1"/>
              <a:t>Дубинда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010400" y="4832006"/>
            <a:ext cx="2042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артиллерист, </a:t>
            </a:r>
            <a:endParaRPr lang="ru-RU" dirty="0" smtClean="0"/>
          </a:p>
          <a:p>
            <a:r>
              <a:rPr lang="ru-RU" b="1" dirty="0" smtClean="0"/>
              <a:t>Николай </a:t>
            </a:r>
            <a:r>
              <a:rPr lang="ru-RU" b="1" dirty="0"/>
              <a:t>Кузнецов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0" y="1524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791229"/>
            <a:ext cx="853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Медаль «Золотая Звезда» Героя Советского Союза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56316" y="2590800"/>
            <a:ext cx="6172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1939 года Указом Президиума Верховного Совета СССР была учреждена медаль «Герой Советского Союза».  </a:t>
            </a:r>
            <a:endParaRPr lang="ru-RU" sz="2400" b="1" dirty="0" smtClean="0"/>
          </a:p>
          <a:p>
            <a:r>
              <a:rPr lang="ru-RU" sz="2400" b="1" dirty="0" smtClean="0"/>
              <a:t>На </a:t>
            </a:r>
            <a:r>
              <a:rPr lang="ru-RU" sz="2400" b="1" dirty="0" smtClean="0"/>
              <a:t>оборотной стороне – надпись «Герой СССР» и номер медали. </a:t>
            </a:r>
            <a:endParaRPr lang="ru-RU" sz="2400" b="1" dirty="0"/>
          </a:p>
        </p:txBody>
      </p:sp>
      <p:pic>
        <p:nvPicPr>
          <p:cNvPr id="9" name="Рисунок 8" descr="zvezd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905000"/>
            <a:ext cx="2303916" cy="3738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14400" y="935503"/>
            <a:ext cx="78057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Дважды удостоенные этого </a:t>
            </a:r>
            <a:r>
              <a:rPr lang="ru-RU" sz="2400" b="1" dirty="0" smtClean="0"/>
              <a:t>звания всего </a:t>
            </a:r>
            <a:r>
              <a:rPr lang="ru-RU" sz="2400" b="1" dirty="0" smtClean="0"/>
              <a:t>154 </a:t>
            </a:r>
            <a:r>
              <a:rPr lang="ru-RU" sz="2400" b="1" dirty="0" smtClean="0"/>
              <a:t>человек</a:t>
            </a:r>
          </a:p>
          <a:p>
            <a:endParaRPr lang="ru-RU" sz="2400" b="1" dirty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/>
          </a:p>
        </p:txBody>
      </p:sp>
      <p:pic>
        <p:nvPicPr>
          <p:cNvPr id="11" name="Рисунок 10" descr="___1_~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86" y="2438400"/>
            <a:ext cx="1741714" cy="1676400"/>
          </a:xfrm>
          <a:prstGeom prst="rect">
            <a:avLst/>
          </a:prstGeom>
        </p:spPr>
      </p:pic>
      <p:pic>
        <p:nvPicPr>
          <p:cNvPr id="12" name="Рисунок 11" descr="c4c38e9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1904999"/>
            <a:ext cx="2480827" cy="295336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4" name="Рисунок 13" descr="8962958_434536d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2845" y="1905000"/>
            <a:ext cx="2231555" cy="310801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036454" y="4953000"/>
            <a:ext cx="29948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Иван Папанин</a:t>
            </a:r>
            <a:r>
              <a:rPr lang="ru-RU" dirty="0"/>
              <a:t>  - начальник первой советской дрейфующей станции «Северный полюс-1»;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63172" y="5151293"/>
            <a:ext cx="22900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Георгий Береговой </a:t>
            </a:r>
            <a:r>
              <a:rPr lang="ru-RU" dirty="0"/>
              <a:t>– </a:t>
            </a:r>
            <a:endParaRPr lang="ru-RU" dirty="0" smtClean="0"/>
          </a:p>
          <a:p>
            <a:r>
              <a:rPr lang="ru-RU" dirty="0" smtClean="0"/>
              <a:t>летчик-космонавт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0" y="1524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6" name="Рисунок 5" descr="znacho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209800"/>
            <a:ext cx="1444152" cy="280647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19400" y="2438400"/>
            <a:ext cx="5867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«Звание Героя Российской Федерации присваивается Президентом Российской Федерации. Герою Российской Федерации вручаются: знак особого отличия – медаль „Золотая Звезда“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645602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Медаль «Золотая Звезда» Героя Российской Федерации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0" y="1524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6" name="Рисунок 5" descr="znachok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571028"/>
            <a:ext cx="1019485" cy="198119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45958" y="766771"/>
            <a:ext cx="5867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</a:t>
            </a:r>
            <a:r>
              <a:rPr lang="ru-RU" sz="2400" b="1" dirty="0" smtClean="0"/>
              <a:t>едаль </a:t>
            </a:r>
            <a:r>
              <a:rPr lang="ru-RU" sz="2400" b="1" dirty="0" smtClean="0"/>
              <a:t>„Золотая Звезда“ 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30720" y="2590799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Первым удостоенным звания Героя Российской Федерации стал генерал-майор авиации </a:t>
            </a:r>
            <a:r>
              <a:rPr lang="ru-RU" b="1" dirty="0" err="1" smtClean="0"/>
              <a:t>Суламбек</a:t>
            </a:r>
            <a:r>
              <a:rPr lang="ru-RU" b="1" dirty="0" smtClean="0"/>
              <a:t> </a:t>
            </a:r>
            <a:r>
              <a:rPr lang="ru-RU" b="1" dirty="0" err="1" smtClean="0"/>
              <a:t>Осканов</a:t>
            </a:r>
            <a:r>
              <a:rPr lang="ru-RU" dirty="0" smtClean="0"/>
              <a:t>. При выполнении 7 февраля 1992 года лётного задания на самолёте МиГ-29 произошёл отказ техники, и генерал </a:t>
            </a:r>
            <a:r>
              <a:rPr lang="ru-RU" dirty="0" err="1" smtClean="0"/>
              <a:t>Осканов</a:t>
            </a:r>
            <a:r>
              <a:rPr lang="ru-RU" dirty="0" smtClean="0"/>
              <a:t> ценой своей жизни предотвратил падение самолёта на населённый пункт. Звание присвоено посмертно.</a:t>
            </a:r>
            <a:endParaRPr lang="ru-RU" dirty="0"/>
          </a:p>
        </p:txBody>
      </p:sp>
      <p:pic>
        <p:nvPicPr>
          <p:cNvPr id="10" name="Рисунок 9" descr="oskano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469" y="2590799"/>
            <a:ext cx="28956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0" y="1524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609600"/>
            <a:ext cx="8153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3400" y="3177401"/>
            <a:ext cx="3733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1. Есть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мужества воззвание,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Не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отобрать, не смыть.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Такое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есть призвание –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Героем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быть</a:t>
            </a: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.</a:t>
            </a:r>
          </a:p>
          <a:p>
            <a:endParaRPr lang="ru-RU" sz="2000" dirty="0">
              <a:solidFill>
                <a:srgbClr val="333333"/>
              </a:solidFill>
              <a:latin typeface="Droid Sans"/>
            </a:endParaRPr>
          </a:p>
          <a:p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2. Мы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почитаем, чествуем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Храбрейших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из людей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От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дней Екатерины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До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наших дней</a:t>
            </a: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.</a:t>
            </a:r>
          </a:p>
          <a:p>
            <a:endParaRPr lang="ru-RU" dirty="0">
              <a:solidFill>
                <a:srgbClr val="333333"/>
              </a:solidFill>
              <a:latin typeface="Droid San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38609" y="3177401"/>
            <a:ext cx="4876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3. Становится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героем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Презревший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страх.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Пусть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имя ваше звонкое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Звучит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в веках</a:t>
            </a: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!</a:t>
            </a:r>
          </a:p>
          <a:p>
            <a:endParaRPr lang="ru-RU" sz="2000" dirty="0">
              <a:solidFill>
                <a:srgbClr val="333333"/>
              </a:solidFill>
              <a:latin typeface="Droid Sans"/>
            </a:endParaRPr>
          </a:p>
          <a:p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4. Пусть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в мире нашем много бед,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Но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помнит человечество: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Такая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есть профессия –</a:t>
            </a:r>
            <a:br>
              <a:rPr lang="ru-RU" sz="2000" dirty="0">
                <a:solidFill>
                  <a:srgbClr val="333333"/>
                </a:solidFill>
                <a:latin typeface="Droid Sans"/>
              </a:rPr>
            </a:br>
            <a:r>
              <a:rPr lang="ru-RU" sz="2000" dirty="0" smtClean="0">
                <a:solidFill>
                  <a:srgbClr val="333333"/>
                </a:solidFill>
                <a:latin typeface="Droid Sans"/>
              </a:rPr>
              <a:t>    Любить </a:t>
            </a:r>
            <a:r>
              <a:rPr lang="ru-RU" sz="2000" dirty="0">
                <a:solidFill>
                  <a:srgbClr val="333333"/>
                </a:solidFill>
                <a:latin typeface="Droid Sans"/>
              </a:rPr>
              <a:t>Отечество.</a:t>
            </a:r>
            <a:endParaRPr lang="ru-RU" sz="2000" dirty="0">
              <a:solidFill>
                <a:srgbClr val="333333"/>
              </a:solidFill>
              <a:latin typeface="Droid Sans"/>
            </a:endParaRPr>
          </a:p>
        </p:txBody>
      </p:sp>
      <p:pic>
        <p:nvPicPr>
          <p:cNvPr id="4098" name="Picture 2" descr="https://cdn.fishki.net/upload/post/2020/02/22/3237487/6eb2ec232f27370109db5441c420d90f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6" b="20833"/>
          <a:stretch/>
        </p:blipFill>
        <p:spPr bwMode="auto">
          <a:xfrm>
            <a:off x="2247990" y="304800"/>
            <a:ext cx="5029019" cy="2514752"/>
          </a:xfrm>
          <a:prstGeom prst="rect">
            <a:avLst/>
          </a:prstGeom>
          <a:noFill/>
          <a:ln w="107950">
            <a:solidFill>
              <a:schemeClr val="accent2">
                <a:alpha val="96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95400" y="64008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Презентацию составила: педагог Коваленко Е.Н., 2021 год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3048000"/>
            <a:ext cx="83057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1143000"/>
            <a:ext cx="78486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35017"/>
            <a:ext cx="830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          Герой </a:t>
            </a:r>
            <a:r>
              <a:rPr lang="ru-RU" sz="2800" b="1" dirty="0" smtClean="0">
                <a:solidFill>
                  <a:srgbClr val="FF0000"/>
                </a:solidFill>
              </a:rPr>
              <a:t>Отечества – высшее  звание. </a:t>
            </a:r>
            <a:endParaRPr lang="ru-RU" sz="2800" b="1" dirty="0">
              <a:solidFill>
                <a:srgbClr val="FF0000"/>
              </a:solidFill>
            </a:endParaRPr>
          </a:p>
          <a:p>
            <a:pPr algn="just"/>
            <a:r>
              <a:rPr lang="ru-RU" sz="2800" b="1" dirty="0" smtClean="0"/>
              <a:t>Присваивается </a:t>
            </a:r>
            <a:r>
              <a:rPr lang="ru-RU" sz="2800" b="1" dirty="0" smtClean="0"/>
              <a:t>за совершение исключительного подвига и является высшей государственной наградой за проявленные мужество и героизм.</a:t>
            </a:r>
            <a:endParaRPr lang="ru-RU" sz="2800" b="1" dirty="0"/>
          </a:p>
        </p:txBody>
      </p:sp>
      <p:pic>
        <p:nvPicPr>
          <p:cNvPr id="1026" name="Picture 2" descr="https://storage.myseldon.com/news_pict_F1/F1CB27829AA17634B9133EB04E20C2C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944" y="2081732"/>
            <a:ext cx="5683910" cy="377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_upimg_147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2550" y="3414713"/>
            <a:ext cx="3943350" cy="885825"/>
          </a:xfr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5800" y="152400"/>
            <a:ext cx="8153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9 </a:t>
            </a:r>
            <a:r>
              <a:rPr lang="ru-RU" sz="2800" b="1" dirty="0" smtClean="0">
                <a:solidFill>
                  <a:srgbClr val="FF0000"/>
                </a:solidFill>
              </a:rPr>
              <a:t>декабря отмечается День Героев Отечества.</a:t>
            </a:r>
          </a:p>
          <a:p>
            <a:r>
              <a:rPr lang="ru-RU" sz="2400" b="1" dirty="0" smtClean="0"/>
              <a:t>В этот день чествуют Героев Советского Союза, Героев Российской Федерации, кавалеров ордена Святого Георгия и ордена Славы.</a:t>
            </a:r>
            <a:endParaRPr lang="ru-RU" sz="2400" b="1" dirty="0"/>
          </a:p>
        </p:txBody>
      </p:sp>
      <p:pic>
        <p:nvPicPr>
          <p:cNvPr id="7" name="Рисунок 6" descr="iCAZDDYC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8900" y="2348002"/>
            <a:ext cx="4267200" cy="3019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86200" y="2057400"/>
            <a:ext cx="48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Императрица </a:t>
            </a:r>
            <a:r>
              <a:rPr lang="ru-RU" sz="2400" b="1" dirty="0" smtClean="0"/>
              <a:t>в 1769 году учредила орден Святого Георгия Победоносца. Этим орденом награждали воинов, проявивших доблесть, отвагу и смелость. </a:t>
            </a:r>
            <a:endParaRPr lang="ru-RU" sz="2400" b="1" dirty="0"/>
          </a:p>
        </p:txBody>
      </p:sp>
      <p:pic>
        <p:nvPicPr>
          <p:cNvPr id="6" name="Рисунок 5" descr="_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143000"/>
            <a:ext cx="3102429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4800" y="1676400"/>
            <a:ext cx="4343400" cy="4495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Георгий Победоносец – один из популярных христианских святых. Символ ордена – всадник, сидящий на белом коне, поражающий копьём дракона, - олицетворял мужество воина, способного отстоять свою землю от врагов. </a:t>
            </a:r>
            <a:endParaRPr lang="ru-RU" sz="2400" b="1" dirty="0"/>
          </a:p>
        </p:txBody>
      </p:sp>
      <p:pic>
        <p:nvPicPr>
          <p:cNvPr id="6" name="Рисунок 5" descr="image3_78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66800"/>
            <a:ext cx="3505200" cy="427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0" y="1524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2000" y="533400"/>
            <a:ext cx="800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Полное </a:t>
            </a:r>
            <a:r>
              <a:rPr lang="ru-RU" sz="2400" b="1" dirty="0" smtClean="0"/>
              <a:t>название ордена – </a:t>
            </a:r>
            <a:r>
              <a:rPr lang="ru-RU" sz="2400" b="1" dirty="0" smtClean="0">
                <a:solidFill>
                  <a:srgbClr val="FF0000"/>
                </a:solidFill>
              </a:rPr>
              <a:t>«Императорский Военный орден Святого Великомученика и Победоносца Георгия»</a:t>
            </a:r>
            <a:r>
              <a:rPr lang="ru-RU" sz="2400" b="1" dirty="0" smtClean="0"/>
              <a:t> </a:t>
            </a:r>
            <a:endParaRPr lang="ru-RU" sz="2400" b="1" dirty="0" smtClean="0"/>
          </a:p>
          <a:p>
            <a:pPr marL="457200" indent="-457200">
              <a:buAutoNum type="arabicPeriod"/>
            </a:pPr>
            <a:endParaRPr lang="ru-RU" sz="2400" b="1" dirty="0"/>
          </a:p>
          <a:p>
            <a:r>
              <a:rPr lang="ru-RU" sz="2400" b="1" dirty="0" smtClean="0"/>
              <a:t>Орден </a:t>
            </a:r>
            <a:r>
              <a:rPr lang="ru-RU" sz="2400" b="1" dirty="0" smtClean="0"/>
              <a:t>имел 4 степени отличия, из которых первая была наивысшей</a:t>
            </a:r>
            <a:endParaRPr lang="ru-RU" sz="2400" b="1" dirty="0"/>
          </a:p>
        </p:txBody>
      </p:sp>
      <p:pic>
        <p:nvPicPr>
          <p:cNvPr id="8" name="Рисунок 7" descr="a56b509d73b0d064698cb0931a8ef5c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581400"/>
            <a:ext cx="6277852" cy="252447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38200" y="762000"/>
            <a:ext cx="8534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Полные кавалеры ордена, то есть имеющие все четыре степени – это четверо выдающихся русских полководцев:</a:t>
            </a:r>
          </a:p>
          <a:p>
            <a:endParaRPr lang="ru-RU" b="1" dirty="0" smtClean="0"/>
          </a:p>
          <a:p>
            <a:r>
              <a:rPr lang="ru-RU" b="1" dirty="0" smtClean="0"/>
              <a:t> </a:t>
            </a:r>
            <a:endParaRPr lang="ru-RU" b="1" dirty="0" smtClean="0"/>
          </a:p>
          <a:p>
            <a:r>
              <a:rPr lang="ru-RU" b="1" dirty="0" smtClean="0"/>
              <a:t> </a:t>
            </a:r>
            <a:endParaRPr lang="ru-RU" b="1" dirty="0" smtClean="0"/>
          </a:p>
          <a:p>
            <a:endParaRPr lang="ru-RU" b="1" dirty="0"/>
          </a:p>
        </p:txBody>
      </p:sp>
      <p:pic>
        <p:nvPicPr>
          <p:cNvPr id="7" name="Рисунок 6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382" y="2345899"/>
            <a:ext cx="1752600" cy="2194670"/>
          </a:xfrm>
          <a:prstGeom prst="rect">
            <a:avLst/>
          </a:prstGeom>
        </p:spPr>
      </p:pic>
      <p:pic>
        <p:nvPicPr>
          <p:cNvPr id="8" name="Рисунок 7" descr="19858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0" y="2337149"/>
            <a:ext cx="1905000" cy="2184947"/>
          </a:xfrm>
          <a:prstGeom prst="rect">
            <a:avLst/>
          </a:prstGeom>
        </p:spPr>
      </p:pic>
      <p:pic>
        <p:nvPicPr>
          <p:cNvPr id="12" name="Рисунок 11" descr="81581240_imag_de_toll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5982" y="2355006"/>
            <a:ext cx="1676400" cy="2149231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13" name="Рисунок 12" descr="94156659_Kutuzov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418" y="2370130"/>
            <a:ext cx="1765946" cy="21409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0164" y="4800600"/>
            <a:ext cx="17307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князь, </a:t>
            </a:r>
            <a:r>
              <a:rPr lang="ru-RU" b="1" dirty="0" smtClean="0"/>
              <a:t>генерал-</a:t>
            </a:r>
          </a:p>
          <a:p>
            <a:r>
              <a:rPr lang="ru-RU" b="1" dirty="0" smtClean="0"/>
              <a:t>фельдмаршал </a:t>
            </a:r>
          </a:p>
          <a:p>
            <a:r>
              <a:rPr lang="ru-RU" b="1" dirty="0" smtClean="0"/>
              <a:t>М</a:t>
            </a:r>
            <a:r>
              <a:rPr lang="ru-RU" b="1" dirty="0"/>
              <a:t>. И. Кутузов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97982" y="4800600"/>
            <a:ext cx="1990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генерал-фельдмаршал </a:t>
            </a:r>
            <a:endParaRPr lang="ru-RU" b="1" dirty="0" smtClean="0"/>
          </a:p>
          <a:p>
            <a:r>
              <a:rPr lang="ru-RU" b="1" dirty="0" smtClean="0"/>
              <a:t>М</a:t>
            </a:r>
            <a:r>
              <a:rPr lang="ru-RU" b="1" dirty="0"/>
              <a:t>. Б. </a:t>
            </a:r>
            <a:r>
              <a:rPr lang="ru-RU" b="1" dirty="0" smtClean="0"/>
              <a:t>Барклай-</a:t>
            </a:r>
          </a:p>
          <a:p>
            <a:r>
              <a:rPr lang="ru-RU" b="1" dirty="0" smtClean="0"/>
              <a:t>де-Толли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05845" y="4800600"/>
            <a:ext cx="16893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генерал-</a:t>
            </a:r>
          </a:p>
          <a:p>
            <a:r>
              <a:rPr lang="ru-RU" b="1" dirty="0" smtClean="0"/>
              <a:t>фельдмаршал </a:t>
            </a:r>
          </a:p>
          <a:p>
            <a:r>
              <a:rPr lang="ru-RU" b="1" dirty="0" smtClean="0"/>
              <a:t>И</a:t>
            </a:r>
            <a:r>
              <a:rPr lang="ru-RU" b="1" dirty="0"/>
              <a:t>. Ф. Паскевич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058637" y="4835236"/>
            <a:ext cx="168937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генерал-</a:t>
            </a:r>
          </a:p>
          <a:p>
            <a:r>
              <a:rPr lang="ru-RU" b="1" dirty="0"/>
              <a:t>фельдмаршал </a:t>
            </a:r>
          </a:p>
          <a:p>
            <a:r>
              <a:rPr lang="ru-RU" b="1" dirty="0" smtClean="0"/>
              <a:t>И</a:t>
            </a:r>
            <a:r>
              <a:rPr lang="ru-RU" b="1" dirty="0"/>
              <a:t>. И. </a:t>
            </a:r>
            <a:r>
              <a:rPr lang="ru-RU" b="1" dirty="0" smtClean="0"/>
              <a:t>Дибич-</a:t>
            </a:r>
          </a:p>
          <a:p>
            <a:r>
              <a:rPr lang="ru-RU" b="1" dirty="0" smtClean="0"/>
              <a:t>Забалканский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500" y="6858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советской России орден был упразднён после Октябрьской революции 1917 года.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1905000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В 2000г. орден Святого Георгия был восстановлен в качестве военной награды Российской Федерации.</a:t>
            </a:r>
            <a:endParaRPr lang="ru-RU" sz="2400" b="1" dirty="0"/>
          </a:p>
        </p:txBody>
      </p:sp>
      <p:pic>
        <p:nvPicPr>
          <p:cNvPr id="3074" name="Picture 2" descr="https://kircbs.ru/userfiles/galereya/galereya_2020/2_2/83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971800"/>
            <a:ext cx="5529557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4800" y="457200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67000" y="685800"/>
            <a:ext cx="60960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sz="2400" b="1" dirty="0" smtClean="0"/>
          </a:p>
          <a:p>
            <a:endParaRPr lang="ru-RU" sz="2400" b="1" dirty="0"/>
          </a:p>
          <a:p>
            <a:endParaRPr lang="ru-RU" sz="2400" b="1" dirty="0" smtClean="0"/>
          </a:p>
          <a:p>
            <a:r>
              <a:rPr lang="ru-RU" sz="2400" b="1" dirty="0" smtClean="0"/>
              <a:t>Героизм </a:t>
            </a:r>
            <a:r>
              <a:rPr lang="ru-RU" sz="2400" b="1" dirty="0" smtClean="0"/>
              <a:t>советских людей в боях с фашистами оказался массовым. Появилась необходимость установить новую награду. Этот орден был утверждён 08.11.1943 года.  Им награждали лиц рядового и сержантского состава Красной Армии за личные подвиги на поле </a:t>
            </a:r>
            <a:r>
              <a:rPr lang="ru-RU" sz="2400" b="1" dirty="0" smtClean="0"/>
              <a:t>боя</a:t>
            </a:r>
            <a:r>
              <a:rPr lang="ru-RU" sz="2400" b="1" dirty="0" smtClean="0"/>
              <a:t>, за храбрость, мужество и бесстрашие.</a:t>
            </a:r>
            <a:endParaRPr lang="ru-RU" sz="2400" b="1" dirty="0"/>
          </a:p>
        </p:txBody>
      </p:sp>
      <p:pic>
        <p:nvPicPr>
          <p:cNvPr id="9" name="Рисунок 8" descr="220px-OrderOfGlory1stCla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293" y="1828800"/>
            <a:ext cx="1813324" cy="3733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18560" y="673962"/>
            <a:ext cx="525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smtClean="0">
                <a:solidFill>
                  <a:srgbClr val="FF0000"/>
                </a:solidFill>
              </a:rPr>
              <a:t>Орден Славы»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409</TotalTime>
  <Words>468</Words>
  <Application>Microsoft Office PowerPoint</Application>
  <PresentationFormat>Экран (4:3)</PresentationFormat>
  <Paragraphs>77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Droid Sans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Леночка</dc:creator>
  <cp:lastModifiedBy>Kovalenko</cp:lastModifiedBy>
  <cp:revision>48</cp:revision>
  <dcterms:created xsi:type="dcterms:W3CDTF">2014-12-02T09:15:35Z</dcterms:created>
  <dcterms:modified xsi:type="dcterms:W3CDTF">2021-10-18T11:32:08Z</dcterms:modified>
</cp:coreProperties>
</file>