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3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7" r:id="rId8"/>
    <p:sldId id="268" r:id="rId9"/>
    <p:sldId id="273" r:id="rId10"/>
    <p:sldId id="269" r:id="rId11"/>
    <p:sldId id="274" r:id="rId12"/>
    <p:sldId id="315" r:id="rId13"/>
    <p:sldId id="275" r:id="rId14"/>
    <p:sldId id="276" r:id="rId15"/>
    <p:sldId id="277" r:id="rId16"/>
    <p:sldId id="312" r:id="rId17"/>
    <p:sldId id="278" r:id="rId18"/>
    <p:sldId id="280" r:id="rId19"/>
    <p:sldId id="281" r:id="rId20"/>
    <p:sldId id="307" r:id="rId21"/>
    <p:sldId id="279" r:id="rId22"/>
    <p:sldId id="282" r:id="rId23"/>
    <p:sldId id="283" r:id="rId24"/>
    <p:sldId id="286" r:id="rId25"/>
    <p:sldId id="287" r:id="rId26"/>
    <p:sldId id="316" r:id="rId27"/>
    <p:sldId id="288" r:id="rId28"/>
    <p:sldId id="314" r:id="rId29"/>
    <p:sldId id="313" r:id="rId30"/>
    <p:sldId id="292" r:id="rId31"/>
    <p:sldId id="293" r:id="rId32"/>
    <p:sldId id="309" r:id="rId33"/>
    <p:sldId id="294" r:id="rId34"/>
    <p:sldId id="290" r:id="rId35"/>
    <p:sldId id="295" r:id="rId36"/>
    <p:sldId id="296" r:id="rId37"/>
    <p:sldId id="299" r:id="rId38"/>
    <p:sldId id="300" r:id="rId39"/>
    <p:sldId id="302" r:id="rId40"/>
    <p:sldId id="304" r:id="rId41"/>
    <p:sldId id="310" r:id="rId42"/>
    <p:sldId id="303" r:id="rId43"/>
    <p:sldId id="311" r:id="rId44"/>
    <p:sldId id="306" r:id="rId45"/>
    <p:sldId id="27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066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7934782608695676E-2"/>
          <c:y val="9.2936802973977758E-2"/>
          <c:w val="0.91983695652173914"/>
          <c:h val="0.67657992565055791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cat>
            <c:strRef>
              <c:f>Sheet1!$B$1:$G$1</c:f>
              <c:strCache>
                <c:ptCount val="6"/>
                <c:pt idx="0">
                  <c:v>праздничные</c:v>
                </c:pt>
                <c:pt idx="1">
                  <c:v>религиозные</c:v>
                </c:pt>
                <c:pt idx="2">
                  <c:v>народные</c:v>
                </c:pt>
                <c:pt idx="3">
                  <c:v>отдых на природе</c:v>
                </c:pt>
                <c:pt idx="4">
                  <c:v>трудовые</c:v>
                </c:pt>
                <c:pt idx="5">
                  <c:v>познавательные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97.2</c:v>
                </c:pt>
                <c:pt idx="1">
                  <c:v>88.8</c:v>
                </c:pt>
                <c:pt idx="2">
                  <c:v>66.599999999999994</c:v>
                </c:pt>
                <c:pt idx="3">
                  <c:v>55.5</c:v>
                </c:pt>
                <c:pt idx="4">
                  <c:v>44.4</c:v>
                </c:pt>
                <c:pt idx="5">
                  <c:v>40</c:v>
                </c:pt>
              </c:numCache>
            </c:numRef>
          </c:val>
        </c:ser>
        <c:gapWidth val="100"/>
        <c:overlap val="-24"/>
        <c:axId val="125250176"/>
        <c:axId val="125268352"/>
      </c:barChart>
      <c:catAx>
        <c:axId val="1252501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268352"/>
        <c:crosses val="autoZero"/>
        <c:auto val="1"/>
        <c:lblAlgn val="ctr"/>
        <c:lblOffset val="100"/>
        <c:tickMarkSkip val="1"/>
      </c:catAx>
      <c:valAx>
        <c:axId val="12526835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2501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04065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5864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8920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8627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6134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5853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2374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7279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6310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206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4449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099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10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41BEAE-0B94-4DE8-A371-2BB250E858C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5E34E6F4-4742-4F3A-8176-850E8A16B4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0898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4" r:id="rId1"/>
    <p:sldLayoutId id="2147484185" r:id="rId2"/>
    <p:sldLayoutId id="2147484186" r:id="rId3"/>
    <p:sldLayoutId id="2147484187" r:id="rId4"/>
    <p:sldLayoutId id="2147484188" r:id="rId5"/>
    <p:sldLayoutId id="2147484189" r:id="rId6"/>
    <p:sldLayoutId id="2147484190" r:id="rId7"/>
    <p:sldLayoutId id="2147484191" r:id="rId8"/>
    <p:sldLayoutId id="2147484192" r:id="rId9"/>
    <p:sldLayoutId id="2147484193" r:id="rId10"/>
    <p:sldLayoutId id="2147484194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-368228" y="1268760"/>
            <a:ext cx="9505056" cy="16548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3366"/>
                </a:solidFill>
              </a:rPr>
              <a:t>Проект</a:t>
            </a:r>
            <a:r>
              <a:rPr lang="ru-RU" sz="4000" b="1" dirty="0" smtClean="0">
                <a:solidFill>
                  <a:srgbClr val="003366"/>
                </a:solidFill>
              </a:rPr>
              <a:t>:</a:t>
            </a:r>
            <a:r>
              <a:rPr lang="ru-RU" sz="4000" b="1" dirty="0">
                <a:solidFill>
                  <a:srgbClr val="003366"/>
                </a:solidFill>
              </a:rPr>
              <a:t/>
            </a:r>
            <a:br>
              <a:rPr lang="ru-RU" sz="4000" b="1" dirty="0">
                <a:solidFill>
                  <a:srgbClr val="003366"/>
                </a:solidFill>
              </a:rPr>
            </a:br>
            <a:r>
              <a:rPr lang="ru-RU" sz="4000" b="1" dirty="0" smtClean="0">
                <a:solidFill>
                  <a:srgbClr val="003366"/>
                </a:solidFill>
              </a:rPr>
              <a:t>«Компетентные родители»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4048" y="3933056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Участники проекта:</a:t>
            </a:r>
          </a:p>
          <a:p>
            <a:r>
              <a:rPr lang="ru-RU" sz="2000" dirty="0" smtClean="0"/>
              <a:t>Родители и учащиеся </a:t>
            </a:r>
            <a:r>
              <a:rPr lang="ru-RU" sz="2000" smtClean="0"/>
              <a:t>6 </a:t>
            </a:r>
            <a:r>
              <a:rPr lang="ru-RU" sz="2000" smtClean="0"/>
              <a:t>класса</a:t>
            </a:r>
            <a:endParaRPr lang="ru-RU" sz="2000" dirty="0" smtClean="0"/>
          </a:p>
          <a:p>
            <a:r>
              <a:rPr lang="ru-RU" sz="2000" dirty="0" smtClean="0"/>
              <a:t>МБОУ СОШ №46 с УИОП</a:t>
            </a:r>
          </a:p>
          <a:p>
            <a:endParaRPr lang="ru-RU" sz="2000" dirty="0"/>
          </a:p>
          <a:p>
            <a:r>
              <a:rPr lang="ru-RU" sz="2000" dirty="0" smtClean="0"/>
              <a:t>Классный руководитель:</a:t>
            </a:r>
            <a:br>
              <a:rPr lang="ru-RU" sz="2000" dirty="0" smtClean="0"/>
            </a:br>
            <a:r>
              <a:rPr lang="ru-RU" sz="2000" dirty="0" smtClean="0"/>
              <a:t>Фомина С. В.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152052" y="638132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г. Сургут,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6997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Ожидаемые 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Быстрая включаемость </a:t>
            </a:r>
            <a:r>
              <a:rPr lang="ru-RU" dirty="0"/>
              <a:t>обучающихся в новую социальную </a:t>
            </a:r>
            <a:r>
              <a:rPr lang="ru-RU" dirty="0" smtClean="0"/>
              <a:t>среду;</a:t>
            </a:r>
            <a:endParaRPr lang="ru-RU" dirty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Формирование </a:t>
            </a:r>
            <a:r>
              <a:rPr lang="ru-RU" dirty="0"/>
              <a:t>у детей и родителей положительного отношения к классному </a:t>
            </a:r>
            <a:r>
              <a:rPr lang="ru-RU" dirty="0" smtClean="0"/>
              <a:t>коллективу;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Создание традиций в классе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415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57850022"/>
              </p:ext>
            </p:extLst>
          </p:nvPr>
        </p:nvGraphicFramePr>
        <p:xfrm>
          <a:off x="811276" y="2492896"/>
          <a:ext cx="8332724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827584" y="1196752"/>
            <a:ext cx="8496944" cy="1944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100" dirty="0"/>
              <a:t>Р</a:t>
            </a:r>
            <a:r>
              <a:rPr lang="ru-RU" sz="3100" dirty="0" smtClean="0"/>
              <a:t>ейтинг </a:t>
            </a:r>
            <a:r>
              <a:rPr lang="ru-RU" sz="3100" dirty="0"/>
              <a:t>семейных </a:t>
            </a:r>
            <a:r>
              <a:rPr lang="ru-RU" sz="3100" dirty="0" smtClean="0"/>
              <a:t>традиций: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67544" y="5362582"/>
            <a:ext cx="8229600" cy="4033920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448056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2654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6565" y="2348880"/>
            <a:ext cx="8229600" cy="489801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Все </a:t>
            </a:r>
            <a:r>
              <a:rPr lang="ru-RU" dirty="0"/>
              <a:t>участники </a:t>
            </a:r>
            <a:r>
              <a:rPr lang="ru-RU" dirty="0" smtClean="0"/>
              <a:t>продемонстрировали </a:t>
            </a:r>
            <a:r>
              <a:rPr lang="ru-RU" dirty="0"/>
              <a:t>высокую культуру общения, приобрели опыт работы в </a:t>
            </a:r>
            <a:r>
              <a:rPr lang="ru-RU" dirty="0" smtClean="0"/>
              <a:t>команде;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Удалось закрепить классные традиции, которые были взяты на вооружение учащимися других классов</a:t>
            </a:r>
          </a:p>
        </p:txBody>
      </p:sp>
    </p:spTree>
    <p:extLst>
      <p:ext uri="{BB962C8B-B14F-4D97-AF65-F5344CB8AC3E}">
        <p14:creationId xmlns="" xmlns:p14="http://schemas.microsoft.com/office/powerpoint/2010/main" val="96659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836712"/>
            <a:ext cx="8229600" cy="252028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/>
              <a:t>З</a:t>
            </a:r>
            <a:r>
              <a:rPr lang="ru-RU" dirty="0" smtClean="0"/>
              <a:t>а </a:t>
            </a:r>
            <a:r>
              <a:rPr lang="ru-RU" dirty="0"/>
              <a:t>2015-2017 </a:t>
            </a:r>
            <a:r>
              <a:rPr lang="ru-RU" dirty="0" err="1" smtClean="0"/>
              <a:t>уч.год</a:t>
            </a:r>
            <a:r>
              <a:rPr lang="ru-RU" dirty="0" smtClean="0"/>
              <a:t> </a:t>
            </a:r>
            <a:r>
              <a:rPr lang="ru-RU" dirty="0"/>
              <a:t>в классе были введены следующие традиции</a:t>
            </a:r>
            <a:r>
              <a:rPr lang="ru-RU" dirty="0" smtClean="0"/>
              <a:t>: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 marL="537210" lvl="1" indent="0">
              <a:buNone/>
            </a:pPr>
            <a:r>
              <a:rPr lang="ru-RU" dirty="0"/>
              <a:t>«</a:t>
            </a:r>
            <a:r>
              <a:rPr lang="ru-RU" dirty="0" err="1"/>
              <a:t>Арбузник</a:t>
            </a:r>
            <a:r>
              <a:rPr lang="ru-RU" dirty="0" smtClean="0"/>
              <a:t>»</a:t>
            </a:r>
            <a:endParaRPr lang="ru-RU" dirty="0"/>
          </a:p>
          <a:p>
            <a:endParaRPr lang="ru-RU" dirty="0"/>
          </a:p>
        </p:txBody>
      </p:sp>
      <p:pic>
        <p:nvPicPr>
          <p:cNvPr id="4098" name="Picture 2" descr="C:\Users\Dimas\Desktop\Для СВ\21-04-2017_14-00-00\Арбузник еще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80928"/>
            <a:ext cx="6035680" cy="38797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5328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268760"/>
            <a:ext cx="8229600" cy="2554304"/>
          </a:xfrm>
        </p:spPr>
        <p:txBody>
          <a:bodyPr/>
          <a:lstStyle/>
          <a:p>
            <a:pPr marL="64008" indent="0">
              <a:buNone/>
            </a:pPr>
            <a:r>
              <a:rPr lang="ru-RU" dirty="0"/>
              <a:t>«Осеннее путешествие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123" name="Picture 3" descr="C:\Users\Dimas\Desktop\Для СВ\21-04-2017_14-00-00\Осенние путешеств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20889"/>
            <a:ext cx="5760640" cy="43024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542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68760"/>
            <a:ext cx="8662737" cy="2952328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dirty="0"/>
              <a:t>«Новый год – гости на порог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146" name="Picture 2" descr="C:\Users\Dimas\Desktop\Для СВ\21-04-2017_14-00-00\Новый го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48880"/>
            <a:ext cx="5496610" cy="41224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9083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208087"/>
            <a:ext cx="8229600" cy="2425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Широкая Масленица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429508"/>
            <a:ext cx="5904656" cy="41678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002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208087"/>
            <a:ext cx="8229600" cy="2425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«Юные поварята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7171" name="Picture 3" descr="C:\Users\Dimas\Desktop\Для СВ\21-04-2017_13-41-52\В столово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705" y="2420888"/>
            <a:ext cx="6333664" cy="4082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36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0"/>
            <a:ext cx="8460432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Учим думать о будущем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Цель: 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Формирование у учащихся информационной основы выбора профессии;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Задачи:</a:t>
            </a:r>
          </a:p>
          <a:p>
            <a:pPr lvl="1"/>
            <a:r>
              <a:rPr lang="ru-RU" dirty="0" smtClean="0"/>
              <a:t>Организация коллективных экскурсий на предприятия, индивидуальное посещение детьми рабочих мест родителей;</a:t>
            </a:r>
            <a:endParaRPr lang="ru-RU" dirty="0"/>
          </a:p>
          <a:p>
            <a:pPr lvl="1"/>
            <a:r>
              <a:rPr lang="ru-RU" dirty="0" smtClean="0"/>
              <a:t>Проверка уровня участия родителей в процессе подготовки детей к выбору профессии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8432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Ожидаемые 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6734" y="2852936"/>
            <a:ext cx="7919722" cy="36004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Привлечение внимания учащихся к наиболее востребованным профессиям;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Интерес к профессиям родителей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1336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73832"/>
            <a:ext cx="7924800" cy="1143000"/>
          </a:xfrm>
        </p:spPr>
        <p:txBody>
          <a:bodyPr/>
          <a:lstStyle/>
          <a:p>
            <a:r>
              <a:rPr lang="ru-RU" b="1" dirty="0" smtClean="0"/>
              <a:t>Проблема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634" y="2420888"/>
            <a:ext cx="8352928" cy="4320480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sz="3400" dirty="0" smtClean="0"/>
              <a:t>Переход </a:t>
            </a:r>
            <a:r>
              <a:rPr lang="ru-RU" sz="3400" dirty="0"/>
              <a:t>из начального в среднее звено школы является переломным, кризисным периодом в жизни каждого школьника. </a:t>
            </a:r>
            <a:endParaRPr lang="ru-RU" sz="3400" dirty="0" smtClean="0"/>
          </a:p>
          <a:p>
            <a:pPr>
              <a:buFont typeface="Arial" pitchFamily="34" charset="0"/>
              <a:buChar char="•"/>
            </a:pPr>
            <a:r>
              <a:rPr lang="ru-RU" sz="3400" dirty="0" smtClean="0"/>
              <a:t>Главная проблема заключается не столько в усложнении учебного материала и увеличении числа предметов, сколько в отсутствии групповой сплоченности и благоприятного психологического климата в коллективе.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9921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9125" y="2348880"/>
            <a:ext cx="8507288" cy="489801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У учащихся сформировано представление о производственном процессе;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Вырос уровень компетентности учеников в области трудовой деятельности родителей;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Расширен диапазон знаний учеников  о разнообразии профессий и специальностей ОАО «Сургутнефтегаз»</a:t>
            </a:r>
          </a:p>
        </p:txBody>
      </p:sp>
    </p:spTree>
    <p:extLst>
      <p:ext uri="{BB962C8B-B14F-4D97-AF65-F5344CB8AC3E}">
        <p14:creationId xmlns="" xmlns:p14="http://schemas.microsoft.com/office/powerpoint/2010/main" val="200845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348880"/>
            <a:ext cx="8064896" cy="4824536"/>
          </a:xfrm>
        </p:spPr>
        <p:txBody>
          <a:bodyPr/>
          <a:lstStyle/>
          <a:p>
            <a:r>
              <a:rPr lang="ru-RU" dirty="0"/>
              <a:t>В</a:t>
            </a:r>
            <a:r>
              <a:rPr lang="ru-RU" dirty="0" smtClean="0"/>
              <a:t>се учащиеся класса посетили «</a:t>
            </a:r>
            <a:r>
              <a:rPr lang="ru-RU" dirty="0" err="1" smtClean="0"/>
              <a:t>Сургутскую</a:t>
            </a:r>
            <a:r>
              <a:rPr lang="ru-RU" dirty="0" smtClean="0"/>
              <a:t> типографию», гончарную мастерскую, столовую структурного подразделения ОАО «Сургутнефтегаз»;</a:t>
            </a:r>
          </a:p>
          <a:p>
            <a:r>
              <a:rPr lang="ru-RU" dirty="0" smtClean="0"/>
              <a:t> </a:t>
            </a:r>
            <a:r>
              <a:rPr lang="ru-RU" dirty="0"/>
              <a:t>И</a:t>
            </a:r>
            <a:r>
              <a:rPr lang="ru-RU" dirty="0" smtClean="0"/>
              <a:t>ндивидуально побывали на работе одного из родителей, где имели возможность выполнить небольшие поручения, связанные с их профессиональной деятельностью.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116633"/>
            <a:ext cx="65527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solidFill>
                <a:srgbClr val="006666"/>
              </a:solidFill>
              <a:ea typeface="+mj-ea"/>
            </a:endParaRPr>
          </a:p>
          <a:p>
            <a:r>
              <a:rPr lang="ru-RU" sz="3600" b="1" dirty="0" smtClean="0">
                <a:solidFill>
                  <a:srgbClr val="006666"/>
                </a:solidFill>
                <a:ea typeface="+mj-ea"/>
              </a:rPr>
              <a:t>Были проведены мероприятия: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803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6378" y="2937824"/>
            <a:ext cx="4135488" cy="31016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286" y="2420002"/>
            <a:ext cx="3164914" cy="4132148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755576" y="1340768"/>
            <a:ext cx="903649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Знакомимся с профессиями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566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492896"/>
            <a:ext cx="3026960" cy="40526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7874" y="3003677"/>
            <a:ext cx="4048909" cy="3024185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755576" y="1268760"/>
            <a:ext cx="903649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Всё познаётся на практике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2709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340768"/>
            <a:ext cx="8964488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Учим раскрывать свои таланты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Цель: 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Создание и реализация совместных культурно-образовательных событий;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Задачи:</a:t>
            </a:r>
          </a:p>
          <a:p>
            <a:pPr lvl="1"/>
            <a:r>
              <a:rPr lang="ru-RU" dirty="0" smtClean="0"/>
              <a:t>Выявление интересов, склонностей и способностей учащихся к различным видам деятельности;</a:t>
            </a:r>
            <a:endParaRPr lang="ru-RU" dirty="0"/>
          </a:p>
          <a:p>
            <a:pPr lvl="1"/>
            <a:r>
              <a:rPr lang="ru-RU" dirty="0" smtClean="0"/>
              <a:t>Развитие индивидуальных способностей учащихся путём вовлечения в различные конкурсы;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8325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Ожидаемые 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280784"/>
            <a:ext cx="8274496" cy="4316568"/>
          </a:xfrm>
        </p:spPr>
        <p:txBody>
          <a:bodyPr/>
          <a:lstStyle/>
          <a:p>
            <a:pPr lvl="0">
              <a:buClr>
                <a:srgbClr val="003366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3366"/>
                </a:solidFill>
              </a:rPr>
              <a:t>Раскрытие талантов детей через </a:t>
            </a:r>
            <a:r>
              <a:rPr lang="ru-RU" dirty="0" smtClean="0">
                <a:solidFill>
                  <a:srgbClr val="003366"/>
                </a:solidFill>
              </a:rPr>
              <a:t>  </a:t>
            </a:r>
            <a:r>
              <a:rPr lang="ru-RU" dirty="0">
                <a:solidFill>
                  <a:srgbClr val="003366"/>
                </a:solidFill>
              </a:rPr>
              <a:t>различные </a:t>
            </a:r>
            <a:r>
              <a:rPr lang="ru-RU" dirty="0" smtClean="0">
                <a:solidFill>
                  <a:srgbClr val="003366"/>
                </a:solidFill>
              </a:rPr>
              <a:t>мероприятия;</a:t>
            </a:r>
            <a:endParaRPr lang="ru-RU" dirty="0">
              <a:solidFill>
                <a:srgbClr val="003366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Формирование мотивации родителей для сотрудничества со школой в творческой образовательной среде</a:t>
            </a:r>
          </a:p>
        </p:txBody>
      </p:sp>
    </p:spTree>
    <p:extLst>
      <p:ext uri="{BB962C8B-B14F-4D97-AF65-F5344CB8AC3E}">
        <p14:creationId xmlns="" xmlns:p14="http://schemas.microsoft.com/office/powerpoint/2010/main" val="385919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7406" y="2348880"/>
            <a:ext cx="8507288" cy="489801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Все дети привлечены к различным внеурочным видам деятельности;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 удовольствием участвуют в конкурсах школьного, регионального и всероссийского уровня;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Любят вместе проводить свободное время, учиться друг у друга</a:t>
            </a:r>
          </a:p>
        </p:txBody>
      </p:sp>
    </p:spTree>
    <p:extLst>
      <p:ext uri="{BB962C8B-B14F-4D97-AF65-F5344CB8AC3E}">
        <p14:creationId xmlns="" xmlns:p14="http://schemas.microsoft.com/office/powerpoint/2010/main" val="385595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9036496" cy="5760640"/>
          </a:xfrm>
        </p:spPr>
        <p:txBody>
          <a:bodyPr>
            <a:normAutofit/>
          </a:bodyPr>
          <a:lstStyle/>
          <a:p>
            <a:r>
              <a:rPr lang="ru-RU" dirty="0"/>
              <a:t>В</a:t>
            </a:r>
            <a:r>
              <a:rPr lang="ru-RU" dirty="0" smtClean="0"/>
              <a:t>се учащиеся класса принимали участие в мероприятиях разного уровня:</a:t>
            </a:r>
          </a:p>
          <a:p>
            <a:endParaRPr lang="ru-RU" dirty="0" smtClean="0"/>
          </a:p>
          <a:p>
            <a:pPr lvl="1"/>
            <a:endParaRPr lang="ru-RU" dirty="0" smtClean="0"/>
          </a:p>
          <a:p>
            <a:pPr lvl="1"/>
            <a:r>
              <a:rPr lang="ru-RU" dirty="0" smtClean="0"/>
              <a:t>«День матери»;</a:t>
            </a:r>
          </a:p>
          <a:p>
            <a:pPr lvl="1"/>
            <a:r>
              <a:rPr lang="ru-RU" dirty="0" smtClean="0"/>
              <a:t>«Новогодняя сказка»;</a:t>
            </a:r>
          </a:p>
          <a:p>
            <a:pPr lvl="1"/>
            <a:r>
              <a:rPr lang="ru-RU" dirty="0" smtClean="0"/>
              <a:t>Конкурс плакатов «День Защитника Отечества»;</a:t>
            </a:r>
          </a:p>
          <a:p>
            <a:pPr lvl="1"/>
            <a:r>
              <a:rPr lang="ru-RU" dirty="0" smtClean="0"/>
              <a:t>«Весенний подарок мамам»;</a:t>
            </a:r>
          </a:p>
          <a:p>
            <a:pPr lvl="1"/>
            <a:r>
              <a:rPr lang="ru-RU" dirty="0" smtClean="0"/>
              <a:t>«Есть особый талант – талант материнства»;</a:t>
            </a:r>
          </a:p>
          <a:p>
            <a:pPr lvl="1"/>
            <a:r>
              <a:rPr lang="ru-RU" dirty="0" smtClean="0"/>
              <a:t>Музыкальный спектакль «Новогодний переполох»;</a:t>
            </a:r>
          </a:p>
          <a:p>
            <a:pPr lvl="1"/>
            <a:r>
              <a:rPr lang="ru-RU" dirty="0" smtClean="0"/>
              <a:t>Мастер-классы по рисованию, спортивным бальным танцам, по волейболу;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9383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9036496" cy="5760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Танцы – это здорово!</a:t>
            </a:r>
          </a:p>
          <a:p>
            <a:pPr lvl="1"/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636912"/>
            <a:ext cx="6192688" cy="41044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187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635614"/>
            <a:ext cx="2477587" cy="3375399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0222" y="2636214"/>
            <a:ext cx="2477587" cy="337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636912"/>
            <a:ext cx="2488652" cy="3382176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899592" y="1196752"/>
            <a:ext cx="903649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Мастер-классы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5791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Цель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348880"/>
            <a:ext cx="8856984" cy="345069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Создание условий, способствующих </a:t>
            </a:r>
            <a:r>
              <a:rPr lang="ru-RU" sz="2800" dirty="0"/>
              <a:t>развитию духовно богатой, свободной, физически здоровой, творчески мыслящей личности,</a:t>
            </a:r>
            <a:r>
              <a:rPr lang="ru-RU" sz="2800" b="1" dirty="0"/>
              <a:t> </a:t>
            </a:r>
            <a:r>
              <a:rPr lang="ru-RU" sz="2800" dirty="0"/>
              <a:t>способной адаптироваться в новых условиях </a:t>
            </a:r>
            <a:r>
              <a:rPr lang="ru-RU" sz="2800" dirty="0" smtClean="0"/>
              <a:t>жизни, работать в коллективе.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1563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340768"/>
            <a:ext cx="8136904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Учим правильно отдыхать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Цель: 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Научить учащихся правильно организовывать досуг, планировать свободное от занятий время;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Задачи:</a:t>
            </a:r>
          </a:p>
          <a:p>
            <a:pPr lvl="1"/>
            <a:r>
              <a:rPr lang="ru-RU" dirty="0" smtClean="0"/>
              <a:t>Организация посещения культурных центров, выставок;</a:t>
            </a:r>
            <a:endParaRPr lang="ru-RU" dirty="0"/>
          </a:p>
          <a:p>
            <a:pPr lvl="1"/>
            <a:r>
              <a:rPr lang="ru-RU" dirty="0" smtClean="0"/>
              <a:t>Участие в спортивных состязаниях с привлечением родителей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139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Ожидаемые 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286000"/>
            <a:ext cx="8274496" cy="45720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Проведение выходных с пользой;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Организация правильного досуга;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Привлечение родителей к совместному отдыху с детьми</a:t>
            </a:r>
          </a:p>
        </p:txBody>
      </p:sp>
    </p:spTree>
    <p:extLst>
      <p:ext uri="{BB962C8B-B14F-4D97-AF65-F5344CB8AC3E}">
        <p14:creationId xmlns="" xmlns:p14="http://schemas.microsoft.com/office/powerpoint/2010/main" val="209482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348880"/>
            <a:ext cx="8507288" cy="489801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Дети и родители стали больше проводить выходные вместе;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Правильный отдых приносит не только удовольствие, но и пользу;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Нам понравилось быть вместе;</a:t>
            </a:r>
          </a:p>
        </p:txBody>
      </p:sp>
    </p:spTree>
    <p:extLst>
      <p:ext uri="{BB962C8B-B14F-4D97-AF65-F5344CB8AC3E}">
        <p14:creationId xmlns="" xmlns:p14="http://schemas.microsoft.com/office/powerpoint/2010/main" val="352535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11202"/>
            <a:ext cx="9036496" cy="5760640"/>
          </a:xfrm>
        </p:spPr>
        <p:txBody>
          <a:bodyPr>
            <a:normAutofit/>
          </a:bodyPr>
          <a:lstStyle/>
          <a:p>
            <a:r>
              <a:rPr lang="ru-RU" dirty="0"/>
              <a:t>Б</a:t>
            </a:r>
            <a:r>
              <a:rPr lang="ru-RU" dirty="0" smtClean="0"/>
              <a:t>ыли проведены мероприятия:</a:t>
            </a:r>
          </a:p>
          <a:p>
            <a:endParaRPr lang="ru-RU" dirty="0" smtClean="0"/>
          </a:p>
          <a:p>
            <a:pPr lvl="1"/>
            <a:endParaRPr lang="ru-RU" dirty="0" smtClean="0"/>
          </a:p>
          <a:p>
            <a:pPr lvl="1"/>
            <a:r>
              <a:rPr lang="ru-RU" dirty="0" smtClean="0"/>
              <a:t>«Весёлые старты»;</a:t>
            </a:r>
          </a:p>
          <a:p>
            <a:pPr lvl="1"/>
            <a:r>
              <a:rPr lang="ru-RU" dirty="0" smtClean="0"/>
              <a:t>Соревнования по боулингу;</a:t>
            </a:r>
          </a:p>
          <a:p>
            <a:pPr lvl="1"/>
            <a:r>
              <a:rPr lang="ru-RU" dirty="0" smtClean="0"/>
              <a:t>Поход в кинотеатр;</a:t>
            </a:r>
          </a:p>
          <a:p>
            <a:pPr lvl="1"/>
            <a:r>
              <a:rPr lang="ru-RU" dirty="0" smtClean="0"/>
              <a:t>Посещение краеведческого музея;</a:t>
            </a:r>
          </a:p>
          <a:p>
            <a:pPr lvl="1"/>
            <a:r>
              <a:rPr lang="ru-RU" dirty="0" smtClean="0"/>
              <a:t>Посещение кулинарных мастер-классов;</a:t>
            </a:r>
          </a:p>
          <a:p>
            <a:pPr lvl="1"/>
            <a:r>
              <a:rPr lang="ru-RU" dirty="0" smtClean="0"/>
              <a:t>Экскурсионный тур «Золотое кольцо»; в Тобольск, в </a:t>
            </a:r>
            <a:r>
              <a:rPr lang="ru-RU" dirty="0" err="1" smtClean="0"/>
              <a:t>Русскинские</a:t>
            </a:r>
            <a:r>
              <a:rPr lang="ru-RU" dirty="0"/>
              <a:t>;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3189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420888"/>
            <a:ext cx="3096343" cy="41455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627" y="2425561"/>
            <a:ext cx="3107063" cy="4159869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899592" y="1340768"/>
            <a:ext cx="903649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Путешествуем по России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7279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89" y="2420888"/>
            <a:ext cx="2992423" cy="400638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332" y="2492896"/>
            <a:ext cx="4765979" cy="3574484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891997" y="1340768"/>
            <a:ext cx="903649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Культурно отдыхаем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0203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3" y="2348880"/>
            <a:ext cx="6624736" cy="4416490"/>
          </a:xfrm>
        </p:spPr>
      </p:pic>
      <p:sp>
        <p:nvSpPr>
          <p:cNvPr id="3" name="Объект 2"/>
          <p:cNvSpPr txBox="1">
            <a:spLocks/>
          </p:cNvSpPr>
          <p:nvPr/>
        </p:nvSpPr>
        <p:spPr bwMode="auto">
          <a:xfrm>
            <a:off x="755576" y="1268760"/>
            <a:ext cx="903649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Новый год вместе с родителями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1997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806489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Учим правилам безопасности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Цель: 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Формирование осознанного выполнения правил и норм поведения , обеспечивающих сохранность  жизни и здоровья школьников;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Задачи:</a:t>
            </a:r>
          </a:p>
          <a:p>
            <a:pPr lvl="1"/>
            <a:r>
              <a:rPr lang="ru-RU" dirty="0" smtClean="0"/>
              <a:t>Организация встреч с представителями различных служб и ведомств, осуществляющих порядок в различных сферах безопасности;</a:t>
            </a:r>
            <a:endParaRPr lang="ru-RU" dirty="0"/>
          </a:p>
          <a:p>
            <a:pPr lvl="1"/>
            <a:r>
              <a:rPr lang="ru-RU" dirty="0" smtClean="0"/>
              <a:t>Оформление наглядного материала по правилам безопасности в различных областях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499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Ожидаемые 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708920"/>
            <a:ext cx="8130480" cy="428396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Подготовить детей к возможной встрече с различными сложными, опасными жизненными ситуациями;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Вооружить их знаниями в данной области</a:t>
            </a:r>
            <a:endParaRPr lang="ru-RU" dirty="0"/>
          </a:p>
          <a:p>
            <a:pPr marL="64008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3959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054" y="2492896"/>
            <a:ext cx="7221993" cy="4067944"/>
          </a:xfrm>
        </p:spPr>
      </p:pic>
      <p:sp>
        <p:nvSpPr>
          <p:cNvPr id="2" name="TextBox 1"/>
          <p:cNvSpPr txBox="1"/>
          <p:nvPr/>
        </p:nvSpPr>
        <p:spPr>
          <a:xfrm>
            <a:off x="827584" y="692696"/>
            <a:ext cx="82089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2000" dirty="0"/>
              <a:t>Встреча с начальником отдела лицензионно-разрешительной работы по городу Сургуту Управления Федеральной службы войск национальной гвардии РФ по ХМАО подполковником полиции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П.А</a:t>
            </a:r>
            <a:r>
              <a:rPr lang="ru-RU" sz="2000" dirty="0"/>
              <a:t>. </a:t>
            </a:r>
            <a:r>
              <a:rPr lang="ru-RU" sz="2000" dirty="0" smtClean="0"/>
              <a:t>Бондаревым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9426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8694" y="2276872"/>
            <a:ext cx="8064896" cy="439248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Сплочение </a:t>
            </a:r>
            <a:r>
              <a:rPr lang="ru-RU" dirty="0"/>
              <a:t>классного коллектива, </a:t>
            </a:r>
            <a:r>
              <a:rPr lang="ru-RU" dirty="0" smtClean="0"/>
              <a:t>формирование </a:t>
            </a:r>
            <a:r>
              <a:rPr lang="ru-RU" dirty="0"/>
              <a:t>доброжелательного отношения между </a:t>
            </a:r>
            <a:r>
              <a:rPr lang="ru-RU" dirty="0" smtClean="0"/>
              <a:t>одноклассниками;</a:t>
            </a:r>
            <a:endParaRPr lang="ru-RU" dirty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Развитие классного самоуправления;</a:t>
            </a:r>
            <a:endParaRPr lang="ru-RU" dirty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Формирование классных традиций;</a:t>
            </a:r>
            <a:endParaRPr lang="ru-RU" dirty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Изучение </a:t>
            </a:r>
            <a:r>
              <a:rPr lang="ru-RU" dirty="0"/>
              <a:t>творческих, интеллектуальных и физических возможностей и способностей каждого </a:t>
            </a:r>
            <a:r>
              <a:rPr lang="ru-RU" dirty="0" smtClean="0"/>
              <a:t>ученика класса;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997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420888"/>
            <a:ext cx="8136904" cy="489801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Повысился уровень компетентности учеников в области пожарной безопасности;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Выработано умение выстраивать адекватную модель поведения в сложных жизненных ситуациях</a:t>
            </a:r>
          </a:p>
        </p:txBody>
      </p:sp>
    </p:spTree>
    <p:extLst>
      <p:ext uri="{BB962C8B-B14F-4D97-AF65-F5344CB8AC3E}">
        <p14:creationId xmlns="" xmlns:p14="http://schemas.microsoft.com/office/powerpoint/2010/main" val="55456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4048" y="908720"/>
            <a:ext cx="8748464" cy="6381328"/>
          </a:xfrm>
        </p:spPr>
        <p:txBody>
          <a:bodyPr>
            <a:normAutofit/>
          </a:bodyPr>
          <a:lstStyle/>
          <a:p>
            <a:r>
              <a:rPr lang="ru-RU" dirty="0" smtClean="0"/>
              <a:t>Были проведены  мероприятия:</a:t>
            </a:r>
          </a:p>
          <a:p>
            <a:endParaRPr lang="ru-RU" dirty="0" smtClean="0"/>
          </a:p>
          <a:p>
            <a:endParaRPr lang="ru-RU" dirty="0"/>
          </a:p>
          <a:p>
            <a:pPr lvl="1"/>
            <a:r>
              <a:rPr lang="ru-RU" dirty="0" smtClean="0"/>
              <a:t>Лекция учеников 11 класса МБОУ СОШ №46 на тему «Пожарная безопасность»;</a:t>
            </a:r>
          </a:p>
          <a:p>
            <a:pPr lvl="1"/>
            <a:r>
              <a:rPr lang="ru-RU" dirty="0" smtClean="0"/>
              <a:t>Встреча со старшим инспектором по делам несовершеннолетних 1 отдела полиции майором полиции Е.А. Андреевой;</a:t>
            </a:r>
          </a:p>
          <a:p>
            <a:pPr lvl="1"/>
            <a:r>
              <a:rPr lang="ru-RU" dirty="0" smtClean="0"/>
              <a:t>Тематические классные часы;</a:t>
            </a:r>
          </a:p>
          <a:p>
            <a:pPr lvl="1"/>
            <a:r>
              <a:rPr lang="ru-RU" dirty="0" smtClean="0"/>
              <a:t>Оформлен «Уголок безопасности дорожного движения»;</a:t>
            </a:r>
          </a:p>
          <a:p>
            <a:pPr lvl="1"/>
            <a:r>
              <a:rPr lang="ru-RU" dirty="0" smtClean="0"/>
              <a:t>Подготовлены и розданы ученикам 1 класса «Листок помощи»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7996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проекта</a:t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6666"/>
                </a:solidFill>
                <a:ea typeface="+mj-ea"/>
              </a:rPr>
              <a:t>Компетентные родители-счастливые дети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 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Родители </a:t>
            </a:r>
            <a:r>
              <a:rPr lang="ru-RU" dirty="0">
                <a:latin typeface="Times New Roman"/>
                <a:ea typeface="Times New Roman"/>
              </a:rPr>
              <a:t>и педагоги – две мощнейших силы в процессе становления личности </a:t>
            </a:r>
            <a:r>
              <a:rPr lang="ru-RU" dirty="0" smtClean="0">
                <a:latin typeface="Times New Roman"/>
                <a:ea typeface="Times New Roman"/>
              </a:rPr>
              <a:t>ребёнка.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5449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62200"/>
            <a:ext cx="7693025" cy="4235152"/>
          </a:xfrm>
        </p:spPr>
        <p:txBody>
          <a:bodyPr/>
          <a:lstStyle/>
          <a:p>
            <a:pPr lvl="0">
              <a:buClr>
                <a:srgbClr val="003366"/>
              </a:buClr>
              <a:buFont typeface="Arial" pitchFamily="34" charset="0"/>
              <a:buChar char="•"/>
            </a:pPr>
            <a:r>
              <a:rPr lang="ru-RU" sz="3200" dirty="0">
                <a:solidFill>
                  <a:srgbClr val="003366"/>
                </a:solidFill>
              </a:rPr>
              <a:t>Работа над проектом и его реализация в школьном учреждении дала возможность поставить ребенка в позицию, позволяющую ему на практике реализовывать знания, выбирать ценности и линию поведения, совершать правовые и нравственные поступки. 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8318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348880"/>
            <a:ext cx="8424936" cy="450912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Психолого-педагогическая диагностика показала, </a:t>
            </a:r>
            <a:r>
              <a:rPr lang="ru-RU" dirty="0"/>
              <a:t>что среди учащихся не стало учеников с отрицательной мотивацией, уровень тревожности  </a:t>
            </a:r>
            <a:r>
              <a:rPr lang="ru-RU" dirty="0" smtClean="0"/>
              <a:t>снизился</a:t>
            </a:r>
            <a:r>
              <a:rPr lang="ru-RU" dirty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Результаты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проекта позволяют говорить о динамике сплоченности коллектива, о системе работы классного руководителя по достижению поставленной цели. 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620688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Arial" pitchFamily="34" charset="0"/>
              <a:buChar char="•"/>
            </a:pPr>
            <a:r>
              <a:rPr lang="ru-RU" sz="2800" dirty="0">
                <a:solidFill>
                  <a:srgbClr val="003366"/>
                </a:solidFill>
              </a:rPr>
              <a:t>Родители стали активными партнерами учителя в учебно-воспитательном процессе.</a:t>
            </a:r>
          </a:p>
        </p:txBody>
      </p:sp>
    </p:spTree>
    <p:extLst>
      <p:ext uri="{BB962C8B-B14F-4D97-AF65-F5344CB8AC3E}">
        <p14:creationId xmlns="" xmlns:p14="http://schemas.microsoft.com/office/powerpoint/2010/main" val="37009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b="1" dirty="0" smtClean="0"/>
              <a:t>Всегда вместе!</a:t>
            </a:r>
            <a:endParaRPr lang="ru-RU" b="1" dirty="0"/>
          </a:p>
        </p:txBody>
      </p:sp>
      <p:pic>
        <p:nvPicPr>
          <p:cNvPr id="2050" name="Picture 2" descr="G:\фото 6 класс\01.09.2016\DSC059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6480720" cy="4104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9265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16632"/>
            <a:ext cx="8712968" cy="1800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</a:t>
            </a:r>
            <a:r>
              <a:rPr lang="ru-RU" sz="3900" dirty="0" smtClean="0"/>
              <a:t>Особенность </a:t>
            </a:r>
            <a:r>
              <a:rPr lang="ru-RU" sz="3900" dirty="0"/>
              <a:t>проекта </a:t>
            </a:r>
            <a:r>
              <a:rPr lang="ru-RU" sz="3900" dirty="0" smtClean="0"/>
              <a:t>– </a:t>
            </a:r>
          </a:p>
          <a:p>
            <a:pPr marL="0" indent="0">
              <a:buNone/>
            </a:pPr>
            <a:r>
              <a:rPr lang="ru-RU" sz="2400" dirty="0" smtClean="0"/>
              <a:t>    организация </a:t>
            </a:r>
            <a:r>
              <a:rPr lang="ru-RU" sz="2400" dirty="0"/>
              <a:t>индивидуального подхода к решению возникшей </a:t>
            </a:r>
            <a:r>
              <a:rPr lang="ru-RU" sz="2400" dirty="0" smtClean="0"/>
              <a:t>   проблемы </a:t>
            </a:r>
            <a:r>
              <a:rPr lang="ru-RU" sz="2400" dirty="0"/>
              <a:t>через </a:t>
            </a:r>
            <a:r>
              <a:rPr lang="ru-RU" sz="2400" dirty="0" smtClean="0"/>
              <a:t>участие семьи по проектным </a:t>
            </a:r>
            <a:r>
              <a:rPr lang="ru-RU" sz="2400" dirty="0"/>
              <a:t>линиям:</a:t>
            </a: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755576" y="2636912"/>
            <a:ext cx="9217024" cy="3345598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marL="448056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§"/>
            </a:pPr>
            <a:r>
              <a:rPr lang="ru-RU" sz="2400" b="1" dirty="0"/>
              <a:t>«Учим хранить </a:t>
            </a:r>
            <a:r>
              <a:rPr lang="ru-RU" sz="2400" b="1" dirty="0" smtClean="0"/>
              <a:t>традиции»;</a:t>
            </a:r>
            <a:endParaRPr lang="ru-RU" sz="2400" b="1" dirty="0"/>
          </a:p>
          <a:p>
            <a:pPr>
              <a:buFont typeface="Wingdings" pitchFamily="2" charset="2"/>
              <a:buChar char="§"/>
            </a:pPr>
            <a:r>
              <a:rPr lang="ru-RU" sz="2400" b="1" dirty="0" smtClean="0"/>
              <a:t>«</a:t>
            </a:r>
            <a:r>
              <a:rPr lang="ru-RU" sz="2400" b="1" dirty="0"/>
              <a:t>Учим думать о будущем</a:t>
            </a:r>
            <a:r>
              <a:rPr lang="ru-RU" sz="2400" b="1" dirty="0" smtClean="0"/>
              <a:t>»;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/>
              <a:t>«Учим </a:t>
            </a:r>
            <a:r>
              <a:rPr lang="ru-RU" sz="2400" b="1" dirty="0" smtClean="0"/>
              <a:t>раскрывать свои таланты»;</a:t>
            </a:r>
            <a:endParaRPr lang="ru-RU" sz="2400" b="1" dirty="0"/>
          </a:p>
          <a:p>
            <a:pPr>
              <a:buFont typeface="Wingdings" pitchFamily="2" charset="2"/>
              <a:buChar char="§"/>
            </a:pPr>
            <a:r>
              <a:rPr lang="ru-RU" sz="2400" b="1" dirty="0" smtClean="0"/>
              <a:t>«</a:t>
            </a:r>
            <a:r>
              <a:rPr lang="ru-RU" sz="2400" b="1" dirty="0"/>
              <a:t>Учим правильно отдыхать</a:t>
            </a:r>
            <a:r>
              <a:rPr lang="ru-RU" sz="2400" b="1" dirty="0" smtClean="0"/>
              <a:t>»;</a:t>
            </a:r>
            <a:endParaRPr lang="ru-RU" sz="2400" b="1" dirty="0"/>
          </a:p>
          <a:p>
            <a:pPr>
              <a:buFont typeface="Wingdings" pitchFamily="2" charset="2"/>
              <a:buChar char="§"/>
            </a:pPr>
            <a:r>
              <a:rPr lang="ru-RU" sz="2400" b="1" dirty="0" smtClean="0"/>
              <a:t>«</a:t>
            </a:r>
            <a:r>
              <a:rPr lang="ru-RU" sz="2400" b="1" dirty="0"/>
              <a:t>Учим правилам безопасности</a:t>
            </a:r>
            <a:r>
              <a:rPr lang="ru-RU" sz="2400" b="1" dirty="0" smtClean="0"/>
              <a:t>»;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107771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effectLst/>
              </a:rPr>
              <a:t>Этапы реализации проекта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522477"/>
              </p:ext>
            </p:extLst>
          </p:nvPr>
        </p:nvGraphicFramePr>
        <p:xfrm>
          <a:off x="632248" y="1268760"/>
          <a:ext cx="8064896" cy="545667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643697"/>
                <a:gridCol w="2643697"/>
                <a:gridCol w="2777502"/>
              </a:tblGrid>
              <a:tr h="49787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Сроки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Деятельность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Ответственные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</a:tr>
              <a:tr h="8740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Сентябрь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Составление социального паспорта класса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Классный руководитель, </a:t>
                      </a:r>
                      <a:br>
                        <a:rPr lang="ru-RU" sz="1600" dirty="0" smtClean="0"/>
                      </a:br>
                      <a:r>
                        <a:rPr lang="ru-RU" sz="1600" dirty="0" smtClean="0"/>
                        <a:t>соц. педагог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</a:tr>
              <a:tr h="192266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effectLst/>
                        </a:rPr>
                        <a:t>Сентябрь-октябрь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Первичная психолого-педагогическая диагностика (уровень тревожности, мотивация)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effectLst/>
                        </a:rPr>
                        <a:t>Школьный психолог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</a:tr>
              <a:tr h="83267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Октябрь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effectLst/>
                        </a:rPr>
                        <a:t>Планирование работы по проекту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effectLst/>
                        </a:rPr>
                        <a:t>Классный руководитель, род. комитет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</a:tr>
              <a:tr h="13293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Ноябрь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effectLst/>
                        </a:rPr>
                        <a:t>Организация деятельности творческих групп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effectLst/>
                        </a:rPr>
                        <a:t>Классный руководитель, педагоги доп. образования, родители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67544" y="635741"/>
            <a:ext cx="8229600" cy="1399032"/>
          </a:xfrm>
          <a:prstGeom prst="rect">
            <a:avLst/>
          </a:prstGeom>
        </p:spPr>
        <p:txBody>
          <a:bodyPr vert="horz" anchor="ctr">
            <a:normAutofit fontScale="82500" lnSpcReduction="20000"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tx1"/>
                </a:solidFill>
                <a:effectLst/>
              </a:rPr>
              <a:t>I. Аналитико-диагностический этап</a:t>
            </a:r>
          </a:p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7968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51005030"/>
              </p:ext>
            </p:extLst>
          </p:nvPr>
        </p:nvGraphicFramePr>
        <p:xfrm>
          <a:off x="179512" y="1196752"/>
          <a:ext cx="8712970" cy="50405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91518"/>
                <a:gridCol w="1472778"/>
                <a:gridCol w="2160241"/>
                <a:gridCol w="2016224"/>
                <a:gridCol w="1872209"/>
              </a:tblGrid>
              <a:tr h="104357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Сроки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Форма</a:t>
                      </a:r>
                      <a:r>
                        <a:rPr lang="ru-RU" sz="1600" baseline="0" dirty="0" smtClean="0"/>
                        <a:t> проведения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Деятельность учителя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Деятельность детей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Деятельность родителей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</a:tr>
              <a:tr h="3996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effectLst/>
                        </a:rPr>
                        <a:t>Сентябрь-октябрь</a:t>
                      </a:r>
                      <a:endParaRPr lang="ru-RU" sz="1200" dirty="0" smtClean="0"/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kumimoji="0" lang="ru-RU" sz="12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200" kern="1200" dirty="0" err="1">
                          <a:effectLst/>
                        </a:rPr>
                        <a:t>Командообра-зующие</a:t>
                      </a:r>
                      <a:r>
                        <a:rPr kumimoji="0" lang="ru-RU" sz="1200" kern="1200" dirty="0">
                          <a:effectLst/>
                        </a:rPr>
                        <a:t> игры, викторины, дискуссии, клубы, экскурсии, тематические мероприятия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200" kern="1200" dirty="0">
                          <a:effectLst/>
                        </a:rPr>
                        <a:t>Разработка концепции игр, маршрутных листов для команд, сценариев. Разработка материалов. Курирование деятельности родителей. Подведение итогов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200" kern="1200" dirty="0">
                          <a:effectLst/>
                        </a:rPr>
                        <a:t>Участие в игровых программах, в </a:t>
                      </a:r>
                      <a:r>
                        <a:rPr kumimoji="0" lang="ru-RU" sz="1200" kern="1200" dirty="0" smtClean="0">
                          <a:effectLst/>
                        </a:rPr>
                        <a:t>мероприятиях </a:t>
                      </a:r>
                      <a:r>
                        <a:rPr kumimoji="0" lang="ru-RU" sz="1200" kern="1200" dirty="0">
                          <a:effectLst/>
                        </a:rPr>
                        <a:t>в составе команд и индивидуально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200" kern="1200" dirty="0">
                          <a:effectLst/>
                        </a:rPr>
                        <a:t>Подготовка и проведение тематических мероприятий: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200" kern="1200" dirty="0">
                          <a:effectLst/>
                        </a:rPr>
                        <a:t>- разработка сценариев;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200" kern="1200" dirty="0">
                          <a:effectLst/>
                        </a:rPr>
                        <a:t>- разработка заданий;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200" kern="1200" dirty="0">
                          <a:effectLst/>
                        </a:rPr>
                        <a:t>- выбор ведущих;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200" kern="1200" dirty="0">
                          <a:effectLst/>
                        </a:rPr>
                        <a:t>- подготовка атрибутов и призов.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-423452" y="116632"/>
            <a:ext cx="9577064" cy="136815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solidFill>
                  <a:schemeClr val="tx1"/>
                </a:solidFill>
                <a:effectLst/>
              </a:rPr>
              <a:t> II. </a:t>
            </a:r>
            <a:r>
              <a:rPr lang="ru-RU" sz="3300" dirty="0">
                <a:solidFill>
                  <a:schemeClr val="tx1"/>
                </a:solidFill>
                <a:effectLst/>
              </a:rPr>
              <a:t>Организационно - деятельностный этап.</a:t>
            </a:r>
            <a:r>
              <a:rPr lang="ru-RU" dirty="0" smtClean="0">
                <a:solidFill>
                  <a:schemeClr val="tx1"/>
                </a:solidFill>
                <a:effectLst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4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2886229"/>
              </p:ext>
            </p:extLst>
          </p:nvPr>
        </p:nvGraphicFramePr>
        <p:xfrm>
          <a:off x="632248" y="1628800"/>
          <a:ext cx="8064896" cy="426440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35496"/>
                <a:gridCol w="4176464"/>
                <a:gridCol w="2252936"/>
              </a:tblGrid>
              <a:tr h="56344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Сроки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Деятельность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Ответственные</a:t>
                      </a:r>
                      <a:endParaRPr lang="ru-RU" sz="1600" dirty="0"/>
                    </a:p>
                  </a:txBody>
                  <a:tcPr marL="96784" marR="96784" marT="48392" marB="48392"/>
                </a:tc>
              </a:tr>
              <a:tr h="989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 smtClean="0">
                          <a:effectLst/>
                        </a:rPr>
                        <a:t>Апрель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/>
                        <a:t>Рефлексия по итогам проекта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 smtClean="0"/>
                        <a:t>Классный </a:t>
                      </a:r>
                      <a:r>
                        <a:rPr kumimoji="0" lang="ru-RU" sz="1600" kern="1200" dirty="0"/>
                        <a:t>руководитель, родители, дети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17597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 smtClean="0">
                          <a:effectLst/>
                        </a:rPr>
                        <a:t>Май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>
                          <a:effectLst/>
                        </a:rPr>
                        <a:t>Повторная психолого-педагогическая диагностика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>
                          <a:effectLst/>
                        </a:rPr>
                        <a:t> 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>
                          <a:effectLst/>
                        </a:rPr>
                        <a:t>Школьный психолог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952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 smtClean="0">
                          <a:effectLst/>
                        </a:rPr>
                        <a:t>Май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>
                          <a:effectLst/>
                        </a:rPr>
                        <a:t>Обобщение опыта по итогам реализации проекта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600" kern="1200" dirty="0" smtClean="0">
                          <a:effectLst/>
                        </a:rPr>
                        <a:t>Классный </a:t>
                      </a:r>
                      <a:r>
                        <a:rPr kumimoji="0" lang="ru-RU" sz="1600" kern="1200" dirty="0">
                          <a:effectLst/>
                        </a:rPr>
                        <a:t>руководитель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67544" y="635741"/>
            <a:ext cx="8229600" cy="139903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tx1"/>
                </a:solidFill>
                <a:effectLst/>
              </a:rPr>
              <a:t>III. </a:t>
            </a:r>
            <a:r>
              <a:rPr lang="ru-RU" dirty="0">
                <a:solidFill>
                  <a:schemeClr val="tx1"/>
                </a:solidFill>
                <a:effectLst/>
              </a:rPr>
              <a:t>Итоговый этап.</a:t>
            </a:r>
            <a:r>
              <a:rPr lang="ru-RU" dirty="0" smtClean="0">
                <a:solidFill>
                  <a:schemeClr val="tx1"/>
                </a:solidFill>
                <a:effectLst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504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268760"/>
            <a:ext cx="8712968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Учим </a:t>
            </a:r>
            <a:r>
              <a:rPr lang="ru-RU" sz="3600" b="1" dirty="0">
                <a:solidFill>
                  <a:schemeClr val="tx2"/>
                </a:solidFill>
              </a:rPr>
              <a:t>хранить </a:t>
            </a:r>
            <a:r>
              <a:rPr lang="ru-RU" sz="3600" b="1" dirty="0" smtClean="0">
                <a:solidFill>
                  <a:schemeClr val="tx2"/>
                </a:solidFill>
              </a:rPr>
              <a:t>традиции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Цель: </a:t>
            </a:r>
          </a:p>
          <a:p>
            <a:pPr marL="457200" lvl="1" indent="0">
              <a:buNone/>
            </a:pPr>
            <a:r>
              <a:rPr lang="ru-RU" dirty="0" smtClean="0"/>
              <a:t>Изучение семейных традиций;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Задачи: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Знакомство с  материалами о </a:t>
            </a:r>
            <a:r>
              <a:rPr lang="ru-RU" dirty="0"/>
              <a:t>семейных </a:t>
            </a:r>
            <a:r>
              <a:rPr lang="ru-RU" dirty="0" smtClean="0"/>
              <a:t>традициях;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Выявление, какие </a:t>
            </a:r>
            <a:r>
              <a:rPr lang="ru-RU" dirty="0"/>
              <a:t>семейные традиции существуют у учащихся </a:t>
            </a:r>
            <a:r>
              <a:rPr lang="ru-RU" dirty="0" smtClean="0"/>
              <a:t>нашего класса;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Ориентация </a:t>
            </a:r>
            <a:r>
              <a:rPr lang="ru-RU" dirty="0"/>
              <a:t>учащихся на формирование </a:t>
            </a:r>
            <a:r>
              <a:rPr lang="ru-RU" dirty="0" smtClean="0"/>
              <a:t> </a:t>
            </a:r>
            <a:r>
              <a:rPr lang="ru-RU" dirty="0"/>
              <a:t>классных </a:t>
            </a:r>
            <a:r>
              <a:rPr lang="ru-RU" dirty="0" smtClean="0"/>
              <a:t>традиций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050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493</TotalTime>
  <Words>1137</Words>
  <Application>Microsoft Office PowerPoint</Application>
  <PresentationFormat>Экран (4:3)</PresentationFormat>
  <Paragraphs>202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Капсулы</vt:lpstr>
      <vt:lpstr>Проект: «Компетентные родители» </vt:lpstr>
      <vt:lpstr>Проблема</vt:lpstr>
      <vt:lpstr>Цель</vt:lpstr>
      <vt:lpstr>Задачи</vt:lpstr>
      <vt:lpstr>Слайд 5</vt:lpstr>
      <vt:lpstr>Этапы реализации проекта </vt:lpstr>
      <vt:lpstr>Слайд 7</vt:lpstr>
      <vt:lpstr> </vt:lpstr>
      <vt:lpstr>Слайд 9</vt:lpstr>
      <vt:lpstr>Ожидаемые результаты</vt:lpstr>
      <vt:lpstr>Слайд 11</vt:lpstr>
      <vt:lpstr>Результаты </vt:lpstr>
      <vt:lpstr>Слайд 13</vt:lpstr>
      <vt:lpstr>Слайд 14</vt:lpstr>
      <vt:lpstr>Слайд 15</vt:lpstr>
      <vt:lpstr>Слайд 16</vt:lpstr>
      <vt:lpstr>Слайд 17</vt:lpstr>
      <vt:lpstr>Слайд 18</vt:lpstr>
      <vt:lpstr>Ожидаемые результаты</vt:lpstr>
      <vt:lpstr>Результаты</vt:lpstr>
      <vt:lpstr>Слайд 21</vt:lpstr>
      <vt:lpstr>Слайд 22</vt:lpstr>
      <vt:lpstr>Слайд 23</vt:lpstr>
      <vt:lpstr>Слайд 24</vt:lpstr>
      <vt:lpstr>Ожидаемые результаты</vt:lpstr>
      <vt:lpstr>Результаты </vt:lpstr>
      <vt:lpstr>Слайд 27</vt:lpstr>
      <vt:lpstr>Слайд 28</vt:lpstr>
      <vt:lpstr>Слайд 29</vt:lpstr>
      <vt:lpstr>Слайд 30</vt:lpstr>
      <vt:lpstr>Ожидаемые результаты</vt:lpstr>
      <vt:lpstr>Результаты</vt:lpstr>
      <vt:lpstr>Слайд 33</vt:lpstr>
      <vt:lpstr>Слайд 34</vt:lpstr>
      <vt:lpstr>Слайд 35</vt:lpstr>
      <vt:lpstr>Слайд 36</vt:lpstr>
      <vt:lpstr>Слайд 37</vt:lpstr>
      <vt:lpstr>Ожидаемые результаты</vt:lpstr>
      <vt:lpstr>Слайд 39</vt:lpstr>
      <vt:lpstr>Результаты </vt:lpstr>
      <vt:lpstr>Слайд 41</vt:lpstr>
      <vt:lpstr>Результаты проекта </vt:lpstr>
      <vt:lpstr> </vt:lpstr>
      <vt:lpstr>Слайд 44</vt:lpstr>
      <vt:lpstr>Всегда вместе!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Dimas</dc:creator>
  <cp:lastModifiedBy>NEO</cp:lastModifiedBy>
  <cp:revision>259</cp:revision>
  <dcterms:created xsi:type="dcterms:W3CDTF">2017-04-23T16:53:35Z</dcterms:created>
  <dcterms:modified xsi:type="dcterms:W3CDTF">2023-05-30T13:56:29Z</dcterms:modified>
</cp:coreProperties>
</file>