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7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1" r:id="rId12"/>
    <p:sldId id="282" r:id="rId13"/>
    <p:sldId id="270" r:id="rId14"/>
    <p:sldId id="275" r:id="rId15"/>
    <p:sldId id="272" r:id="rId16"/>
    <p:sldId id="273" r:id="rId17"/>
    <p:sldId id="274" r:id="rId18"/>
    <p:sldId id="289" r:id="rId19"/>
    <p:sldId id="276" r:id="rId20"/>
    <p:sldId id="277" r:id="rId21"/>
    <p:sldId id="283" r:id="rId22"/>
    <p:sldId id="284" r:id="rId23"/>
    <p:sldId id="286" r:id="rId24"/>
    <p:sldId id="287" r:id="rId25"/>
    <p:sldId id="288" r:id="rId26"/>
    <p:sldId id="285" r:id="rId27"/>
    <p:sldId id="279" r:id="rId28"/>
    <p:sldId id="290" r:id="rId29"/>
    <p:sldId id="291" r:id="rId30"/>
    <p:sldId id="280" r:id="rId31"/>
    <p:sldId id="281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 неегорточно" initials="нн" lastIdx="2" clrIdx="0">
    <p:extLst>
      <p:ext uri="{19B8F6BF-5375-455C-9EA6-DF929625EA0E}">
        <p15:presenceInfo xmlns:p15="http://schemas.microsoft.com/office/powerpoint/2012/main" xmlns="" userId="77450050ac7e7c8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4660"/>
  </p:normalViewPr>
  <p:slideViewPr>
    <p:cSldViewPr snapToGrid="0">
      <p:cViewPr varScale="1">
        <p:scale>
          <a:sx n="79" d="100"/>
          <a:sy n="79" d="100"/>
        </p:scale>
        <p:origin x="-10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570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616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1521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049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64272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104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699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230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694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581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350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406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144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357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0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63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AE295-4993-411E-B5CA-B68E81D62CD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FA9CDDE-5DFF-44D2-9F5D-D7864CF72E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038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12D943-E046-4B3C-A5E1-13E20F7CF5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49109" y="708899"/>
            <a:ext cx="7766936" cy="2058052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Городская научно-практическая конференция </a:t>
            </a:r>
            <a:br>
              <a:rPr lang="ru-RU" sz="4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«Культура. Интеллект. Наука»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3114283-045A-46D5-8D10-FA374C316B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3142695"/>
            <a:ext cx="7766936" cy="2005037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Работа Попова Егора Евгеньевича</a:t>
            </a: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ученика 4 А класса Гимназии №2</a:t>
            </a: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«Муравейник –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</a:rPr>
              <a:t>сверхгосударство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!»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Руководитель Бирюкова В. </a:t>
            </a:r>
            <a:r>
              <a:rPr lang="ru-RU" sz="2400" smtClean="0">
                <a:solidFill>
                  <a:schemeClr val="accent2">
                    <a:lumMod val="50000"/>
                  </a:schemeClr>
                </a:solidFill>
              </a:rPr>
              <a:t>И.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07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3919255B-B213-4E5F-8D4E-2CCB820CA9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"/>
          <a:stretch/>
        </p:blipFill>
        <p:spPr>
          <a:xfrm>
            <a:off x="437868" y="296883"/>
            <a:ext cx="5131659" cy="5690565"/>
          </a:xfrm>
        </p:spPr>
      </p:pic>
      <p:sp>
        <p:nvSpPr>
          <p:cNvPr id="8" name="Прямоугольник 7"/>
          <p:cNvSpPr/>
          <p:nvPr/>
        </p:nvSpPr>
        <p:spPr>
          <a:xfrm>
            <a:off x="6056024" y="439387"/>
            <a:ext cx="3048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1.Верхнее покрытие, состоящее из хвои, травинок и веточек – защищает муравьиный дом от погодных явлений.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2.Камера, нагреваемая солнечными лучами – здесь муравьи греют себя и свое потомство.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3.Один из многочисленных входов, охраняемый солдатами, помимо роли двери служит еще и каналом для вентиляции.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4.Склад для мусора и умерших муравьев.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5.Камера для зимовки, где муравьи в полусонном состоянии пережидают холода.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6.Камера для хранения зерен.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7.Камера царицы, где проживает и откладывает яйца матка, за которой ухаживают рабочие муравьи.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8.Камера для яиц и личинок.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9.Камера для тлей.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10.Кладовка для гусениц и другой «мясной» добычи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14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32F0414-0CA0-458A-8919-642F593310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92" y="460168"/>
            <a:ext cx="7990872" cy="5937663"/>
          </a:xfrm>
        </p:spPr>
      </p:pic>
    </p:spTree>
    <p:extLst>
      <p:ext uri="{BB962C8B-B14F-4D97-AF65-F5344CB8AC3E}">
        <p14:creationId xmlns:p14="http://schemas.microsoft.com/office/powerpoint/2010/main" val="194351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F58D52D-BE2A-45A7-A276-64189A8C15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64" y="938150"/>
            <a:ext cx="8506916" cy="5486401"/>
          </a:xfrm>
        </p:spPr>
      </p:pic>
    </p:spTree>
    <p:extLst>
      <p:ext uri="{BB962C8B-B14F-4D97-AF65-F5344CB8AC3E}">
        <p14:creationId xmlns:p14="http://schemas.microsoft.com/office/powerpoint/2010/main" val="287680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8D4F01C-EAB5-4EF5-9408-5012B8D241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89" y="401461"/>
            <a:ext cx="8154984" cy="6055077"/>
          </a:xfrm>
        </p:spPr>
      </p:pic>
    </p:spTree>
    <p:extLst>
      <p:ext uri="{BB962C8B-B14F-4D97-AF65-F5344CB8AC3E}">
        <p14:creationId xmlns:p14="http://schemas.microsoft.com/office/powerpoint/2010/main" val="183528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1" t="15672" r="13333" b="6540"/>
          <a:stretch/>
        </p:blipFill>
        <p:spPr bwMode="auto">
          <a:xfrm>
            <a:off x="1543050" y="1540774"/>
            <a:ext cx="6686550" cy="4922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53079" y="464028"/>
            <a:ext cx="4466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1"/>
                </a:solidFill>
              </a:rPr>
              <a:t>Муравьиные касты</a:t>
            </a:r>
          </a:p>
        </p:txBody>
      </p:sp>
    </p:spTree>
    <p:extLst>
      <p:ext uri="{BB962C8B-B14F-4D97-AF65-F5344CB8AC3E}">
        <p14:creationId xmlns:p14="http://schemas.microsoft.com/office/powerpoint/2010/main" val="276021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A00E13D-9D4F-4CB8-87E5-559DBC7A4E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96" y="401059"/>
            <a:ext cx="8871969" cy="5778789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84043CB-6E68-4FCB-8C3F-4A94E00F9496}"/>
              </a:ext>
            </a:extLst>
          </p:cNvPr>
          <p:cNvSpPr/>
          <p:nvPr/>
        </p:nvSpPr>
        <p:spPr>
          <a:xfrm>
            <a:off x="6096000" y="914400"/>
            <a:ext cx="2770909" cy="2514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76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2E01F8-089A-4D97-8869-6A02EB8B1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461" y="332509"/>
            <a:ext cx="8596668" cy="651164"/>
          </a:xfrm>
        </p:spPr>
        <p:txBody>
          <a:bodyPr/>
          <a:lstStyle/>
          <a:p>
            <a:pPr algn="ctr"/>
            <a:r>
              <a:rPr lang="ru-RU" dirty="0"/>
              <a:t>Доение тли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46B66CE-A8A3-4293-8AF6-9126230738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790" y="1167247"/>
            <a:ext cx="6899563" cy="5174674"/>
          </a:xfrm>
        </p:spPr>
      </p:pic>
    </p:spTree>
    <p:extLst>
      <p:ext uri="{BB962C8B-B14F-4D97-AF65-F5344CB8AC3E}">
        <p14:creationId xmlns:p14="http://schemas.microsoft.com/office/powerpoint/2010/main" val="139990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09BA630-6ECE-4864-8873-B0524BDC93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7"/>
          <a:stretch/>
        </p:blipFill>
        <p:spPr>
          <a:xfrm>
            <a:off x="615974" y="357919"/>
            <a:ext cx="8223226" cy="5711815"/>
          </a:xfrm>
        </p:spPr>
      </p:pic>
    </p:spTree>
    <p:extLst>
      <p:ext uri="{BB962C8B-B14F-4D97-AF65-F5344CB8AC3E}">
        <p14:creationId xmlns:p14="http://schemas.microsoft.com/office/powerpoint/2010/main" val="408339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>
            <a:extLst>
              <a:ext uri="{FF2B5EF4-FFF2-40B4-BE49-F238E27FC236}">
                <a16:creationId xmlns:a16="http://schemas.microsoft.com/office/drawing/2014/main" xmlns="" id="{41540A7D-95F0-4F32-9DDC-B0FC0861A1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20530" r="4742" b="2778"/>
          <a:stretch/>
        </p:blipFill>
        <p:spPr>
          <a:xfrm>
            <a:off x="1555386" y="1415590"/>
            <a:ext cx="7283109" cy="49674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839F32D2-D4E8-40A4-8E94-54E32FA423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77334" y="609600"/>
            <a:ext cx="8596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Некоторые муравьиные профессии</a:t>
            </a:r>
          </a:p>
        </p:txBody>
      </p:sp>
    </p:spTree>
    <p:extLst>
      <p:ext uri="{BB962C8B-B14F-4D97-AF65-F5344CB8AC3E}">
        <p14:creationId xmlns:p14="http://schemas.microsoft.com/office/powerpoint/2010/main" val="120602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9A0C02D-C87B-4F24-94AC-6634BC5196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575" y="415636"/>
            <a:ext cx="7784356" cy="5846619"/>
          </a:xfrm>
        </p:spPr>
      </p:pic>
    </p:spTree>
    <p:extLst>
      <p:ext uri="{BB962C8B-B14F-4D97-AF65-F5344CB8AC3E}">
        <p14:creationId xmlns:p14="http://schemas.microsoft.com/office/powerpoint/2010/main" val="193268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446053-219A-4A8B-9872-73A95F70F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Разнообразие видов насекомых.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Более 1.5 миллионов видов</a:t>
            </a:r>
          </a:p>
        </p:txBody>
      </p:sp>
      <p:pic>
        <p:nvPicPr>
          <p:cNvPr id="6" name="Picture 4" descr="https://pxhst.co/avaxhome/cf/f5/000bf5cf.jpeg">
            <a:extLst>
              <a:ext uri="{FF2B5EF4-FFF2-40B4-BE49-F238E27FC236}">
                <a16:creationId xmlns:a16="http://schemas.microsoft.com/office/drawing/2014/main" xmlns="" id="{7BBC99B6-9A10-4914-9777-A26C0C6AE70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" r="2022"/>
          <a:stretch/>
        </p:blipFill>
        <p:spPr bwMode="auto">
          <a:xfrm>
            <a:off x="1094508" y="1930400"/>
            <a:ext cx="6744566" cy="4785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36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D236B91-AC54-4262-AE12-A353D07330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75" y="1285316"/>
            <a:ext cx="5549625" cy="36908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BD68D10-9268-4511-8218-BFE78D16B6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122" y="355953"/>
            <a:ext cx="5398477" cy="554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69A7ED-1073-40B3-9F92-73C1DD67F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Распределение продуктовых запасов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612C35C-843A-494E-BCCD-6675EF1E76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6" t="29507" r="10237"/>
          <a:stretch/>
        </p:blipFill>
        <p:spPr>
          <a:xfrm>
            <a:off x="2879711" y="1609817"/>
            <a:ext cx="6345701" cy="442642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0083675-D6FE-443A-9C7E-B31C8CAEB8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07"/>
          <a:stretch/>
        </p:blipFill>
        <p:spPr>
          <a:xfrm>
            <a:off x="1079961" y="2458330"/>
            <a:ext cx="4216341" cy="369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61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9E9AFB-F4A7-464D-A303-F900AB613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Забота о матке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193B052-CD66-495B-B736-8864F1176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726" y="1270000"/>
            <a:ext cx="8350955" cy="469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3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9A4A55-E0A3-4554-94BC-0C52A4C0D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Няньки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A00303A-CB5F-446C-82B2-CC3D7D41EF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034" y="1430216"/>
            <a:ext cx="6685268" cy="5013951"/>
          </a:xfrm>
        </p:spPr>
      </p:pic>
    </p:spTree>
    <p:extLst>
      <p:ext uri="{BB962C8B-B14F-4D97-AF65-F5344CB8AC3E}">
        <p14:creationId xmlns:p14="http://schemas.microsoft.com/office/powerpoint/2010/main" val="379127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1FCC75-08D4-4D5A-8472-E38FCE028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Добытчики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BBEA828-D2E4-4EBB-A73C-17AF398DA0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0" y="1378942"/>
            <a:ext cx="6817730" cy="5113298"/>
          </a:xfrm>
        </p:spPr>
      </p:pic>
    </p:spTree>
    <p:extLst>
      <p:ext uri="{BB962C8B-B14F-4D97-AF65-F5344CB8AC3E}">
        <p14:creationId xmlns:p14="http://schemas.microsoft.com/office/powerpoint/2010/main" val="130156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7C6418-BF80-48CF-9467-87EC465C2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Разведчики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E73D4DB-64CE-4048-83A4-BF7AC2752B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10" y="1270000"/>
            <a:ext cx="7946490" cy="5299316"/>
          </a:xfrm>
        </p:spPr>
      </p:pic>
    </p:spTree>
    <p:extLst>
      <p:ext uri="{BB962C8B-B14F-4D97-AF65-F5344CB8AC3E}">
        <p14:creationId xmlns:p14="http://schemas.microsoft.com/office/powerpoint/2010/main" val="17817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C006251-52C0-479F-AD54-65D09ED337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64" t="4464" r="19640" b="-4464"/>
          <a:stretch/>
        </p:blipFill>
        <p:spPr>
          <a:xfrm>
            <a:off x="1268962" y="1402315"/>
            <a:ext cx="7459203" cy="48049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B03A83F-FD54-4136-89E0-4538DFA586A7}"/>
              </a:ext>
            </a:extLst>
          </p:cNvPr>
          <p:cNvSpPr txBox="1"/>
          <p:nvPr/>
        </p:nvSpPr>
        <p:spPr>
          <a:xfrm>
            <a:off x="1642188" y="650773"/>
            <a:ext cx="6955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1"/>
                </a:solidFill>
              </a:rPr>
              <a:t>Уборщики</a:t>
            </a:r>
          </a:p>
        </p:txBody>
      </p:sp>
    </p:spTree>
    <p:extLst>
      <p:ext uri="{BB962C8B-B14F-4D97-AF65-F5344CB8AC3E}">
        <p14:creationId xmlns:p14="http://schemas.microsoft.com/office/powerpoint/2010/main" val="180769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6FFA4C89-12DB-4273-9055-FC8384154C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49" y="612106"/>
            <a:ext cx="3667037" cy="3881437"/>
          </a:xfr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D1310CC5-E415-422E-8081-96528023B7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263" y="562429"/>
            <a:ext cx="4666604" cy="431832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E0A0DEB-AFE6-4633-96C1-0054FBF512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226" y="3135086"/>
            <a:ext cx="4302545" cy="316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6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3090BF-1358-4398-AFBD-5E5430E3D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355" y="343576"/>
            <a:ext cx="8596668" cy="5977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Мои эксперименты и наблюдения</a:t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325B580-55B9-4130-9EA3-0401E4259ED9}"/>
              </a:ext>
            </a:extLst>
          </p:cNvPr>
          <p:cNvSpPr txBox="1"/>
          <p:nvPr/>
        </p:nvSpPr>
        <p:spPr>
          <a:xfrm>
            <a:off x="748355" y="1130419"/>
            <a:ext cx="350099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Эксперимент №1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Цель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: доказать, что помещение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</a:rPr>
              <a:t>формикария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 под разную освещённость может оказать влияние на поведение муравьёв.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Был получен следующий результат: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1.При помещении под яркий источник света муравьи начинают бегать по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</a:rPr>
              <a:t>формикарию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 и искать убежище.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2. При затемнении отсеков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</a:rPr>
              <a:t>формикария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 все муравьи пытаются скрыться в них от света.</a:t>
            </a:r>
          </a:p>
          <a:p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Вывод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: оптимальное освещение для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</a:rPr>
              <a:t>формикария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- полутень. </a:t>
            </a:r>
          </a:p>
        </p:txBody>
      </p:sp>
      <p:pic>
        <p:nvPicPr>
          <p:cNvPr id="4" name="Объект 3" descr="C:\Users\egorn\Desktop\мама фото муравьи\P80128-151727.jpg">
            <a:extLst>
              <a:ext uri="{FF2B5EF4-FFF2-40B4-BE49-F238E27FC236}">
                <a16:creationId xmlns:a16="http://schemas.microsoft.com/office/drawing/2014/main" xmlns="" id="{EF6C7439-EFA1-4CA0-8820-77576D55C31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4364733"/>
            <a:ext cx="3157397" cy="232472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E3AFDF3F-BC90-4F37-8571-669994C68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5089" y="1068864"/>
            <a:ext cx="3961933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Эксперимент № 2</a:t>
            </a: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Цель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доказать, что муравьи различают запахи и появление незнакомого запаха может влиять на их поведение.</a:t>
            </a: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 ходе эксперимента я поставил палец у одного их входов в  отсеки для хранения семян, т.е. оставил свой запах у входа. </a:t>
            </a: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Был получен следующий результат: Муравьи изучали запах и не заходили в отсек для хранения семян, и я заметил как они передавали информацию об опасности сородичам.</a:t>
            </a: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Вывод: муравьи  действительно различают запахи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B8AFC9E0-161E-4BBC-A923-89F84A806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3312"/>
            <a:ext cx="234360" cy="30777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Рисунок 7" descr="P80128-155452">
            <a:extLst>
              <a:ext uri="{FF2B5EF4-FFF2-40B4-BE49-F238E27FC236}">
                <a16:creationId xmlns:a16="http://schemas.microsoft.com/office/drawing/2014/main" xmlns="" id="{A8C74AB2-52EA-446F-A575-17E6F0D24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089" y="4184869"/>
            <a:ext cx="2642600" cy="250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C:\Users\egorn\Desktop\мама фото муравьи\P80128-155946.jpg">
            <a:extLst>
              <a:ext uri="{FF2B5EF4-FFF2-40B4-BE49-F238E27FC236}">
                <a16:creationId xmlns:a16="http://schemas.microsoft.com/office/drawing/2014/main" xmlns="" id="{A0A20A63-A440-4181-90A4-A74D9385266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943" y="4162018"/>
            <a:ext cx="2642600" cy="2527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32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DB1BB7-4F12-409E-B0FF-984F7157D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729" y="156731"/>
            <a:ext cx="8596668" cy="659907"/>
          </a:xfrm>
        </p:spPr>
        <p:txBody>
          <a:bodyPr/>
          <a:lstStyle/>
          <a:p>
            <a:pPr algn="ctr"/>
            <a:r>
              <a:rPr lang="ru-RU" dirty="0"/>
              <a:t>Мои эксперименты и наблюдения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8A60F4-822B-4F5F-8F46-C937EDF7A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020933"/>
            <a:ext cx="4322683" cy="224605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Эксперимент №3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Цель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: доказать, что изменение условий содержания влияет на поведение и смену социальной роли муравьёв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В ходе эксперимента в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</a:rPr>
              <a:t>формикарий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 были помещены опарыши, которые для данного вида муравьёв могут представлять опасность.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Был получен следующий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</a:rPr>
              <a:t>результат:Рабочие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 начали выполнять функцию воинов-солдат и нападать на опарышей.  Остальные муравьи закрыли входы в жилище крупными камнями и семенами.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Вывод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: муравьи  способны на время менять свою социальную роль.</a:t>
            </a:r>
          </a:p>
          <a:p>
            <a:endParaRPr lang="ru-RU" sz="1400" dirty="0"/>
          </a:p>
        </p:txBody>
      </p:sp>
      <p:pic>
        <p:nvPicPr>
          <p:cNvPr id="13" name="Рисунок 12" descr="C:\Users\egorn\Desktop\мама фото муравьи\P80128-154544.jpg">
            <a:extLst>
              <a:ext uri="{FF2B5EF4-FFF2-40B4-BE49-F238E27FC236}">
                <a16:creationId xmlns:a16="http://schemas.microsoft.com/office/drawing/2014/main" xmlns="" id="{F3D855B9-2664-44BC-8D24-FF8F6718F236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0" t="544" r="8593" b="11227"/>
          <a:stretch/>
        </p:blipFill>
        <p:spPr bwMode="auto">
          <a:xfrm>
            <a:off x="226555" y="4172077"/>
            <a:ext cx="2700687" cy="2529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egorn\Desktop\мама фото муравьи\P80128-154648.jpg">
            <a:extLst>
              <a:ext uri="{FF2B5EF4-FFF2-40B4-BE49-F238E27FC236}">
                <a16:creationId xmlns:a16="http://schemas.microsoft.com/office/drawing/2014/main" xmlns="" id="{AD46DF14-4DEB-4DA9-8FB1-CC4C62B9E727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79"/>
          <a:stretch/>
        </p:blipFill>
        <p:spPr bwMode="auto">
          <a:xfrm>
            <a:off x="2148180" y="4157061"/>
            <a:ext cx="2700687" cy="254420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C3E0E23-513C-487F-B5CF-6CE6DA8B60BD}"/>
              </a:ext>
            </a:extLst>
          </p:cNvPr>
          <p:cNvSpPr txBox="1"/>
          <p:nvPr/>
        </p:nvSpPr>
        <p:spPr>
          <a:xfrm>
            <a:off x="5000017" y="966787"/>
            <a:ext cx="513620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Эксперимент №4  </a:t>
            </a:r>
          </a:p>
          <a:p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Цель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: доказать, что муравьи работают очень слаженно и быстро, определить с какой скоростью муравьи перенесут пищу в отсеки для хранения. 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В ходе эксперимента в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</a:rPr>
              <a:t>формикарий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 были помещены около 2х граммов семян мака и зерновой смеси.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Был получен следующий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</a:rPr>
              <a:t>результат:Рабочие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 начали переносить семена. Сначала они перенесли более мелкие семена  мака, а затем и крупные.</a:t>
            </a:r>
          </a:p>
          <a:p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Вывод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: муравьи  действительно работают слаженно, они перенесли семена за 5 часов.</a:t>
            </a:r>
          </a:p>
        </p:txBody>
      </p:sp>
      <p:pic>
        <p:nvPicPr>
          <p:cNvPr id="17" name="Рисунок 16" descr="C:\Users\egorn\Desktop\мама фото муравьи\P80128-152545.jpg">
            <a:extLst>
              <a:ext uri="{FF2B5EF4-FFF2-40B4-BE49-F238E27FC236}">
                <a16:creationId xmlns:a16="http://schemas.microsoft.com/office/drawing/2014/main" xmlns="" id="{7020B312-4547-4590-A6B8-89C0D581FC62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12"/>
          <a:stretch/>
        </p:blipFill>
        <p:spPr bwMode="auto">
          <a:xfrm>
            <a:off x="5185958" y="3754876"/>
            <a:ext cx="2700687" cy="29463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C:\Users\egorn\Desktop\мама фото муравьи\P80128-155804.jpg">
            <a:extLst>
              <a:ext uri="{FF2B5EF4-FFF2-40B4-BE49-F238E27FC236}">
                <a16:creationId xmlns:a16="http://schemas.microsoft.com/office/drawing/2014/main" xmlns="" id="{E0548111-64F2-4E46-A6F6-3A394CD512A2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2" r="4449" b="9954"/>
          <a:stretch/>
        </p:blipFill>
        <p:spPr bwMode="auto">
          <a:xfrm>
            <a:off x="8035047" y="3754877"/>
            <a:ext cx="2772383" cy="29463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318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BF27E7-721A-4F5F-8A18-713BD828D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65018"/>
            <a:ext cx="8596668" cy="1364076"/>
          </a:xfrm>
        </p:spPr>
        <p:txBody>
          <a:bodyPr anchor="ctr">
            <a:normAutofit fontScale="90000"/>
          </a:bodyPr>
          <a:lstStyle/>
          <a:p>
            <a:pPr algn="r"/>
            <a:r>
              <a:rPr lang="ru-RU" dirty="0"/>
              <a:t>           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Открываю мир насекомых </a:t>
            </a:r>
            <a:r>
              <a:rPr lang="ru-RU" dirty="0"/>
              <a:t>  </a:t>
            </a:r>
            <a:br>
              <a:rPr lang="ru-RU" dirty="0"/>
            </a:br>
            <a:r>
              <a:rPr lang="ru-RU" dirty="0"/>
              <a:t>                                                                                                        </a:t>
            </a: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Зоологический музей</a:t>
            </a:r>
            <a:br>
              <a:rPr lang="ru-RU" sz="18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Санкт Петербург, 2015 год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B9CCB46-0832-46C1-8AF7-5D6D413328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293" y="1690253"/>
            <a:ext cx="2926950" cy="4942111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551CD21-FD2B-4374-A481-C4EAED24D3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446" y="2757054"/>
            <a:ext cx="4555427" cy="353869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49A352D6-F7B2-4502-966E-A3A92B885D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40071" y="2940760"/>
            <a:ext cx="4942110" cy="277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93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075D401-AB4C-4126-B03A-A02FF3E9AF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63" y="2976563"/>
            <a:ext cx="3832166" cy="388143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D000041-F1D0-4435-858A-6315744B2E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" t="7097" r="22757" b="11945"/>
          <a:stretch/>
        </p:blipFill>
        <p:spPr>
          <a:xfrm>
            <a:off x="5039748" y="3089564"/>
            <a:ext cx="5312100" cy="36621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A64AFAB-11C6-4DC1-B874-170FA0C2C6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91"/>
          <a:stretch/>
        </p:blipFill>
        <p:spPr>
          <a:xfrm>
            <a:off x="1207582" y="235528"/>
            <a:ext cx="5494563" cy="285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98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049EE6-A1FF-4950-917B-714B9DF5A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278" y="1067866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5400" dirty="0"/>
              <a:t>Спасибо за 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458F55D-9D73-454C-A522-5E23431348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908" y="2388666"/>
            <a:ext cx="3682112" cy="36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8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1B038A8-BFA2-422C-8026-B354A75C50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739" y="791358"/>
            <a:ext cx="6979559" cy="5098473"/>
          </a:xfrm>
          <a:prstGeom prst="rect">
            <a:avLst/>
          </a:prstGeo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06DBCFF7-34CE-4DD5-8334-B29CF8694D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7878" y="1508852"/>
            <a:ext cx="5098472" cy="3663487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4ACB0F8-1C53-4E04-A116-B5AD6A7D6E7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61" t="35548" r="81" b="28395"/>
          <a:stretch/>
        </p:blipFill>
        <p:spPr>
          <a:xfrm>
            <a:off x="2743223" y="4834092"/>
            <a:ext cx="4797912" cy="110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8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2">
            <a:extLst>
              <a:ext uri="{FF2B5EF4-FFF2-40B4-BE49-F238E27FC236}">
                <a16:creationId xmlns:a16="http://schemas.microsoft.com/office/drawing/2014/main" xmlns="" id="{7719E766-6E97-40EC-96B8-D0EEFF30F2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4" b="18919"/>
          <a:stretch/>
        </p:blipFill>
        <p:spPr>
          <a:xfrm>
            <a:off x="1113877" y="408373"/>
            <a:ext cx="7815884" cy="3346882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4009674-5A17-4DE8-9C38-0D69F7395B95}"/>
              </a:ext>
            </a:extLst>
          </p:cNvPr>
          <p:cNvSpPr txBox="1"/>
          <p:nvPr/>
        </p:nvSpPr>
        <p:spPr>
          <a:xfrm>
            <a:off x="932155" y="4163628"/>
            <a:ext cx="8735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5"/>
                </a:solidFill>
                <a:latin typeface="+mj-lt"/>
              </a:rPr>
              <a:t>Гипотеза :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муравьи очень  близкие к человеку существа по своей социальной организации и муравейник можно назвать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сверхгосударством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961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F81275A-BA96-4928-BAC1-38AA2BE20B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9" r="11687" b="17109"/>
          <a:stretch/>
        </p:blipFill>
        <p:spPr>
          <a:xfrm>
            <a:off x="831272" y="427344"/>
            <a:ext cx="7129791" cy="5613237"/>
          </a:xfrm>
        </p:spPr>
      </p:pic>
    </p:spTree>
    <p:extLst>
      <p:ext uri="{BB962C8B-B14F-4D97-AF65-F5344CB8AC3E}">
        <p14:creationId xmlns:p14="http://schemas.microsoft.com/office/powerpoint/2010/main" val="428789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7435A9F-E49A-407E-9ADD-B9B63CC8C3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1" t="7989" b="7735"/>
          <a:stretch/>
        </p:blipFill>
        <p:spPr>
          <a:xfrm>
            <a:off x="512617" y="380999"/>
            <a:ext cx="8437887" cy="6096002"/>
          </a:xfrm>
        </p:spPr>
      </p:pic>
    </p:spTree>
    <p:extLst>
      <p:ext uri="{BB962C8B-B14F-4D97-AF65-F5344CB8AC3E}">
        <p14:creationId xmlns:p14="http://schemas.microsoft.com/office/powerpoint/2010/main" val="571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06787" y="761999"/>
          <a:ext cx="5178425" cy="5641146"/>
        </p:xfrm>
        <a:graphic>
          <a:graphicData uri="http://schemas.openxmlformats.org/drawingml/2006/table">
            <a:tbl>
              <a:tblPr/>
              <a:tblGrid>
                <a:gridCol w="2860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183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60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Голова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Переднегрудь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 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Брюшко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Мозг;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Кишечник;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Стебелек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Металлевральная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железа;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Нервная система;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Зобик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Хитиновый </a:t>
                      </a:r>
                      <a:r>
                        <a:rPr lang="ru-RU" sz="14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экзоскелет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Жало;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Дюфурова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железа;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Нога;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Ядовитая железа;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Желудок;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Глаз;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Челюстная </a:t>
                      </a:r>
                      <a:r>
                        <a:rPr lang="ru-RU" sz="14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желза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Коготки;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Антенны (усики);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Заглоточная железа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Жвалка</a:t>
                      </a: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7410" name="Рисунок 3"/>
          <p:cNvPicPr>
            <a:picLocks noChangeAspect="1" noChangeArrowheads="1"/>
          </p:cNvPicPr>
          <p:nvPr/>
        </p:nvPicPr>
        <p:blipFill>
          <a:blip r:embed="rId2" cstate="print"/>
          <a:srcRect l="1924" r="39297"/>
          <a:stretch>
            <a:fillRect/>
          </a:stretch>
        </p:blipFill>
        <p:spPr bwMode="auto">
          <a:xfrm>
            <a:off x="4048843" y="586154"/>
            <a:ext cx="1138985" cy="1769696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0"/>
            <a:ext cx="828015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20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</a:rPr>
              <a:t>Строение муравья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0" marR="0" lvl="0" indent="36020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" name="Содержимое 9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" t="26142" r="53846" b="21320"/>
          <a:stretch/>
        </p:blipFill>
        <p:spPr bwMode="auto">
          <a:xfrm>
            <a:off x="3112695" y="2299778"/>
            <a:ext cx="3796497" cy="36030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4422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0BEE04A-C90C-4A17-83E4-CCABF9BEA1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451699"/>
            <a:ext cx="7674479" cy="5755859"/>
          </a:xfrm>
        </p:spPr>
      </p:pic>
    </p:spTree>
    <p:extLst>
      <p:ext uri="{BB962C8B-B14F-4D97-AF65-F5344CB8AC3E}">
        <p14:creationId xmlns:p14="http://schemas.microsoft.com/office/powerpoint/2010/main" val="259066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278</TotalTime>
  <Words>441</Words>
  <Application>Microsoft Office PowerPoint</Application>
  <PresentationFormat>Произвольный</PresentationFormat>
  <Paragraphs>76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Аспект</vt:lpstr>
      <vt:lpstr>Городская научно-практическая конференция  «Культура. Интеллект. Наука»</vt:lpstr>
      <vt:lpstr>Разнообразие видов насекомых. Более 1.5 миллионов видов</vt:lpstr>
      <vt:lpstr>            Открываю мир насекомых                                                                                                            Зоологический музей Санкт Петербург, 2015 год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Доение тли</vt:lpstr>
      <vt:lpstr>Презентация PowerPoint</vt:lpstr>
      <vt:lpstr>Некоторые муравьиные профессии</vt:lpstr>
      <vt:lpstr>Презентация PowerPoint</vt:lpstr>
      <vt:lpstr>Презентация PowerPoint</vt:lpstr>
      <vt:lpstr>Распределение продуктовых запасов</vt:lpstr>
      <vt:lpstr>Забота о матке</vt:lpstr>
      <vt:lpstr>Няньки </vt:lpstr>
      <vt:lpstr>Добытчики </vt:lpstr>
      <vt:lpstr>Разведчики </vt:lpstr>
      <vt:lpstr>Презентация PowerPoint</vt:lpstr>
      <vt:lpstr>Презентация PowerPoint</vt:lpstr>
      <vt:lpstr>Мои эксперименты и наблюдения </vt:lpstr>
      <vt:lpstr>Мои эксперименты и наблюдения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 практическая конференция 2018</dc:title>
  <dc:creator>н неегорточно</dc:creator>
  <cp:lastModifiedBy>Valentina</cp:lastModifiedBy>
  <cp:revision>38</cp:revision>
  <dcterms:created xsi:type="dcterms:W3CDTF">2018-01-10T17:58:37Z</dcterms:created>
  <dcterms:modified xsi:type="dcterms:W3CDTF">2020-08-31T15:56:08Z</dcterms:modified>
</cp:coreProperties>
</file>