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728191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«Совершенствование общеобразовательных общеразвивающих программ педагогов дополнительного образования 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МАУ ДО «Народные ремесла»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060848"/>
            <a:ext cx="6408711" cy="3816424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r"/>
            <a:endParaRPr lang="ru-RU" sz="1400" b="1" dirty="0" smtClean="0">
              <a:solidFill>
                <a:srgbClr val="00B050"/>
              </a:solidFill>
            </a:endParaRPr>
          </a:p>
          <a:p>
            <a:pPr algn="r"/>
            <a:endParaRPr lang="ru-RU" sz="1400" b="1" dirty="0">
              <a:solidFill>
                <a:srgbClr val="00B050"/>
              </a:solidFill>
            </a:endParaRPr>
          </a:p>
          <a:p>
            <a:pPr algn="r"/>
            <a:endParaRPr lang="ru-RU" sz="1400" b="1" dirty="0" smtClean="0">
              <a:solidFill>
                <a:srgbClr val="00B050"/>
              </a:solidFill>
            </a:endParaRPr>
          </a:p>
          <a:p>
            <a:pPr algn="r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Разработчик: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Чайникова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Т.А., </a:t>
            </a:r>
          </a:p>
          <a:p>
            <a:pPr algn="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методист первой квалификационной категории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2060848"/>
            <a:ext cx="628099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790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1052736"/>
            <a:ext cx="7774632" cy="1512168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3</a:t>
            </a:r>
            <a:r>
              <a:rPr lang="ru-RU" sz="3600" dirty="0"/>
              <a:t>. </a:t>
            </a:r>
            <a:r>
              <a:rPr lang="ru-RU" sz="3600" b="1" dirty="0"/>
              <a:t>Комплекс организационно-педагогических условий.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43608" y="2101957"/>
            <a:ext cx="6656784" cy="4725144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</a:rPr>
              <a:t>Комплекс </a:t>
            </a:r>
            <a:r>
              <a:rPr lang="ru-RU" sz="2400" b="1" dirty="0">
                <a:solidFill>
                  <a:srgbClr val="FF0000"/>
                </a:solidFill>
              </a:rPr>
              <a:t>организационно-педагогических условий включает: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</a:rPr>
              <a:t>- 3.1. материально-техническое обеспечение;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</a:rPr>
              <a:t>- 3.2. информационное обеспечение;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</a:rPr>
              <a:t>- 3.3. кадровое обеспечение;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</a:rPr>
              <a:t>- 3.4. формы контроля;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</a:rPr>
              <a:t>- 3.5. формы представления результатов;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</a:rPr>
              <a:t>- 3.6. оценочные или контрольно-измерительные материалы;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</a:rPr>
              <a:t>- 3.7. методическое обеспечение;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</a:rPr>
              <a:t>- 3.8. календарный учебный график (КУГ).</a:t>
            </a:r>
          </a:p>
          <a:p>
            <a:pPr algn="l"/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948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02624" cy="158417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>3.8</a:t>
            </a:r>
            <a:r>
              <a:rPr lang="ru-RU" sz="3600" b="1" dirty="0"/>
              <a:t>. Календарный учебный график (КУГ)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sz="3100" b="1" dirty="0" smtClean="0">
                <a:solidFill>
                  <a:srgbClr val="FF0000"/>
                </a:solidFill>
              </a:rPr>
              <a:t>Образец оформления </a:t>
            </a:r>
            <a:r>
              <a:rPr lang="ru-RU" sz="3100" b="1" dirty="0" err="1" smtClean="0">
                <a:solidFill>
                  <a:srgbClr val="FF0000"/>
                </a:solidFill>
              </a:rPr>
              <a:t>КУГа</a:t>
            </a:r>
            <a:endParaRPr lang="ru-RU" sz="3100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71600" y="2420888"/>
            <a:ext cx="7272808" cy="324036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073568"/>
              </p:ext>
            </p:extLst>
          </p:nvPr>
        </p:nvGraphicFramePr>
        <p:xfrm>
          <a:off x="971600" y="2132856"/>
          <a:ext cx="7056784" cy="3096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6104"/>
                <a:gridCol w="792088"/>
                <a:gridCol w="1169735"/>
                <a:gridCol w="917971"/>
                <a:gridCol w="917971"/>
                <a:gridCol w="1386811"/>
                <a:gridCol w="936104"/>
              </a:tblGrid>
              <a:tr h="15223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Месяц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Дата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Тема занятия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Форма проведения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Кол-во часов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Форма контроля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Примечание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740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227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116632"/>
            <a:ext cx="734481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Решение о включении ДООП в реестр сертифицированных программ принимается при установлении одновременного выполнения следующих условий: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sz="1600" b="1" dirty="0"/>
              <a:t>1. ДООП содержит все необходимые компоненты, предусмотренные федеральным законодательством.</a:t>
            </a:r>
          </a:p>
          <a:p>
            <a:r>
              <a:rPr lang="ru-RU" sz="1600" b="1" dirty="0"/>
              <a:t>2. Продолжительность ДООП по учебному плану составляет от 16 до 864 часов.</a:t>
            </a:r>
          </a:p>
          <a:p>
            <a:r>
              <a:rPr lang="ru-RU" sz="1600" b="1" dirty="0"/>
              <a:t>3. Продолжительность года обучения, модуля по учебному плану составляет от 16 до 216 часов.</a:t>
            </a:r>
          </a:p>
          <a:p>
            <a:r>
              <a:rPr lang="ru-RU" sz="1600" b="1" dirty="0"/>
              <a:t>4. Число детей в группе составляет от 7 до 30 человек, занятия могут быть групповыми или индивидуальными.</a:t>
            </a:r>
          </a:p>
          <a:p>
            <a:r>
              <a:rPr lang="ru-RU" sz="1600" b="1" dirty="0"/>
              <a:t>5. Ожидаемые результаты освоения ДООП соответствуют целям и задачам программы.</a:t>
            </a:r>
          </a:p>
          <a:p>
            <a:r>
              <a:rPr lang="ru-RU" sz="1600" b="1" dirty="0"/>
              <a:t>6. Содержание и условия реализации ДООП соответствуют возрастным и индивидуальным особенностям обучающихся по программе.</a:t>
            </a:r>
          </a:p>
          <a:p>
            <a:r>
              <a:rPr lang="ru-RU" sz="1600" b="1" dirty="0"/>
              <a:t>7. Материально-техническое обеспечение достаточное для соблюдения условий реализации программы и достижения заявленных результатов освоения ДООП.</a:t>
            </a:r>
          </a:p>
          <a:p>
            <a:r>
              <a:rPr lang="ru-RU" sz="1600" b="1" dirty="0"/>
              <a:t>8. Реализация программы направлена на формирование и развитие творческих способностей обучающихся и удовлетворение их индивидуальных потребностей в интеллектуальном, нравственном и физическом совершенствовании, формирование культуры здорового и безопасного образа жизни, укрепление здоровья за рамками основного образования.</a:t>
            </a:r>
          </a:p>
          <a:p>
            <a:r>
              <a:rPr lang="ru-RU" sz="1600" b="1" dirty="0"/>
              <a:t>9. Реализация ДООА не нацелена на достижение предметных результатов, предусмотренных федеральными образовательными стандартами.</a:t>
            </a:r>
            <a:endParaRPr lang="ru-RU" sz="16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90620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765175"/>
            <a:ext cx="7905750" cy="5360988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ДООП должна включать следующие структурные элементы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</a:p>
          <a:p>
            <a:pPr marL="0" indent="0" algn="ctr">
              <a:buNone/>
            </a:pPr>
            <a:endParaRPr lang="ru-RU" b="1" dirty="0"/>
          </a:p>
          <a:p>
            <a:r>
              <a:rPr lang="ru-RU" dirty="0"/>
              <a:t>- </a:t>
            </a:r>
            <a:r>
              <a:rPr lang="ru-RU" sz="3600" dirty="0"/>
              <a:t>Титульный лист;</a:t>
            </a:r>
          </a:p>
          <a:p>
            <a:r>
              <a:rPr lang="ru-RU" sz="3600" dirty="0"/>
              <a:t>- Комплекс основных характеристик ДООП;</a:t>
            </a:r>
          </a:p>
          <a:p>
            <a:r>
              <a:rPr lang="ru-RU" sz="3600" dirty="0"/>
              <a:t>- Комплекс организационно-педагогических условий;</a:t>
            </a:r>
          </a:p>
          <a:p>
            <a:r>
              <a:rPr lang="ru-RU" sz="3600" dirty="0"/>
              <a:t>- Список источников.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015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20688"/>
            <a:ext cx="7558608" cy="122413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1.</a:t>
            </a:r>
            <a:r>
              <a:rPr lang="ru-RU" dirty="0"/>
              <a:t> </a:t>
            </a:r>
            <a:r>
              <a:rPr lang="ru-RU" b="1" dirty="0"/>
              <a:t>Титульный лист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484784"/>
            <a:ext cx="6656784" cy="3544417"/>
          </a:xfrm>
        </p:spPr>
        <p:txBody>
          <a:bodyPr>
            <a:normAutofit fontScale="85000" lnSpcReduction="20000"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Титульный </a:t>
            </a:r>
            <a:r>
              <a:rPr lang="ru-RU" sz="3200" dirty="0">
                <a:solidFill>
                  <a:srgbClr val="FF0000"/>
                </a:solidFill>
              </a:rPr>
              <a:t>лист содержит: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</a:rPr>
              <a:t>- 1.1. наименование образовательной организации, реализующей ДООП;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</a:rPr>
              <a:t>- 1.2. название образовательной программы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</a:rPr>
              <a:t>- 1.3. возраст обучающихся;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</a:rPr>
              <a:t>- 1.4. срок реализации программы;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</a:rPr>
              <a:t>- 1.5. ФИО и должность разработчика;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</a:rPr>
              <a:t>- 1.6. город и год разработки ДООП;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</a:rPr>
              <a:t>- 1.7. гриф утверждения программы.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5646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800200"/>
          </a:xfrm>
        </p:spPr>
        <p:txBody>
          <a:bodyPr>
            <a:normAutofit/>
          </a:bodyPr>
          <a:lstStyle/>
          <a:p>
            <a:r>
              <a:rPr lang="ru-RU" sz="3600" b="1" dirty="0"/>
              <a:t>2. Комплекс основных характеристик ДООП.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6400800" cy="381642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Комплекс </a:t>
            </a:r>
            <a:r>
              <a:rPr lang="ru-RU" sz="2800" dirty="0">
                <a:solidFill>
                  <a:srgbClr val="FF0000"/>
                </a:solidFill>
              </a:rPr>
              <a:t>основных характеристик ДООП включает:</a:t>
            </a:r>
          </a:p>
          <a:p>
            <a:r>
              <a:rPr lang="ru-RU" sz="2800" dirty="0">
                <a:solidFill>
                  <a:schemeClr val="tx1"/>
                </a:solidFill>
              </a:rPr>
              <a:t>- 2.1. пояснительную записку;</a:t>
            </a:r>
          </a:p>
          <a:p>
            <a:r>
              <a:rPr lang="ru-RU" sz="2800" dirty="0">
                <a:solidFill>
                  <a:schemeClr val="tx1"/>
                </a:solidFill>
              </a:rPr>
              <a:t>- 2.2. цель и задачи программы;</a:t>
            </a:r>
          </a:p>
          <a:p>
            <a:r>
              <a:rPr lang="ru-RU" sz="2800" dirty="0">
                <a:solidFill>
                  <a:schemeClr val="tx1"/>
                </a:solidFill>
              </a:rPr>
              <a:t>- 2.3. учебный план;</a:t>
            </a:r>
          </a:p>
          <a:p>
            <a:r>
              <a:rPr lang="ru-RU" sz="2800" dirty="0">
                <a:solidFill>
                  <a:schemeClr val="tx1"/>
                </a:solidFill>
              </a:rPr>
              <a:t>- 2.4. содержание программы;</a:t>
            </a:r>
          </a:p>
          <a:p>
            <a:r>
              <a:rPr lang="ru-RU" sz="2800" dirty="0">
                <a:solidFill>
                  <a:schemeClr val="tx1"/>
                </a:solidFill>
              </a:rPr>
              <a:t>- 2.5. планируемые результаты.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20951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052736"/>
            <a:ext cx="7668840" cy="5073427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Пояснительная записка </a:t>
            </a:r>
            <a:r>
              <a:rPr lang="ru-RU" sz="1800" dirty="0" smtClean="0">
                <a:solidFill>
                  <a:srgbClr val="FF0000"/>
                </a:solidFill>
              </a:rPr>
              <a:t>включает </a:t>
            </a:r>
            <a:r>
              <a:rPr lang="ru-RU" sz="1800" dirty="0">
                <a:solidFill>
                  <a:srgbClr val="FF0000"/>
                </a:solidFill>
              </a:rPr>
              <a:t>в себя</a:t>
            </a:r>
            <a:r>
              <a:rPr lang="ru-RU" sz="1800" b="1" dirty="0">
                <a:solidFill>
                  <a:srgbClr val="FF0000"/>
                </a:solidFill>
              </a:rPr>
              <a:t>:</a:t>
            </a:r>
            <a:endParaRPr lang="ru-RU" sz="1800" dirty="0">
              <a:solidFill>
                <a:srgbClr val="FF0000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- 2.1.1. указание на соответствие программы действующим  нормативно-правовым актам;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- 2.1.2. указание на направленность и направление программы;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- 2.1.3. тип программы (одноуровневые, </a:t>
            </a:r>
            <a:r>
              <a:rPr lang="ru-RU" sz="1600" b="1" dirty="0" err="1">
                <a:solidFill>
                  <a:schemeClr val="tx1"/>
                </a:solidFill>
              </a:rPr>
              <a:t>разноуровневые</a:t>
            </a:r>
            <a:r>
              <a:rPr lang="ru-RU" sz="1600" b="1" dirty="0">
                <a:solidFill>
                  <a:schemeClr val="tx1"/>
                </a:solidFill>
              </a:rPr>
              <a:t> (параллельная или линейная), непереведенные в уровневые и </a:t>
            </a:r>
            <a:r>
              <a:rPr lang="ru-RU" sz="1600" b="1" dirty="0" err="1">
                <a:solidFill>
                  <a:schemeClr val="tx1"/>
                </a:solidFill>
              </a:rPr>
              <a:t>разноуровневые</a:t>
            </a:r>
            <a:r>
              <a:rPr lang="ru-RU" sz="1600" b="1" dirty="0">
                <a:solidFill>
                  <a:schemeClr val="tx1"/>
                </a:solidFill>
              </a:rPr>
              <a:t>);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- 2.1.4. уровень усвоения программы: (стартовый, базовый, продвинутый);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- 2.1.5. формы организации программы (интегрированная, комплексная, модульная);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- 2.1.6. </a:t>
            </a:r>
            <a:r>
              <a:rPr lang="ru-RU" sz="1600" b="1" dirty="0" smtClean="0">
                <a:solidFill>
                  <a:schemeClr val="tx1"/>
                </a:solidFill>
              </a:rPr>
              <a:t>указать</a:t>
            </a:r>
            <a:r>
              <a:rPr lang="ru-RU" sz="1600" b="1" dirty="0">
                <a:solidFill>
                  <a:schemeClr val="tx1"/>
                </a:solidFill>
              </a:rPr>
              <a:t>, является ли программа сетевой; 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- 2.1.7. </a:t>
            </a:r>
            <a:r>
              <a:rPr lang="ru-RU" sz="1600" b="1" dirty="0" smtClean="0">
                <a:solidFill>
                  <a:schemeClr val="tx1"/>
                </a:solidFill>
              </a:rPr>
              <a:t>указать</a:t>
            </a:r>
            <a:r>
              <a:rPr lang="ru-RU" sz="1600" b="1" dirty="0">
                <a:solidFill>
                  <a:schemeClr val="tx1"/>
                </a:solidFill>
              </a:rPr>
              <a:t>, является ли программа адаптированной;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- 2.1.8. </a:t>
            </a:r>
            <a:r>
              <a:rPr lang="ru-RU" sz="1600" b="1" dirty="0" smtClean="0">
                <a:solidFill>
                  <a:schemeClr val="tx1"/>
                </a:solidFill>
              </a:rPr>
              <a:t>указать</a:t>
            </a:r>
            <a:r>
              <a:rPr lang="ru-RU" sz="1600" b="1" dirty="0">
                <a:solidFill>
                  <a:schemeClr val="tx1"/>
                </a:solidFill>
              </a:rPr>
              <a:t>, является ли программа краткосрочной каникулярной;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- 2.1.9. </a:t>
            </a:r>
            <a:r>
              <a:rPr lang="ru-RU" sz="1600" b="1" dirty="0" smtClean="0">
                <a:solidFill>
                  <a:schemeClr val="tx1"/>
                </a:solidFill>
              </a:rPr>
              <a:t>указать</a:t>
            </a:r>
            <a:r>
              <a:rPr lang="ru-RU" sz="1600" b="1" dirty="0">
                <a:solidFill>
                  <a:schemeClr val="tx1"/>
                </a:solidFill>
              </a:rPr>
              <a:t>, есть ли наставничество;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- 2.1.10. </a:t>
            </a:r>
            <a:r>
              <a:rPr lang="ru-RU" sz="1600" b="1" dirty="0" smtClean="0">
                <a:solidFill>
                  <a:schemeClr val="tx1"/>
                </a:solidFill>
              </a:rPr>
              <a:t>актуальность</a:t>
            </a:r>
            <a:r>
              <a:rPr lang="ru-RU" sz="1600" b="1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- 2.1.11. </a:t>
            </a:r>
            <a:r>
              <a:rPr lang="ru-RU" sz="1600" b="1" dirty="0" smtClean="0">
                <a:solidFill>
                  <a:schemeClr val="tx1"/>
                </a:solidFill>
              </a:rPr>
              <a:t>педагогическая </a:t>
            </a:r>
            <a:r>
              <a:rPr lang="ru-RU" sz="1600" b="1" dirty="0">
                <a:solidFill>
                  <a:schemeClr val="tx1"/>
                </a:solidFill>
              </a:rPr>
              <a:t>целесообразность;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- 2.1.12. </a:t>
            </a:r>
            <a:r>
              <a:rPr lang="ru-RU" sz="1600" b="1" dirty="0" smtClean="0">
                <a:solidFill>
                  <a:schemeClr val="tx1"/>
                </a:solidFill>
              </a:rPr>
              <a:t>новизна</a:t>
            </a:r>
            <a:r>
              <a:rPr lang="ru-RU" sz="1600" b="1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- 2.1.13. </a:t>
            </a:r>
            <a:r>
              <a:rPr lang="ru-RU" sz="1600" b="1" dirty="0" smtClean="0">
                <a:solidFill>
                  <a:schemeClr val="tx1"/>
                </a:solidFill>
              </a:rPr>
              <a:t>адресат</a:t>
            </a:r>
            <a:r>
              <a:rPr lang="ru-RU" sz="1600" b="1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- 2.1.14. </a:t>
            </a:r>
            <a:r>
              <a:rPr lang="ru-RU" sz="1600" b="1" dirty="0" smtClean="0">
                <a:solidFill>
                  <a:schemeClr val="tx1"/>
                </a:solidFill>
              </a:rPr>
              <a:t>объем </a:t>
            </a:r>
            <a:r>
              <a:rPr lang="ru-RU" sz="1600" b="1" dirty="0">
                <a:solidFill>
                  <a:schemeClr val="tx1"/>
                </a:solidFill>
              </a:rPr>
              <a:t>программы, срок ее реализации и режим занятий.</a:t>
            </a:r>
          </a:p>
          <a:p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8328"/>
            <a:ext cx="8219256" cy="786416"/>
          </a:xfrm>
        </p:spPr>
        <p:txBody>
          <a:bodyPr/>
          <a:lstStyle/>
          <a:p>
            <a:r>
              <a:rPr lang="ru-RU" dirty="0" smtClean="0"/>
              <a:t>Пояснительная записка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4058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02624" cy="936104"/>
          </a:xfrm>
        </p:spPr>
        <p:txBody>
          <a:bodyPr>
            <a:normAutofit fontScale="90000"/>
          </a:bodyPr>
          <a:lstStyle/>
          <a:p>
            <a:r>
              <a:rPr lang="ru-RU" sz="2800" b="1" dirty="0"/>
              <a:t>2.1.1.Указание на соответствие программы действующим  нормативно-правовым актам:</a:t>
            </a:r>
            <a:endParaRPr lang="ru-RU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43608" y="1340768"/>
            <a:ext cx="6728792" cy="4680520"/>
          </a:xfrm>
        </p:spPr>
        <p:txBody>
          <a:bodyPr>
            <a:normAutofit fontScale="77500" lnSpcReduction="20000"/>
          </a:bodyPr>
          <a:lstStyle/>
          <a:p>
            <a:pPr lvl="0" algn="l"/>
            <a:r>
              <a:rPr lang="ru-RU" b="1" dirty="0" smtClean="0">
                <a:solidFill>
                  <a:schemeClr val="tx1"/>
                </a:solidFill>
              </a:rPr>
              <a:t>1. Федеральный </a:t>
            </a:r>
            <a:r>
              <a:rPr lang="ru-RU" b="1" dirty="0">
                <a:solidFill>
                  <a:schemeClr val="tx1"/>
                </a:solidFill>
              </a:rPr>
              <a:t>закон Российской Федерации от 29.12.2012 № 273-ФЗ «Об образовании в Российской Федерации»;</a:t>
            </a:r>
          </a:p>
          <a:p>
            <a:pPr lvl="0" algn="l"/>
            <a:r>
              <a:rPr lang="ru-RU" b="1" dirty="0" smtClean="0">
                <a:solidFill>
                  <a:schemeClr val="tx1"/>
                </a:solidFill>
              </a:rPr>
              <a:t>2. Приказ </a:t>
            </a:r>
            <a:r>
              <a:rPr lang="ru-RU" b="1" dirty="0">
                <a:solidFill>
                  <a:schemeClr val="tx1"/>
                </a:solidFill>
              </a:rPr>
              <a:t>Министерства образования и науки Российской Федерации от 09.11.2018 № 196 «Об утверждении порядка организации и осуществления образовательной деятельности по дополнительным общеобразовательным программам»;</a:t>
            </a:r>
          </a:p>
          <a:p>
            <a:pPr lvl="0" algn="l"/>
            <a:r>
              <a:rPr lang="ru-RU" b="1" dirty="0" smtClean="0">
                <a:solidFill>
                  <a:schemeClr val="tx1"/>
                </a:solidFill>
              </a:rPr>
              <a:t>3. Письмо </a:t>
            </a:r>
            <a:r>
              <a:rPr lang="ru-RU" b="1" dirty="0">
                <a:solidFill>
                  <a:schemeClr val="tx1"/>
                </a:solidFill>
              </a:rPr>
              <a:t>от 18.11.2015 г. № 09-3242 Министерства образования и науки РФ, Министерства образования и науки РФ от 11.12.2006 № 06-1844 «О примерных требованиях к программам дополнительного образования детей».</a:t>
            </a:r>
          </a:p>
          <a:p>
            <a:pPr lvl="0" algn="l"/>
            <a:r>
              <a:rPr lang="ru-RU" b="1" dirty="0" smtClean="0">
                <a:solidFill>
                  <a:schemeClr val="tx1"/>
                </a:solidFill>
              </a:rPr>
              <a:t>4. СП </a:t>
            </a:r>
            <a:r>
              <a:rPr lang="ru-RU" b="1" dirty="0">
                <a:solidFill>
                  <a:schemeClr val="tx1"/>
                </a:solidFill>
              </a:rPr>
              <a:t>2.43648-20 «Санитарно-эпидемиологические требования к организациям воспитания и обучения, отдыха и оздоровления детей и молодежи», утвержденные постановлением Главного государственного санитарного врача Российской Федерации от 28 сентября 2020 г. № 28, введенные в действие с 01 января 2021 г.;</a:t>
            </a:r>
          </a:p>
          <a:p>
            <a:pPr lvl="0" algn="l"/>
            <a:r>
              <a:rPr lang="ru-RU" b="1" dirty="0" smtClean="0">
                <a:solidFill>
                  <a:schemeClr val="tx1"/>
                </a:solidFill>
              </a:rPr>
              <a:t>5. Распоряжение </a:t>
            </a:r>
            <a:r>
              <a:rPr lang="ru-RU" b="1" dirty="0">
                <a:solidFill>
                  <a:schemeClr val="tx1"/>
                </a:solidFill>
              </a:rPr>
              <a:t>Министерства образования и науки Хабаровского края от 26.09.2019 № 1321 об утверждении методических рекомендаций «Правила персонифицированного финансирования дополнительного образования детей в городском округе, муниципальном районе Хабаровского края;</a:t>
            </a:r>
          </a:p>
          <a:p>
            <a:pPr lvl="0" algn="l"/>
            <a:r>
              <a:rPr lang="ru-RU" b="1" dirty="0" smtClean="0">
                <a:solidFill>
                  <a:schemeClr val="tx1"/>
                </a:solidFill>
              </a:rPr>
              <a:t>6. Устав </a:t>
            </a:r>
            <a:r>
              <a:rPr lang="ru-RU" b="1" dirty="0">
                <a:solidFill>
                  <a:schemeClr val="tx1"/>
                </a:solidFill>
              </a:rPr>
              <a:t>и программа развития МАУ ДО «Народные ремесла».</a:t>
            </a:r>
          </a:p>
          <a:p>
            <a:pPr algn="l"/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323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20688"/>
            <a:ext cx="7558608" cy="1514871"/>
          </a:xfrm>
        </p:spPr>
        <p:txBody>
          <a:bodyPr>
            <a:noAutofit/>
          </a:bodyPr>
          <a:lstStyle/>
          <a:p>
            <a:r>
              <a:rPr lang="ru-RU" sz="3600" b="1" dirty="0"/>
              <a:t>2.1.14. Объем программы, срок ее реализации и режим занятий.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468494"/>
              </p:ext>
            </p:extLst>
          </p:nvPr>
        </p:nvGraphicFramePr>
        <p:xfrm>
          <a:off x="1115615" y="2420888"/>
          <a:ext cx="6859185" cy="3832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3078"/>
                <a:gridCol w="1143078"/>
                <a:gridCol w="1143078"/>
                <a:gridCol w="1143078"/>
                <a:gridCol w="1143078"/>
                <a:gridCol w="1143795"/>
              </a:tblGrid>
              <a:tr h="1729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Период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Продолжительность занятия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Кол-во занятий в неделю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Кол-во часов в неделю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Кол-во недель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Кол-во часов в год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6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 год обучения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2 ч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144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6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2 год обучения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2 ч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6 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216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5437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630616" cy="122413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2.3. Учебный план.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284984"/>
            <a:ext cx="7016824" cy="1744217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507710"/>
              </p:ext>
            </p:extLst>
          </p:nvPr>
        </p:nvGraphicFramePr>
        <p:xfrm>
          <a:off x="683569" y="2492897"/>
          <a:ext cx="7776863" cy="2808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0350"/>
                <a:gridCol w="1829643"/>
                <a:gridCol w="1160350"/>
                <a:gridCol w="1250256"/>
                <a:gridCol w="1071172"/>
                <a:gridCol w="1305092"/>
              </a:tblGrid>
              <a:tr h="69129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Название темы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Кол-во часов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Формы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контроля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57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Теория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Практика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Всего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1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3123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108012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2.4. Содержание программы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1700808"/>
            <a:ext cx="6400800" cy="3960440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ru-RU" sz="2600" b="1" dirty="0">
                <a:solidFill>
                  <a:srgbClr val="FF0000"/>
                </a:solidFill>
              </a:rPr>
              <a:t>Содержание программы </a:t>
            </a:r>
            <a:r>
              <a:rPr lang="ru-RU" sz="2600" dirty="0">
                <a:solidFill>
                  <a:schemeClr val="tx1"/>
                </a:solidFill>
              </a:rPr>
              <a:t>– это краткое описание тем, которые представлены в </a:t>
            </a:r>
            <a:r>
              <a:rPr lang="ru-RU" sz="2600" dirty="0" smtClean="0">
                <a:solidFill>
                  <a:schemeClr val="tx1"/>
                </a:solidFill>
              </a:rPr>
              <a:t>учебном плане </a:t>
            </a:r>
            <a:r>
              <a:rPr lang="ru-RU" sz="2600" dirty="0">
                <a:solidFill>
                  <a:schemeClr val="tx1"/>
                </a:solidFill>
              </a:rPr>
              <a:t>по схеме: </a:t>
            </a:r>
          </a:p>
          <a:p>
            <a:pPr algn="l"/>
            <a:r>
              <a:rPr lang="ru-RU" sz="2600" dirty="0">
                <a:solidFill>
                  <a:schemeClr val="tx1"/>
                </a:solidFill>
              </a:rPr>
              <a:t>- наименование темы; </a:t>
            </a:r>
          </a:p>
          <a:p>
            <a:pPr algn="l"/>
            <a:r>
              <a:rPr lang="ru-RU" sz="2600" dirty="0">
                <a:solidFill>
                  <a:schemeClr val="tx1"/>
                </a:solidFill>
              </a:rPr>
              <a:t>- теоретические сведения;</a:t>
            </a:r>
          </a:p>
          <a:p>
            <a:pPr algn="l"/>
            <a:r>
              <a:rPr lang="ru-RU" sz="2600" dirty="0">
                <a:solidFill>
                  <a:schemeClr val="tx1"/>
                </a:solidFill>
              </a:rPr>
              <a:t>- практическая работа;</a:t>
            </a:r>
          </a:p>
          <a:p>
            <a:pPr algn="l"/>
            <a:r>
              <a:rPr lang="ru-RU" sz="2600" dirty="0">
                <a:solidFill>
                  <a:schemeClr val="tx1"/>
                </a:solidFill>
              </a:rPr>
              <a:t>- форма организации деятельности.</a:t>
            </a:r>
          </a:p>
          <a:p>
            <a:pPr algn="l"/>
            <a:endParaRPr lang="ru-RU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2327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75</TotalTime>
  <Words>797</Words>
  <Application>Microsoft Office PowerPoint</Application>
  <PresentationFormat>Экран (4:3)</PresentationFormat>
  <Paragraphs>132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«Совершенствование общеобразовательных общеразвивающих программ педагогов дополнительного образования  МАУ ДО «Народные ремесла» </vt:lpstr>
      <vt:lpstr>Презентация PowerPoint</vt:lpstr>
      <vt:lpstr>1. Титульный лист. </vt:lpstr>
      <vt:lpstr>2. Комплекс основных характеристик ДООП. </vt:lpstr>
      <vt:lpstr>Пояснительная записка</vt:lpstr>
      <vt:lpstr>2.1.1.Указание на соответствие программы действующим  нормативно-правовым актам:</vt:lpstr>
      <vt:lpstr>2.1.14. Объем программы, срок ее реализации и режим занятий. </vt:lpstr>
      <vt:lpstr>2.3. Учебный план. </vt:lpstr>
      <vt:lpstr>2.4. Содержание программы </vt:lpstr>
      <vt:lpstr>3. Комплекс организационно-педагогических условий. </vt:lpstr>
      <vt:lpstr>    3.8. Календарный учебный график (КУГ)   Образец оформления КУГа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«Совершенствование общеобразовательных общеразвивающих программ педагогов дополнительного образования  МАУ ДО «Народные ремесла»</dc:title>
  <dc:creator>user</dc:creator>
  <cp:lastModifiedBy>user</cp:lastModifiedBy>
  <cp:revision>9</cp:revision>
  <dcterms:created xsi:type="dcterms:W3CDTF">2021-08-17T05:14:52Z</dcterms:created>
  <dcterms:modified xsi:type="dcterms:W3CDTF">2021-08-23T04:40:16Z</dcterms:modified>
</cp:coreProperties>
</file>