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30"/>
  </p:notesMasterIdLst>
  <p:sldIdLst>
    <p:sldId id="287" r:id="rId2"/>
    <p:sldId id="268" r:id="rId3"/>
    <p:sldId id="339" r:id="rId4"/>
    <p:sldId id="340" r:id="rId5"/>
    <p:sldId id="286" r:id="rId6"/>
    <p:sldId id="288" r:id="rId7"/>
    <p:sldId id="301" r:id="rId8"/>
    <p:sldId id="285" r:id="rId9"/>
    <p:sldId id="302" r:id="rId10"/>
    <p:sldId id="281" r:id="rId11"/>
    <p:sldId id="300" r:id="rId12"/>
    <p:sldId id="349" r:id="rId13"/>
    <p:sldId id="280" r:id="rId14"/>
    <p:sldId id="332" r:id="rId15"/>
    <p:sldId id="334" r:id="rId16"/>
    <p:sldId id="335" r:id="rId17"/>
    <p:sldId id="336" r:id="rId18"/>
    <p:sldId id="338" r:id="rId19"/>
    <p:sldId id="306" r:id="rId20"/>
    <p:sldId id="308" r:id="rId21"/>
    <p:sldId id="342" r:id="rId22"/>
    <p:sldId id="343" r:id="rId23"/>
    <p:sldId id="344" r:id="rId24"/>
    <p:sldId id="347" r:id="rId25"/>
    <p:sldId id="345" r:id="rId26"/>
    <p:sldId id="346" r:id="rId27"/>
    <p:sldId id="348" r:id="rId28"/>
    <p:sldId id="29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41" autoAdjust="0"/>
    <p:restoredTop sz="94660"/>
  </p:normalViewPr>
  <p:slideViewPr>
    <p:cSldViewPr>
      <p:cViewPr varScale="1">
        <p:scale>
          <a:sx n="69" d="100"/>
          <a:sy n="69" d="100"/>
        </p:scale>
        <p:origin x="-142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DE17A8-D11E-49E4-B196-1E94BC1B3CCF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AE3DA-E55E-4B1A-9C25-5193101E72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2B71D71-0F96-4586-9020-A44278E103ED}" type="slidenum">
              <a:rPr lang="ru-RU" smtClean="0"/>
              <a:pPr/>
              <a:t>3</a:t>
            </a:fld>
            <a:endParaRPr lang="ru-RU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smtClean="0">
                <a:latin typeface="Times New Roman" pitchFamily="18" charset="0"/>
              </a:rPr>
              <a:t>   Качество усвоения знаний определяется </a:t>
            </a:r>
            <a:r>
              <a:rPr lang="ru-RU" b="1" smtClean="0">
                <a:latin typeface="Times New Roman" pitchFamily="18" charset="0"/>
              </a:rPr>
              <a:t>многообразием и характером</a:t>
            </a:r>
            <a:r>
              <a:rPr lang="ru-RU" smtClean="0">
                <a:latin typeface="Times New Roman" pitchFamily="18" charset="0"/>
              </a:rPr>
              <a:t> видов универсальных действий.</a:t>
            </a:r>
          </a:p>
          <a:p>
            <a:pPr eaLnBrk="1" hangingPunct="1"/>
            <a:r>
              <a:rPr lang="ru-RU" smtClean="0">
                <a:latin typeface="Times New Roman" pitchFamily="18" charset="0"/>
              </a:rPr>
              <a:t>   В качестве основных видов универсальных учебных действий разработчики стандарта выделяют личностные, регулятивные, познавательные и коммуникативные УУД.</a:t>
            </a:r>
          </a:p>
          <a:p>
            <a:pPr eaLnBrk="1" hangingPunct="1"/>
            <a:r>
              <a:rPr lang="ru-RU" smtClean="0">
                <a:latin typeface="Times New Roman" pitchFamily="18" charset="0"/>
              </a:rPr>
              <a:t>   Овладение ими происходит в контексте </a:t>
            </a:r>
            <a:r>
              <a:rPr lang="ru-RU" b="1" smtClean="0">
                <a:latin typeface="Times New Roman" pitchFamily="18" charset="0"/>
              </a:rPr>
              <a:t>разных </a:t>
            </a:r>
            <a:r>
              <a:rPr lang="ru-RU" smtClean="0">
                <a:latin typeface="Times New Roman" pitchFamily="18" charset="0"/>
              </a:rPr>
              <a:t>учебных предметов. Каждый учебный предмет раскрывает свои собственные, специфические возможности для формирования УУД, определяемые, в первую очередь, функцией учебного предмета и его предметным содержанием.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55300" name="Номер слайда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A26DDFF8-4414-4B4D-BBF7-1CA724AB57C9}" type="slidenum">
              <a:rPr lang="ru-RU" sz="1200"/>
              <a:pPr algn="r"/>
              <a:t>4</a:t>
            </a:fld>
            <a:endParaRPr lang="ru-RU" sz="12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DC29D76-C061-434E-9965-FC2549CC2F8C}" type="datetimeFigureOut">
              <a:rPr lang="ru-RU" smtClean="0"/>
              <a:pPr/>
              <a:t>26.03.2018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22D8BA-24B6-4E4B-BB91-88D538F25815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46"/>
            <a:ext cx="8429684" cy="5929354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000" b="1" dirty="0" smtClean="0">
                <a:solidFill>
                  <a:srgbClr val="7030A0"/>
                </a:solidFill>
              </a:rPr>
              <a:t>Формирование   действия нравственно-этического оценивания   у младших школьников в рамках курса «Основы православной культуры»</a:t>
            </a:r>
            <a:endParaRPr lang="ru-RU" sz="4000" dirty="0" smtClean="0">
              <a:solidFill>
                <a:srgbClr val="7030A0"/>
              </a:solidFill>
            </a:endParaRPr>
          </a:p>
          <a:p>
            <a:pPr algn="r">
              <a:buNone/>
            </a:pPr>
            <a:endParaRPr lang="ru-RU" i="1" dirty="0" smtClean="0"/>
          </a:p>
          <a:p>
            <a:pPr algn="r">
              <a:buNone/>
            </a:pPr>
            <a:endParaRPr lang="ru-RU" i="1" dirty="0" smtClean="0"/>
          </a:p>
          <a:p>
            <a:pPr algn="r">
              <a:buNone/>
            </a:pPr>
            <a:r>
              <a:rPr lang="ru-RU" i="1" dirty="0" smtClean="0"/>
              <a:t>Храброва Татьяна Александровна, </a:t>
            </a:r>
          </a:p>
          <a:p>
            <a:pPr algn="r">
              <a:buNone/>
            </a:pPr>
            <a:r>
              <a:rPr lang="ru-RU" i="1" dirty="0" smtClean="0"/>
              <a:t>учитель начальных классов</a:t>
            </a:r>
          </a:p>
          <a:p>
            <a:pPr algn="r">
              <a:buNone/>
            </a:pPr>
            <a:r>
              <a:rPr lang="ru-RU" i="1" dirty="0" smtClean="0"/>
              <a:t>МАОУ «Гуманитарный лицей»</a:t>
            </a:r>
            <a:endParaRPr lang="ru-RU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052736"/>
            <a:ext cx="8686800" cy="5448098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solidFill>
                  <a:srgbClr val="C00000"/>
                </a:solidFill>
              </a:rPr>
              <a:t>Нравственно-этическая ориентация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i="1" dirty="0" smtClean="0">
                <a:solidFill>
                  <a:srgbClr val="7030A0"/>
                </a:solidFill>
              </a:rPr>
              <a:t>определяет выбор действия в условиях морального конфликта и включает</a:t>
            </a:r>
          </a:p>
          <a:p>
            <a:pPr>
              <a:buNone/>
            </a:pPr>
            <a:r>
              <a:rPr lang="ru-RU" i="1" dirty="0" smtClean="0">
                <a:solidFill>
                  <a:srgbClr val="7030A0"/>
                </a:solidFill>
              </a:rPr>
              <a:t> </a:t>
            </a:r>
            <a:r>
              <a:rPr lang="ru-RU" i="1" u="sng" dirty="0" smtClean="0">
                <a:solidFill>
                  <a:srgbClr val="7030A0"/>
                </a:solidFill>
              </a:rPr>
              <a:t>следующие компоненты</a:t>
            </a:r>
            <a:r>
              <a:rPr lang="ru-RU" i="1" u="sng" dirty="0" smtClean="0"/>
              <a:t>:</a:t>
            </a:r>
            <a:r>
              <a:rPr lang="ru-RU" i="1" dirty="0" smtClean="0"/>
              <a:t> </a:t>
            </a:r>
            <a:endParaRPr lang="ru-RU" dirty="0" smtClean="0"/>
          </a:p>
          <a:p>
            <a:pPr>
              <a:buNone/>
            </a:pPr>
            <a:r>
              <a:rPr lang="ru-RU" dirty="0" smtClean="0"/>
              <a:t>1) выделение морального содержания ситуации, а именно моральных норм, составляющих основу моральной дилеммы; </a:t>
            </a:r>
          </a:p>
          <a:p>
            <a:pPr>
              <a:buNone/>
            </a:pPr>
            <a:r>
              <a:rPr lang="ru-RU" dirty="0" smtClean="0"/>
              <a:t>2) ориентацию на мотивы поступка участников дилеммы, которая предполагает возможность ребенка увидеть ситуацию нарушения нормы с разных позиций; </a:t>
            </a:r>
          </a:p>
          <a:p>
            <a:pPr>
              <a:buNone/>
            </a:pPr>
            <a:r>
              <a:rPr lang="ru-RU" dirty="0" smtClean="0"/>
              <a:t>3) ориентацию на выделение, идентификацию моральных чувств и их осознание. (А.Г. </a:t>
            </a:r>
            <a:r>
              <a:rPr lang="ru-RU" dirty="0" err="1" smtClean="0"/>
              <a:t>Асмолов</a:t>
            </a:r>
            <a:r>
              <a:rPr lang="ru-RU" dirty="0" smtClean="0"/>
              <a:t>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0042"/>
            <a:ext cx="9215502" cy="6572272"/>
          </a:xfrm>
        </p:spPr>
        <p:txBody>
          <a:bodyPr>
            <a:normAutofit fontScale="55000" lnSpcReduction="20000"/>
          </a:bodyPr>
          <a:lstStyle/>
          <a:p>
            <a:pPr algn="ctr">
              <a:buNone/>
            </a:pPr>
            <a:r>
              <a:rPr lang="ru-RU" sz="3800" b="1" dirty="0" smtClean="0">
                <a:solidFill>
                  <a:srgbClr val="C00000"/>
                </a:solidFill>
              </a:rPr>
              <a:t>  Александр   Григорьевич   </a:t>
            </a:r>
            <a:r>
              <a:rPr lang="ru-RU" sz="3800" b="1" dirty="0" err="1" smtClean="0">
                <a:solidFill>
                  <a:srgbClr val="C00000"/>
                </a:solidFill>
              </a:rPr>
              <a:t>Асмолов</a:t>
            </a:r>
            <a:r>
              <a:rPr lang="ru-RU" sz="3800" b="1" dirty="0" smtClean="0">
                <a:solidFill>
                  <a:srgbClr val="C00000"/>
                </a:solidFill>
              </a:rPr>
              <a:t>  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rgbClr val="C00000"/>
                </a:solidFill>
              </a:rPr>
              <a:t>выделил  структуру и основные 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rgbClr val="C00000"/>
                </a:solidFill>
              </a:rPr>
              <a:t> критерии нравственно-этической ориентации:</a:t>
            </a:r>
          </a:p>
          <a:p>
            <a:pPr>
              <a:buNone/>
            </a:pPr>
            <a:r>
              <a:rPr lang="ru-RU" sz="3800" dirty="0" smtClean="0"/>
              <a:t>1</a:t>
            </a:r>
            <a:r>
              <a:rPr lang="ru-RU" sz="3800" b="1" dirty="0" smtClean="0"/>
              <a:t>. Выделение морального содержания ситуации, нарушения моральной нормы / следования моральной норме.  </a:t>
            </a:r>
            <a:r>
              <a:rPr lang="ru-RU" sz="3800" dirty="0" smtClean="0"/>
              <a:t>Ориентировка на моральную норму (справедливого распределения взаимопомощи, правдивости)</a:t>
            </a:r>
          </a:p>
          <a:p>
            <a:pPr>
              <a:buNone/>
            </a:pPr>
            <a:r>
              <a:rPr lang="ru-RU" sz="3800" dirty="0" smtClean="0"/>
              <a:t>2. </a:t>
            </a:r>
            <a:r>
              <a:rPr lang="ru-RU" sz="3800" b="1" dirty="0" smtClean="0"/>
              <a:t>Дифференциация конвенциональных и моральных норм.   </a:t>
            </a:r>
            <a:r>
              <a:rPr lang="ru-RU" sz="3800" dirty="0" smtClean="0"/>
              <a:t>Ребенок понимает, что нарушение моральных норм оценивается как более серьезное и недопустимое по сравнению с конвенциональными нормами.</a:t>
            </a:r>
          </a:p>
          <a:p>
            <a:pPr>
              <a:buNone/>
            </a:pPr>
            <a:r>
              <a:rPr lang="ru-RU" sz="3800" dirty="0" smtClean="0"/>
              <a:t>3. </a:t>
            </a:r>
            <a:r>
              <a:rPr lang="ru-RU" sz="3800" b="1" dirty="0" smtClean="0"/>
              <a:t>Решение моральной дилеммы на основе </a:t>
            </a:r>
            <a:r>
              <a:rPr lang="ru-RU" sz="3800" b="1" dirty="0" err="1" smtClean="0"/>
              <a:t>децентрации</a:t>
            </a:r>
            <a:r>
              <a:rPr lang="ru-RU" sz="3800" dirty="0" smtClean="0"/>
              <a:t>.   Учет ребенком объективных последствий нарушения нормы. Учет мотивов субъекта при нарушении нормы. Учет чувств и эмоций субъекта при нарушении нормы. Принятие решения на основе соотнесения нескольких моральных норм.</a:t>
            </a:r>
          </a:p>
          <a:p>
            <a:pPr>
              <a:buNone/>
            </a:pPr>
            <a:r>
              <a:rPr lang="ru-RU" sz="3800" dirty="0" smtClean="0"/>
              <a:t>4. </a:t>
            </a:r>
            <a:r>
              <a:rPr lang="ru-RU" sz="3800" b="1" dirty="0" smtClean="0"/>
              <a:t>Оценка действий с точки зрения нарушения/соблюдения моральной нормы.</a:t>
            </a:r>
          </a:p>
          <a:p>
            <a:pPr>
              <a:buNone/>
            </a:pPr>
            <a:r>
              <a:rPr lang="ru-RU" sz="3800" dirty="0" smtClean="0"/>
              <a:t>Адекватность оценки действий субъекта с точки зрения нарушения/соблюдения моральной нормы.</a:t>
            </a:r>
          </a:p>
          <a:p>
            <a:pPr>
              <a:buNone/>
            </a:pPr>
            <a:r>
              <a:rPr lang="ru-RU" sz="3800" dirty="0" smtClean="0"/>
              <a:t>5. </a:t>
            </a:r>
            <a:r>
              <a:rPr lang="ru-RU" sz="3800" b="1" dirty="0" smtClean="0"/>
              <a:t>Умение аргументировать необходимость выполнения моральной нормы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980728"/>
            <a:ext cx="741682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rgbClr val="C00000"/>
                </a:solidFill>
              </a:rPr>
              <a:t>Нравственно-этическая ориентация</a:t>
            </a:r>
            <a:r>
              <a:rPr lang="ru-RU" sz="4000" dirty="0">
                <a:solidFill>
                  <a:srgbClr val="C00000"/>
                </a:solidFill>
              </a:rPr>
              <a:t> </a:t>
            </a:r>
            <a:endParaRPr lang="ru-RU" sz="4000" dirty="0" smtClean="0">
              <a:solidFill>
                <a:srgbClr val="C00000"/>
              </a:solidFill>
            </a:endParaRPr>
          </a:p>
          <a:p>
            <a:r>
              <a:rPr lang="ru-RU" sz="4000" dirty="0" smtClean="0"/>
              <a:t>- </a:t>
            </a:r>
            <a:r>
              <a:rPr lang="ru-RU" sz="3600" dirty="0"/>
              <a:t>действие нравственно – этического оценивания усваиваемого содержания, обеспечивающее личностный моральный выбор на основе социальных и личностных ценностей</a:t>
            </a:r>
            <a:r>
              <a:rPr lang="ru-RU" sz="3600" dirty="0" smtClean="0"/>
              <a:t>. (А.Г. </a:t>
            </a:r>
            <a:r>
              <a:rPr lang="ru-RU" sz="3600" dirty="0" err="1" smtClean="0"/>
              <a:t>Асмолов</a:t>
            </a:r>
            <a:r>
              <a:rPr lang="ru-RU" sz="3600" dirty="0" smtClean="0"/>
              <a:t>)</a:t>
            </a:r>
            <a:endParaRPr lang="ru-RU" sz="3600" dirty="0"/>
          </a:p>
        </p:txBody>
      </p:sp>
      <p:pic>
        <p:nvPicPr>
          <p:cNvPr id="3" name="Picture 10" descr="серд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60232" y="1844824"/>
            <a:ext cx="2051720" cy="2065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428596" y="0"/>
            <a:ext cx="8424936" cy="6555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Универсальное учебное действие нравственно-этического оценивания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представляет собой ориентировку в условиях задачи, содержащей моральный конфликт, и содержательно включает несколько составляющих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выделение морального содержания ситуации, а именно выделение моральных норм, составляющих основу моральной дилеммы;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ориентацию на мотивы поступка участников дилеммы, </a:t>
            </a: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ориентацию на выделение, идентификацию моральных чувств и их осознание.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Нравственно – этическое оценивание как учебное действие"/>
          <p:cNvPicPr>
            <a:picLocks noChangeAspect="1" noChangeArrowheads="1"/>
          </p:cNvPicPr>
          <p:nvPr/>
        </p:nvPicPr>
        <p:blipFill>
          <a:blip r:embed="rId2"/>
          <a:srcRect l="11978"/>
          <a:stretch>
            <a:fillRect/>
          </a:stretch>
        </p:blipFill>
        <p:spPr bwMode="auto">
          <a:xfrm>
            <a:off x="1500166" y="857232"/>
            <a:ext cx="6824674" cy="5807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Основной механизм нравственно – этического оценивания"/>
          <p:cNvPicPr>
            <a:picLocks noChangeAspect="1" noChangeArrowheads="1"/>
          </p:cNvPicPr>
          <p:nvPr/>
        </p:nvPicPr>
        <p:blipFill>
          <a:blip r:embed="rId2"/>
          <a:srcRect l="11433"/>
          <a:stretch>
            <a:fillRect/>
          </a:stretch>
        </p:blipFill>
        <p:spPr bwMode="auto">
          <a:xfrm>
            <a:off x="1071538" y="928670"/>
            <a:ext cx="7119020" cy="5357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643937" cy="13811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6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</a:rPr>
              <a:t/>
            </a:r>
            <a:br>
              <a:rPr lang="ru-RU" sz="1600" b="1" i="1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</a:rPr>
            </a:br>
            <a:r>
              <a:rPr lang="ru-RU" sz="16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6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Действие нравственно – этического оценивания</a:t>
            </a:r>
            <a:r>
              <a:rPr lang="ru-RU" sz="1600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sz="1600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ru-RU" sz="16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>
          <a:xfrm>
            <a:off x="1" y="1600200"/>
            <a:ext cx="6357950" cy="5043488"/>
          </a:xfrm>
        </p:spPr>
        <p:txBody>
          <a:bodyPr>
            <a:normAutofit/>
          </a:bodyPr>
          <a:lstStyle/>
          <a:p>
            <a:pPr marL="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1.</a:t>
            </a:r>
            <a:r>
              <a:rPr lang="ru-RU" sz="2600" b="1" u="sng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Положительные нравственные качества</a:t>
            </a:r>
            <a:r>
              <a:rPr lang="ru-RU" sz="2600" dirty="0" smtClean="0">
                <a:latin typeface="Arial" charset="0"/>
                <a:cs typeface="Arial" charset="0"/>
              </a:rPr>
              <a:t> – </a:t>
            </a:r>
            <a:r>
              <a:rPr lang="ru-RU" sz="2600" u="sng" dirty="0" smtClean="0">
                <a:latin typeface="Arial" charset="0"/>
                <a:cs typeface="Arial" charset="0"/>
              </a:rPr>
              <a:t> </a:t>
            </a:r>
          </a:p>
          <a:p>
            <a:pPr marL="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dirty="0" smtClean="0">
                <a:latin typeface="Arial" charset="0"/>
                <a:cs typeface="Arial" charset="0"/>
              </a:rPr>
              <a:t>    присвоение нравственных норм, доброта, милосердие, внимание к младшим, старшим, трудолюбие, </a:t>
            </a:r>
          </a:p>
          <a:p>
            <a:pPr marL="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dirty="0" smtClean="0">
                <a:latin typeface="Arial" charset="0"/>
                <a:cs typeface="Arial" charset="0"/>
              </a:rPr>
              <a:t>терпение, честность,</a:t>
            </a:r>
          </a:p>
          <a:p>
            <a:pPr marL="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dirty="0" smtClean="0">
                <a:latin typeface="Arial" charset="0"/>
                <a:cs typeface="Arial" charset="0"/>
              </a:rPr>
              <a:t> справедливость, мужественность и др.</a:t>
            </a:r>
          </a:p>
          <a:p>
            <a:pPr marL="0" eaLnBrk="1" hangingPunct="1">
              <a:spcBef>
                <a:spcPct val="0"/>
              </a:spcBef>
              <a:buFont typeface="Wingdings 2" pitchFamily="18" charset="2"/>
              <a:buNone/>
            </a:pPr>
            <a:r>
              <a:rPr lang="ru-RU" sz="2600" dirty="0" smtClean="0">
                <a:latin typeface="Arial" charset="0"/>
                <a:cs typeface="Arial" charset="0"/>
              </a:rPr>
              <a:t>     Нравственные убеждения, принципы и нормы составляют духовное ядро, основу положительной личности.</a:t>
            </a:r>
          </a:p>
        </p:txBody>
      </p:sp>
      <p:pic>
        <p:nvPicPr>
          <p:cNvPr id="26628" name="Picture 4" descr="http://www.kramola.info/sites/default/files/imagecache/articles-main/images/vesti/8437_i_0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92572" y="1357298"/>
            <a:ext cx="2751428" cy="3071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62" y="571480"/>
            <a:ext cx="8643938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i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Действие нравственно – этического оценивания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785938"/>
            <a:ext cx="4572000" cy="4500562"/>
          </a:xfrm>
        </p:spPr>
        <p:txBody>
          <a:bodyPr>
            <a:normAutofit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2.</a:t>
            </a:r>
            <a:r>
              <a:rPr lang="ru-RU" b="1" u="sng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Адекватная оценка  других</a:t>
            </a: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dirty="0" smtClean="0">
                <a:latin typeface="Arial" pitchFamily="34" charset="0"/>
                <a:cs typeface="Arial" pitchFamily="34" charset="0"/>
              </a:rPr>
              <a:t>связана с пониманием того, что у каждого человека имеются как достоинства, так и недостатки, главное – определение  их сбалансированности. </a:t>
            </a:r>
            <a:endParaRPr lang="ru-RU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7652" name="Picture 2" descr="http://mediasubs.ru/group/uploads/ho/hochu-vsyo-znyitpoleznyie-sovetyi/image2/RmMS00NmQ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43438" y="2071688"/>
            <a:ext cx="3900487" cy="3725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43636" y="3501008"/>
            <a:ext cx="876636" cy="92812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71480"/>
            <a:ext cx="840105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chemeClr val="tx2"/>
                </a:solidFill>
                <a:latin typeface="Times New Roman" pitchFamily="18" charset="0"/>
              </a:rPr>
              <a:t/>
            </a:r>
            <a:br>
              <a:rPr lang="ru-RU" sz="1800" b="1" i="1" dirty="0" smtClean="0">
                <a:solidFill>
                  <a:schemeClr val="tx2"/>
                </a:solidFill>
                <a:latin typeface="Times New Roman" pitchFamily="18" charset="0"/>
              </a:rPr>
            </a:br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Действие нравственно – этического оценивания</a:t>
            </a:r>
            <a:endParaRPr lang="ru-RU" sz="40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214313" y="1571625"/>
            <a:ext cx="5572125" cy="5072063"/>
          </a:xfrm>
        </p:spPr>
        <p:txBody>
          <a:bodyPr>
            <a:normAutofit lnSpcReduction="10000"/>
          </a:bodyPr>
          <a:lstStyle/>
          <a:p>
            <a:pPr marL="0" eaLnBrk="1" hangingPunct="1">
              <a:buFont typeface="Wingdings 2" pitchFamily="18" charset="2"/>
              <a:buNone/>
            </a:pPr>
            <a:r>
              <a:rPr lang="ru-RU" sz="2700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3. </a:t>
            </a:r>
            <a:r>
              <a:rPr lang="ru-RU" sz="2700" b="1" u="sng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Навыки конструктивного взаимодействия</a:t>
            </a:r>
            <a:r>
              <a:rPr lang="ru-RU" sz="2700" b="1" dirty="0" smtClean="0">
                <a:solidFill>
                  <a:schemeClr val="tx2"/>
                </a:solidFill>
                <a:latin typeface="Arial" charset="0"/>
                <a:cs typeface="Arial" charset="0"/>
              </a:rPr>
              <a:t> </a:t>
            </a:r>
            <a:r>
              <a:rPr lang="ru-RU" sz="2700" dirty="0" smtClean="0">
                <a:latin typeface="Arial" charset="0"/>
                <a:cs typeface="Arial" charset="0"/>
              </a:rPr>
              <a:t>- общение в различных ситуациях с последующим выбором оптимальной модели поведения; чувства понимания и сопереживания другим людям, толерантность, отзывчивость.</a:t>
            </a:r>
          </a:p>
          <a:p>
            <a:pPr marL="0" eaLnBrk="1" hangingPunct="1">
              <a:buFont typeface="Wingdings 2" pitchFamily="18" charset="2"/>
              <a:buNone/>
            </a:pPr>
            <a:r>
              <a:rPr lang="ru-RU" sz="2700" dirty="0" smtClean="0">
                <a:latin typeface="Arial" charset="0"/>
                <a:cs typeface="Arial" charset="0"/>
              </a:rPr>
              <a:t>    Помогает ориентироваться в непростых жизненных ситуациях и находить из них достойные выходы.</a:t>
            </a:r>
          </a:p>
        </p:txBody>
      </p:sp>
      <p:pic>
        <p:nvPicPr>
          <p:cNvPr id="28676" name="Picture 2" descr="http://sterlegrad.ru/uploads/posts/2013-03/1363082610_41d340208cc64c51a5d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5000" y="2071688"/>
            <a:ext cx="3087688" cy="307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Алгоритм: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412776"/>
            <a:ext cx="8229600" cy="4389120"/>
          </a:xfrm>
        </p:spPr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1.  Твои чувства и эмоции (нравится ли тебе..?, какие чувства у тебя вызвало задание..?, кому    ты сочувствуешь..?); </a:t>
            </a:r>
          </a:p>
          <a:p>
            <a:pPr lvl="0">
              <a:buNone/>
            </a:pPr>
            <a:r>
              <a:rPr lang="ru-RU" dirty="0" smtClean="0"/>
              <a:t>2. Нарушена ли норма?  Какая?</a:t>
            </a:r>
          </a:p>
          <a:p>
            <a:pPr lvl="0">
              <a:buNone/>
            </a:pPr>
            <a:r>
              <a:rPr lang="ru-RU" dirty="0" smtClean="0"/>
              <a:t>3. Определи строгость нормы.  (Очень строгая</a:t>
            </a:r>
          </a:p>
          <a:p>
            <a:pPr lvl="0">
              <a:buNone/>
            </a:pPr>
            <a:r>
              <a:rPr lang="ru-RU" dirty="0" smtClean="0"/>
              <a:t> или не очень строгая норма). </a:t>
            </a:r>
          </a:p>
          <a:p>
            <a:pPr lvl="0">
              <a:buNone/>
            </a:pPr>
            <a:r>
              <a:rPr lang="ru-RU" dirty="0" smtClean="0"/>
              <a:t>4. Оцени поступок  с точки зрения нарушения/соблюдения моральных норм.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5. Аргументирование данной оценки моральной нормы.  (Объясни свою оценку).</a:t>
            </a:r>
          </a:p>
          <a:p>
            <a:endParaRPr lang="ru-RU" dirty="0"/>
          </a:p>
        </p:txBody>
      </p:sp>
      <p:pic>
        <p:nvPicPr>
          <p:cNvPr id="4" name="Рисунок 3" descr="http://st1.stranamam.ru/data/cache/2013mar/12/12/7613094_17544-700x500.jpg"/>
          <p:cNvPicPr/>
          <p:nvPr/>
        </p:nvPicPr>
        <p:blipFill>
          <a:blip r:embed="rId2" cstate="print"/>
          <a:srcRect r="5588" b="4063"/>
          <a:stretch>
            <a:fillRect/>
          </a:stretch>
        </p:blipFill>
        <p:spPr bwMode="auto">
          <a:xfrm>
            <a:off x="7668344" y="764704"/>
            <a:ext cx="1245865" cy="110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майл : Группа по интересам. Другое : Одноклассники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80112" y="2060848"/>
            <a:ext cx="1296144" cy="936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Аватар Смайл судья аватарка 83 x 83 - СМАЙЛИКИ - коллекция а…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68344" y="2348880"/>
            <a:ext cx="1296144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Моя педагогическая философия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3501008"/>
            <a:ext cx="1728192" cy="136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Бесплатные фото Напевать (Страница 1) - HDStockPhoto.com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16216" y="5445224"/>
            <a:ext cx="1152128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5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838200"/>
            <a:ext cx="8229600" cy="533400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/>
              <a:t>В Законе Российской Федерации «Об образовании», </a:t>
            </a:r>
            <a:endParaRPr lang="ru-RU" sz="3600" dirty="0" smtClean="0"/>
          </a:p>
          <a:p>
            <a:pPr algn="ctr">
              <a:buNone/>
            </a:pPr>
            <a:r>
              <a:rPr lang="ru-RU" sz="3600" dirty="0" smtClean="0"/>
              <a:t>в </a:t>
            </a:r>
            <a:r>
              <a:rPr lang="ru-RU" sz="3600" dirty="0"/>
              <a:t>президентской образовательной инициативе «Наша новая школа» </a:t>
            </a:r>
            <a:endParaRPr lang="ru-RU" sz="3600" dirty="0" smtClean="0"/>
          </a:p>
          <a:p>
            <a:pPr algn="ctr">
              <a:buNone/>
            </a:pPr>
            <a:r>
              <a:rPr lang="ru-RU" sz="3600" dirty="0" smtClean="0">
                <a:solidFill>
                  <a:schemeClr val="accent1"/>
                </a:solidFill>
              </a:rPr>
              <a:t>в </a:t>
            </a:r>
            <a:r>
              <a:rPr lang="ru-RU" sz="3600" dirty="0">
                <a:solidFill>
                  <a:schemeClr val="accent1"/>
                </a:solidFill>
              </a:rPr>
              <a:t>качестве одной из приоритетных задач</a:t>
            </a:r>
            <a:r>
              <a:rPr lang="ru-RU" sz="3600" dirty="0"/>
              <a:t> </a:t>
            </a:r>
            <a:r>
              <a:rPr lang="ru-RU" sz="3600" dirty="0" smtClean="0">
                <a:solidFill>
                  <a:schemeClr val="accent1"/>
                </a:solidFill>
              </a:rPr>
              <a:t>образования</a:t>
            </a:r>
          </a:p>
          <a:p>
            <a:pPr algn="ctr">
              <a:buNone/>
            </a:pPr>
            <a:r>
              <a:rPr lang="ru-RU" sz="3600" dirty="0" smtClean="0">
                <a:solidFill>
                  <a:schemeClr val="accent1"/>
                </a:solidFill>
              </a:rPr>
              <a:t> </a:t>
            </a:r>
            <a:r>
              <a:rPr lang="ru-RU" sz="3600" b="1" dirty="0">
                <a:solidFill>
                  <a:srgbClr val="FF3300"/>
                </a:solidFill>
              </a:rPr>
              <a:t>обозначена задача формирования духовно-нравственной личности</a:t>
            </a:r>
            <a:r>
              <a:rPr lang="ru-RU" sz="3600" dirty="0"/>
              <a:t> </a:t>
            </a:r>
          </a:p>
        </p:txBody>
      </p:sp>
      <p:pic>
        <p:nvPicPr>
          <p:cNvPr id="3" name="Picture 2" descr="Мой комментарий сайту взыскатель.ком о новом проекте Закона об исполнительном производстве Алексей Шарон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5566919"/>
            <a:ext cx="1440160" cy="109103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32656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Методические приёмы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приём «сравнения собственных чувств с чувствами героя произведения»</a:t>
            </a:r>
            <a:r>
              <a:rPr lang="ru-RU" b="1" dirty="0" smtClean="0"/>
              <a:t>.</a:t>
            </a:r>
            <a:endParaRPr lang="ru-RU" dirty="0" smtClean="0"/>
          </a:p>
          <a:p>
            <a:r>
              <a:rPr lang="ru-RU" dirty="0" smtClean="0"/>
              <a:t>приём « подбор слов для характеристики персонажей».</a:t>
            </a:r>
          </a:p>
          <a:p>
            <a:r>
              <a:rPr lang="ru-RU" dirty="0" smtClean="0"/>
              <a:t>приём  « </a:t>
            </a:r>
            <a:r>
              <a:rPr lang="ru-RU" dirty="0" err="1" smtClean="0"/>
              <a:t>инсценирования</a:t>
            </a:r>
            <a:r>
              <a:rPr lang="ru-RU" dirty="0" smtClean="0"/>
              <a:t> (обыгрывания) похожих ситуаций</a:t>
            </a:r>
          </a:p>
          <a:p>
            <a:r>
              <a:rPr lang="ru-RU" dirty="0" smtClean="0"/>
              <a:t>приём  «оправдание  оступившегося героя».</a:t>
            </a:r>
          </a:p>
          <a:p>
            <a:r>
              <a:rPr lang="ru-RU" dirty="0" smtClean="0"/>
              <a:t>приём  «оценка (анализ, обсуждение) нравственного выбора  героя». </a:t>
            </a:r>
          </a:p>
          <a:p>
            <a:pPr lvl="0"/>
            <a:r>
              <a:rPr lang="ru-RU" dirty="0" smtClean="0"/>
              <a:t>приём «объяснение причины неправильных, с точки зрения ученика, поступков героя».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Практическая часть</a:t>
            </a:r>
            <a:endParaRPr lang="ru-RU" dirty="0"/>
          </a:p>
        </p:txBody>
      </p:sp>
      <p:pic>
        <p:nvPicPr>
          <p:cNvPr id="8194" name="Picture 2" descr="https://rebenkoved.ru/wp-content/uploads/2017/03/dlya-uluchsheniya-vnimaniya-i-pamyati-u-detey-42994-larg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285992"/>
            <a:ext cx="6271593" cy="392587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Нравственная задача-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это жизненная ситуация. Она содержит в себе проблему, которую можно разрешить по-разному. Но чтобы разрешить ее с нравственной точки зрения (правильно) нужно знать и соблюдать моральные нормы. </a:t>
            </a:r>
          </a:p>
          <a:p>
            <a:endParaRPr lang="ru-RU" dirty="0"/>
          </a:p>
        </p:txBody>
      </p:sp>
      <p:pic>
        <p:nvPicPr>
          <p:cNvPr id="40962" name="Picture 2" descr="https://ds04.infourok.ru/uploads/ex/066c/00068293-898b6593/hello_html_m344b7e4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3913205"/>
            <a:ext cx="6005323" cy="294479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92867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rgbClr val="C00000"/>
                </a:solidFill>
              </a:rPr>
              <a:t>Моральные нормы: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algn="ctr"/>
            <a:r>
              <a:rPr lang="ru-RU" i="1" dirty="0" smtClean="0"/>
              <a:t>«Будь честен»;</a:t>
            </a:r>
            <a:endParaRPr lang="ru-RU" dirty="0" smtClean="0"/>
          </a:p>
          <a:p>
            <a:pPr algn="ctr"/>
            <a:r>
              <a:rPr lang="ru-RU" i="1" dirty="0" smtClean="0"/>
              <a:t>«Уважай старших»;</a:t>
            </a:r>
            <a:endParaRPr lang="ru-RU" dirty="0" smtClean="0"/>
          </a:p>
          <a:p>
            <a:pPr algn="ctr"/>
            <a:r>
              <a:rPr lang="ru-RU" i="1" dirty="0" smtClean="0"/>
              <a:t>«Помогай нуждающимся»;</a:t>
            </a:r>
            <a:endParaRPr lang="ru-RU" dirty="0" smtClean="0"/>
          </a:p>
          <a:p>
            <a:pPr algn="ctr"/>
            <a:r>
              <a:rPr lang="ru-RU" i="1" dirty="0" smtClean="0"/>
              <a:t>«Будь ответственен»;</a:t>
            </a:r>
            <a:endParaRPr lang="ru-RU" dirty="0" smtClean="0"/>
          </a:p>
          <a:p>
            <a:pPr algn="ctr"/>
            <a:r>
              <a:rPr lang="ru-RU" i="1" dirty="0" smtClean="0"/>
              <a:t>«Поступай по совести»;</a:t>
            </a:r>
            <a:endParaRPr lang="ru-RU" dirty="0" smtClean="0"/>
          </a:p>
          <a:p>
            <a:pPr algn="ctr"/>
            <a:r>
              <a:rPr lang="ru-RU" i="1" dirty="0" smtClean="0"/>
              <a:t>«Проявляй внимание»;</a:t>
            </a:r>
            <a:endParaRPr lang="ru-RU" dirty="0" smtClean="0"/>
          </a:p>
          <a:p>
            <a:pPr algn="ctr"/>
            <a:r>
              <a:rPr lang="ru-RU" i="1" dirty="0" smtClean="0"/>
              <a:t>«Проявляй заботу»;</a:t>
            </a:r>
            <a:endParaRPr lang="ru-RU" dirty="0" smtClean="0"/>
          </a:p>
          <a:p>
            <a:pPr algn="ctr"/>
            <a:r>
              <a:rPr lang="ru-RU" i="1" dirty="0" smtClean="0"/>
              <a:t>«Будь вежлив»;</a:t>
            </a:r>
            <a:endParaRPr lang="ru-RU" dirty="0" smtClean="0"/>
          </a:p>
          <a:p>
            <a:pPr algn="ctr"/>
            <a:r>
              <a:rPr lang="ru-RU" i="1" dirty="0" smtClean="0"/>
              <a:t>«Бережно относись к окружающей среде»;</a:t>
            </a:r>
            <a:endParaRPr lang="ru-RU" dirty="0" smtClean="0"/>
          </a:p>
          <a:p>
            <a:pPr algn="ctr"/>
            <a:r>
              <a:rPr lang="ru-RU" i="1" dirty="0" smtClean="0"/>
              <a:t>«Люби труд»;</a:t>
            </a:r>
            <a:endParaRPr lang="ru-RU" dirty="0" smtClean="0"/>
          </a:p>
          <a:p>
            <a:pPr algn="ctr"/>
            <a:r>
              <a:rPr lang="ru-RU" i="1" dirty="0" smtClean="0"/>
              <a:t>«Проявляй сострадание»;</a:t>
            </a:r>
            <a:endParaRPr lang="ru-RU" dirty="0" smtClean="0"/>
          </a:p>
          <a:p>
            <a:pPr algn="ctr"/>
            <a:r>
              <a:rPr lang="ru-RU" i="1" dirty="0" smtClean="0"/>
              <a:t>«Будь смелым».</a:t>
            </a:r>
            <a:endParaRPr lang="ru-RU" dirty="0" smtClean="0"/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3010" name="Picture 2" descr="http://cdn.a4y.biz/pics/2015-06/25/225438-c4ca4238a0b923820dcc509a6f75849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14620"/>
            <a:ext cx="2381214" cy="1562077"/>
          </a:xfrm>
          <a:prstGeom prst="rect">
            <a:avLst/>
          </a:prstGeom>
          <a:noFill/>
        </p:spPr>
      </p:pic>
      <p:pic>
        <p:nvPicPr>
          <p:cNvPr id="43012" name="Picture 4" descr="http://pava.yalta.ua/wp-content/uploads/2014/08/P1010004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643050"/>
            <a:ext cx="2300827" cy="18176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kindergenii.ru/images/formetodiki13/md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928670"/>
            <a:ext cx="8899578" cy="55007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ТОК – ШОУ  «Выручай-ка»</a:t>
            </a:r>
            <a:endParaRPr lang="ru-RU" dirty="0"/>
          </a:p>
        </p:txBody>
      </p:sp>
      <p:pic>
        <p:nvPicPr>
          <p:cNvPr id="44034" name="Picture 2" descr="http://kaz-waste.kz/upload/iblock/9cb/9cbc7ec7e23574fea134b6bea1397deb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678785"/>
            <a:ext cx="6905620" cy="51792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14290"/>
            <a:ext cx="6072230" cy="1143000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Анализ ситуации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14353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-Какие чувства у вас вызвала ситуация?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Как вы считаете, Миша правильно поступил? Нарушил ли он норму?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-Насколько строга норма? Можно ли так иногда поступать или никогда нельзя?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Миша, нарушил норму или соблюдал?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-Поделитесь мыслями, почему вы так думаете?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-Миша, ты осознал, что поступил неверно? Как думаешь, как ты можешь исправить ситуацию?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- А что думают зрители, как можно исправить Мише ситуацию?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28604"/>
            <a:ext cx="8229600" cy="1143000"/>
          </a:xfrm>
        </p:spPr>
        <p:txBody>
          <a:bodyPr/>
          <a:lstStyle/>
          <a:p>
            <a:pPr algn="ctr"/>
            <a:r>
              <a:rPr lang="ru-RU" dirty="0" smtClean="0"/>
              <a:t>Притча «Два волка»</a:t>
            </a:r>
            <a:endParaRPr lang="ru-RU" dirty="0"/>
          </a:p>
        </p:txBody>
      </p:sp>
      <p:pic>
        <p:nvPicPr>
          <p:cNvPr id="1026" name="Picture 2" descr="http://aramiskim.ru/uploads/images/pritcha_dva_volk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5984" y="1594960"/>
            <a:ext cx="4062408" cy="52630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Презентация на тему &quot;Сохранение здоровья школьников при обучении математике с использованием современных образовательных технол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90872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3"/>
          <p:cNvSpPr>
            <a:spLocks noChangeArrowheads="1"/>
          </p:cNvSpPr>
          <p:nvPr/>
        </p:nvSpPr>
        <p:spPr bwMode="gray">
          <a:xfrm>
            <a:off x="1857375" y="1571625"/>
            <a:ext cx="5759450" cy="1655763"/>
          </a:xfrm>
          <a:prstGeom prst="upArrow">
            <a:avLst>
              <a:gd name="adj1" fmla="val 56944"/>
              <a:gd name="adj2" fmla="val 50782"/>
            </a:avLst>
          </a:prstGeom>
          <a:gradFill rotWithShape="1">
            <a:gsLst>
              <a:gs pos="0">
                <a:schemeClr val="tx2">
                  <a:lumMod val="40000"/>
                  <a:lumOff val="60000"/>
                </a:schemeClr>
              </a:gs>
              <a:gs pos="100000">
                <a:srgbClr val="00475E">
                  <a:alpha val="0"/>
                </a:srgb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50825" y="3068638"/>
            <a:ext cx="2592388" cy="1735137"/>
            <a:chOff x="555" y="2823"/>
            <a:chExt cx="973" cy="1065"/>
          </a:xfrm>
        </p:grpSpPr>
        <p:pic>
          <p:nvPicPr>
            <p:cNvPr id="2" name="Picture 6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5" name="Oval 7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925800"/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6" name="Oval 8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F9900">
                    <a:alpha val="85001"/>
                  </a:srgbClr>
                </a:gs>
                <a:gs pos="100000">
                  <a:srgbClr val="A26100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7" name="Oval 9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F9900"/>
                </a:gs>
                <a:gs pos="100000">
                  <a:srgbClr val="B96F00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1528" name="Picture 10" descr="Picture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4827" name="Text Box 11"/>
          <p:cNvSpPr txBox="1">
            <a:spLocks noChangeArrowheads="1"/>
          </p:cNvSpPr>
          <p:nvPr/>
        </p:nvSpPr>
        <p:spPr bwMode="auto">
          <a:xfrm>
            <a:off x="473324" y="3576315"/>
            <a:ext cx="2016224" cy="50405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Личностные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Group 12"/>
          <p:cNvGrpSpPr>
            <a:grpSpLocks/>
          </p:cNvGrpSpPr>
          <p:nvPr/>
        </p:nvGrpSpPr>
        <p:grpSpPr bwMode="auto">
          <a:xfrm>
            <a:off x="1403350" y="4508500"/>
            <a:ext cx="2663825" cy="1873250"/>
            <a:chOff x="555" y="2823"/>
            <a:chExt cx="973" cy="1065"/>
          </a:xfrm>
        </p:grpSpPr>
        <p:pic>
          <p:nvPicPr>
            <p:cNvPr id="21519" name="Picture 13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20" name="Oval 14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898600"/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21" name="Oval 15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rgbClr val="F0EA00">
                    <a:alpha val="85001"/>
                  </a:srgbClr>
                </a:gs>
                <a:gs pos="100000">
                  <a:srgbClr val="989500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" name="Oval 16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adFill rotWithShape="1">
              <a:gsLst>
                <a:gs pos="0">
                  <a:srgbClr val="F0EA00"/>
                </a:gs>
                <a:gs pos="100000">
                  <a:srgbClr val="AEAA00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5" name="Picture 17" descr="Picture1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76" y="2880"/>
              <a:ext cx="616" cy="6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674834" name="Text Box 18"/>
          <p:cNvSpPr txBox="1">
            <a:spLocks noChangeArrowheads="1"/>
          </p:cNvSpPr>
          <p:nvPr/>
        </p:nvSpPr>
        <p:spPr bwMode="auto">
          <a:xfrm>
            <a:off x="1714480" y="5143512"/>
            <a:ext cx="2304256" cy="6480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Регулятивные</a:t>
            </a:r>
            <a:endParaRPr lang="en-US" b="1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4211638" y="4508501"/>
            <a:ext cx="2808287" cy="1782498"/>
            <a:chOff x="555" y="2823"/>
            <a:chExt cx="973" cy="973"/>
          </a:xfrm>
          <a:solidFill>
            <a:schemeClr val="accent5">
              <a:lumMod val="60000"/>
              <a:lumOff val="40000"/>
            </a:schemeClr>
          </a:solidFill>
        </p:grpSpPr>
        <p:sp>
          <p:nvSpPr>
            <p:cNvPr id="21522" name="Oval 21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3" name="Oval 22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pFill/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1524" name="Oval 23"/>
            <p:cNvSpPr>
              <a:spLocks noChangeArrowheads="1"/>
            </p:cNvSpPr>
            <p:nvPr/>
          </p:nvSpPr>
          <p:spPr bwMode="gray">
            <a:xfrm>
              <a:off x="612" y="2880"/>
              <a:ext cx="839" cy="839"/>
            </a:xfrm>
            <a:prstGeom prst="ellipse">
              <a:avLst/>
            </a:prstGeom>
            <a:grpFill/>
            <a:ln w="9525" algn="ctr">
              <a:solidFill>
                <a:schemeClr val="accent5">
                  <a:lumMod val="20000"/>
                  <a:lumOff val="80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74841" name="Text Box 25"/>
          <p:cNvSpPr txBox="1">
            <a:spLocks noChangeArrowheads="1"/>
          </p:cNvSpPr>
          <p:nvPr/>
        </p:nvSpPr>
        <p:spPr bwMode="auto">
          <a:xfrm>
            <a:off x="4355976" y="5157192"/>
            <a:ext cx="2525050" cy="7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atin typeface="+mn-lt"/>
              </a:rPr>
              <a:t>П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ознавательные</a:t>
            </a:r>
            <a:r>
              <a:rPr lang="ru-RU" b="1" dirty="0">
                <a:solidFill>
                  <a:srgbClr val="000000"/>
                </a:solidFill>
                <a:latin typeface="Verdana" pitchFamily="34" charset="0"/>
              </a:rPr>
              <a:t> </a:t>
            </a:r>
            <a:endParaRPr lang="en-US" b="1" dirty="0">
              <a:solidFill>
                <a:srgbClr val="000000"/>
              </a:solidFill>
              <a:latin typeface="Verdana" pitchFamily="34" charset="0"/>
            </a:endParaRPr>
          </a:p>
        </p:txBody>
      </p:sp>
      <p:grpSp>
        <p:nvGrpSpPr>
          <p:cNvPr id="8" name="Group 26"/>
          <p:cNvGrpSpPr>
            <a:grpSpLocks/>
          </p:cNvGrpSpPr>
          <p:nvPr/>
        </p:nvGrpSpPr>
        <p:grpSpPr bwMode="auto">
          <a:xfrm>
            <a:off x="6156325" y="3213100"/>
            <a:ext cx="2663825" cy="1835150"/>
            <a:chOff x="555" y="2823"/>
            <a:chExt cx="973" cy="1065"/>
          </a:xfrm>
        </p:grpSpPr>
        <p:pic>
          <p:nvPicPr>
            <p:cNvPr id="21516" name="Picture 27" descr="Picture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636" y="3718"/>
              <a:ext cx="81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517" name="Oval 28"/>
            <p:cNvSpPr>
              <a:spLocks noChangeArrowheads="1"/>
            </p:cNvSpPr>
            <p:nvPr/>
          </p:nvSpPr>
          <p:spPr bwMode="gray">
            <a:xfrm>
              <a:off x="555" y="2823"/>
              <a:ext cx="973" cy="973"/>
            </a:xfrm>
            <a:prstGeom prst="ellipse">
              <a:avLst/>
            </a:prstGeom>
            <a:gradFill rotWithShape="1">
              <a:gsLst>
                <a:gs pos="0">
                  <a:srgbClr val="AE50E2"/>
                </a:gs>
                <a:gs pos="100000">
                  <a:srgbClr val="642E81"/>
                </a:gs>
              </a:gsLst>
              <a:path path="rect">
                <a:fillToRect l="100000" t="10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8" name="Oval 29"/>
            <p:cNvSpPr>
              <a:spLocks noChangeArrowheads="1"/>
            </p:cNvSpPr>
            <p:nvPr/>
          </p:nvSpPr>
          <p:spPr bwMode="gray">
            <a:xfrm>
              <a:off x="576" y="2846"/>
              <a:ext cx="928" cy="929"/>
            </a:xfrm>
            <a:prstGeom prst="ellipse">
              <a:avLst/>
            </a:prstGeom>
            <a:gradFill rotWithShape="1">
              <a:gsLst>
                <a:gs pos="0">
                  <a:schemeClr val="tx2">
                    <a:lumMod val="60000"/>
                    <a:lumOff val="40000"/>
                  </a:schemeClr>
                </a:gs>
                <a:gs pos="100000">
                  <a:srgbClr val="6F3390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674848" name="Text Box 32"/>
          <p:cNvSpPr txBox="1">
            <a:spLocks noChangeArrowheads="1"/>
          </p:cNvSpPr>
          <p:nvPr/>
        </p:nvSpPr>
        <p:spPr bwMode="auto">
          <a:xfrm>
            <a:off x="6228184" y="3789040"/>
            <a:ext cx="2520280" cy="72008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prstTxWarp prst="textChevronInverted">
              <a:avLst/>
            </a:prstTxWarp>
            <a:spAutoFit/>
          </a:bodyPr>
          <a:lstStyle/>
          <a:p>
            <a:pPr>
              <a:defRPr/>
            </a:pPr>
            <a:r>
              <a:rPr lang="ru-RU" b="1" dirty="0">
                <a:latin typeface="Arial" pitchFamily="34" charset="0"/>
                <a:cs typeface="Arial" pitchFamily="34" charset="0"/>
              </a:rPr>
              <a:t>Коммуникативные </a:t>
            </a:r>
            <a:endParaRPr lang="en-US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2000232" y="571480"/>
            <a:ext cx="5072063" cy="9239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5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pitchFamily="34" charset="0"/>
                <a:cs typeface="Arial" pitchFamily="34" charset="0"/>
              </a:rPr>
              <a:t>Виды УУД</a:t>
            </a:r>
            <a:endParaRPr lang="en-US" sz="5400" b="1" dirty="0"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WordArt 4"/>
          <p:cNvSpPr>
            <a:spLocks noChangeArrowheads="1" noChangeShapeType="1" noTextEdit="1"/>
          </p:cNvSpPr>
          <p:nvPr/>
        </p:nvSpPr>
        <p:spPr bwMode="auto">
          <a:xfrm>
            <a:off x="1371600" y="533400"/>
            <a:ext cx="46038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ru-RU" sz="2000" b="1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C0099"/>
              </a:solidFill>
              <a:latin typeface="Arial"/>
              <a:cs typeface="Arial"/>
            </a:endParaRPr>
          </a:p>
        </p:txBody>
      </p:sp>
      <p:grpSp>
        <p:nvGrpSpPr>
          <p:cNvPr id="3" name="Group 61"/>
          <p:cNvGrpSpPr>
            <a:grpSpLocks/>
          </p:cNvGrpSpPr>
          <p:nvPr/>
        </p:nvGrpSpPr>
        <p:grpSpPr bwMode="auto">
          <a:xfrm>
            <a:off x="6299200" y="68263"/>
            <a:ext cx="2130425" cy="1524000"/>
            <a:chOff x="4130" y="2132"/>
            <a:chExt cx="1630" cy="1190"/>
          </a:xfrm>
        </p:grpSpPr>
        <p:sp>
          <p:nvSpPr>
            <p:cNvPr id="22545" name="Oval 43"/>
            <p:cNvSpPr>
              <a:spLocks noChangeArrowheads="1"/>
            </p:cNvSpPr>
            <p:nvPr/>
          </p:nvSpPr>
          <p:spPr bwMode="auto">
            <a:xfrm>
              <a:off x="4660" y="2215"/>
              <a:ext cx="1100" cy="1107"/>
            </a:xfrm>
            <a:prstGeom prst="ellipse">
              <a:avLst/>
            </a:prstGeom>
            <a:solidFill>
              <a:srgbClr val="00CC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2546" name="Picture 28" descr="J007875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130" y="2132"/>
              <a:ext cx="1570" cy="10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2484438" y="2852738"/>
            <a:ext cx="4495800" cy="2808287"/>
            <a:chOff x="1776" y="864"/>
            <a:chExt cx="2832" cy="1728"/>
          </a:xfrm>
        </p:grpSpPr>
        <p:pic>
          <p:nvPicPr>
            <p:cNvPr id="22543" name="Picture 4" descr="BDRLC00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776" y="864"/>
              <a:ext cx="2832" cy="17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2544" name="Rectangle 9"/>
            <p:cNvSpPr>
              <a:spLocks noChangeArrowheads="1"/>
            </p:cNvSpPr>
            <p:nvPr/>
          </p:nvSpPr>
          <p:spPr bwMode="auto">
            <a:xfrm>
              <a:off x="2112" y="1152"/>
              <a:ext cx="2352" cy="12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b="1"/>
                <a:t>Умение соотносить поступки и события с принятыми этическими принципами, </a:t>
              </a:r>
            </a:p>
            <a:p>
              <a:pPr algn="ctr">
                <a:spcBef>
                  <a:spcPct val="20000"/>
                </a:spcBef>
                <a:buClr>
                  <a:schemeClr val="bg2"/>
                </a:buClr>
                <a:buSzPct val="70000"/>
                <a:buFont typeface="Wingdings" pitchFamily="2" charset="2"/>
                <a:buNone/>
              </a:pPr>
              <a:r>
                <a:rPr lang="ru-RU" b="1"/>
                <a:t>знание моральных норм и умение выделить нравственный аспект поведения</a:t>
              </a:r>
            </a:p>
          </p:txBody>
        </p:sp>
      </p:grp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1116013" y="2178050"/>
            <a:ext cx="2328862" cy="873125"/>
            <a:chOff x="303" y="1584"/>
            <a:chExt cx="1467" cy="550"/>
          </a:xfrm>
        </p:grpSpPr>
        <p:sp>
          <p:nvSpPr>
            <p:cNvPr id="22541" name="AutoShape 11"/>
            <p:cNvSpPr>
              <a:spLocks noChangeArrowheads="1"/>
            </p:cNvSpPr>
            <p:nvPr/>
          </p:nvSpPr>
          <p:spPr bwMode="auto">
            <a:xfrm rot="-3148025">
              <a:off x="762" y="1125"/>
              <a:ext cx="550" cy="1467"/>
            </a:xfrm>
            <a:prstGeom prst="downArrow">
              <a:avLst>
                <a:gd name="adj1" fmla="val 50000"/>
                <a:gd name="adj2" fmla="val 66682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ru-RU"/>
            </a:p>
          </p:txBody>
        </p:sp>
        <p:sp>
          <p:nvSpPr>
            <p:cNvPr id="22542" name="WordArt 12"/>
            <p:cNvSpPr>
              <a:spLocks noChangeArrowheads="1" noChangeShapeType="1" noTextEdit="1"/>
            </p:cNvSpPr>
            <p:nvPr/>
          </p:nvSpPr>
          <p:spPr bwMode="auto">
            <a:xfrm rot="2259893">
              <a:off x="384" y="1797"/>
              <a:ext cx="1206" cy="1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самоопределение</a:t>
              </a:r>
            </a:p>
          </p:txBody>
        </p:sp>
      </p:grpSp>
      <p:grpSp>
        <p:nvGrpSpPr>
          <p:cNvPr id="6" name="Group 18"/>
          <p:cNvGrpSpPr>
            <a:grpSpLocks/>
          </p:cNvGrpSpPr>
          <p:nvPr/>
        </p:nvGrpSpPr>
        <p:grpSpPr bwMode="auto">
          <a:xfrm>
            <a:off x="7507288" y="639763"/>
            <a:ext cx="1098550" cy="2797175"/>
            <a:chOff x="4729" y="403"/>
            <a:chExt cx="576" cy="1762"/>
          </a:xfrm>
        </p:grpSpPr>
        <p:sp>
          <p:nvSpPr>
            <p:cNvPr id="22539" name="AutoShape 13"/>
            <p:cNvSpPr>
              <a:spLocks noChangeArrowheads="1"/>
            </p:cNvSpPr>
            <p:nvPr/>
          </p:nvSpPr>
          <p:spPr bwMode="auto">
            <a:xfrm rot="2651721">
              <a:off x="4729" y="403"/>
              <a:ext cx="576" cy="1762"/>
            </a:xfrm>
            <a:prstGeom prst="downArrow">
              <a:avLst>
                <a:gd name="adj1" fmla="val 50000"/>
                <a:gd name="adj2" fmla="val 76476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40" name="WordArt 14"/>
            <p:cNvSpPr>
              <a:spLocks noChangeArrowheads="1" noChangeShapeType="1" noTextEdit="1"/>
            </p:cNvSpPr>
            <p:nvPr/>
          </p:nvSpPr>
          <p:spPr bwMode="auto">
            <a:xfrm rot="-2829156">
              <a:off x="4333" y="1228"/>
              <a:ext cx="1368" cy="16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смыслообразование</a:t>
              </a:r>
            </a:p>
          </p:txBody>
        </p:sp>
      </p:grpSp>
      <p:grpSp>
        <p:nvGrpSpPr>
          <p:cNvPr id="7" name="Group 19"/>
          <p:cNvGrpSpPr>
            <a:grpSpLocks/>
          </p:cNvGrpSpPr>
          <p:nvPr/>
        </p:nvGrpSpPr>
        <p:grpSpPr bwMode="auto">
          <a:xfrm>
            <a:off x="-30163" y="3744913"/>
            <a:ext cx="2803526" cy="1219200"/>
            <a:chOff x="103" y="2795"/>
            <a:chExt cx="1766" cy="768"/>
          </a:xfrm>
        </p:grpSpPr>
        <p:sp>
          <p:nvSpPr>
            <p:cNvPr id="22537" name="AutoShape 15"/>
            <p:cNvSpPr>
              <a:spLocks noChangeArrowheads="1"/>
            </p:cNvSpPr>
            <p:nvPr/>
          </p:nvSpPr>
          <p:spPr bwMode="auto">
            <a:xfrm rot="-6876853">
              <a:off x="602" y="2296"/>
              <a:ext cx="768" cy="1766"/>
            </a:xfrm>
            <a:prstGeom prst="downArrow">
              <a:avLst>
                <a:gd name="adj1" fmla="val 50000"/>
                <a:gd name="adj2" fmla="val 57487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538" name="WordArt 16"/>
            <p:cNvSpPr>
              <a:spLocks noChangeArrowheads="1" noChangeShapeType="1" noTextEdit="1"/>
            </p:cNvSpPr>
            <p:nvPr/>
          </p:nvSpPr>
          <p:spPr bwMode="auto">
            <a:xfrm rot="-1504069">
              <a:off x="194" y="3059"/>
              <a:ext cx="1552" cy="276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ru-RU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нравственно-этическое </a:t>
              </a:r>
            </a:p>
            <a:p>
              <a:pPr algn="ctr"/>
              <a:r>
                <a:rPr lang="ru-RU" kern="1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latin typeface="Arial"/>
                  <a:cs typeface="Arial"/>
                </a:rPr>
                <a:t>оценивание</a:t>
              </a: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1091481" y="533400"/>
            <a:ext cx="5240922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ЛИЧНОСТНЫЕ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052736"/>
            <a:ext cx="8229600" cy="438912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dirty="0" smtClean="0"/>
              <a:t> </a:t>
            </a:r>
            <a:r>
              <a:rPr lang="ru-RU" sz="3200" b="1" dirty="0" smtClean="0"/>
              <a:t>Высокий нравственный потенциал содержания</a:t>
            </a:r>
          </a:p>
          <a:p>
            <a:pPr algn="ctr">
              <a:buNone/>
            </a:pPr>
            <a:r>
              <a:rPr lang="ru-RU" sz="3200" dirty="0" smtClean="0"/>
              <a:t> учебной дисциплины «Основы православной культуры» позволяет нам рассматривать её в качестве средства формирования у младших школьников действия нравственно-этического оценивания.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Интернет-газета &quot;ПУТЬ&quot; - новости Адвентистской Церкви (АСД), проповеди и изучение Библии - часть 9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06047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142844" y="0"/>
            <a:ext cx="8316416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рограмма  курса А. В. Бородиной 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7030A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«Основы православной культуры»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большое значение отводит  духовно-нравственному развитию личности.   Этот </a:t>
            </a:r>
            <a:r>
              <a:rPr lang="ru-RU" sz="3200" dirty="0" smtClean="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курс</a:t>
            </a:r>
            <a:r>
              <a:rPr kumimoji="0" lang="ru-RU" sz="320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имеет  высокий  нравственный  потенциал и  широкие возможности для формирования  действия нравственно-этического  оценивания.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6" name="Picture 2" descr="http://skachate.ru/pars_docs/refs/85/84220/84220_html_77e76cf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4000504"/>
            <a:ext cx="5912234" cy="2857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Место модуля в составе курса &quot;Основы религиозных культур и светской этики&quot; Шесть модулей - edu.convdocs.or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500034" y="0"/>
            <a:ext cx="8429684" cy="6894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lang="ru-RU" sz="2800" b="1" dirty="0" smtClean="0">
                <a:solidFill>
                  <a:srgbClr val="C00000"/>
                </a:solidFill>
              </a:rPr>
              <a:t>Большой потенциал  для  формирования  действия нравственно-этического оценивания  имеют   темы: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 класс: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Рукотворная  красота  культуры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 созидатель  культуры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1C1C1C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Человек- хранитель культуры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Наша культура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Народ и культура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Что значит народ?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Отечество и отечественная  культура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Спаситель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Искупитель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маме и папе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Кто держит  мир?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2  класс: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Мир внешний и мир внутренний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Человек  венец творения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Добро и зло в человеческом мире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Христос в пустыне. Двенадцать учеников Иисуса Христа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Нагорная проповедь Христа. Заповеди блаженств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Чудеса Иисуса Христа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Моление о чаше. Предательство и смерть Иуды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Суд и распятие Христа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 класс: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Изгнание из рая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Авель и Каин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Всемирный потоп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Вавилонское  столпотворение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Праведный Авраам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Завет Господа с Авраамом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Гибель нечестивых городов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Ветхозаветное  законодательство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4 класс: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Культура - всеобщее достояние.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Драгоценное и неделимое наследство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Религия- неотъемлемая часть культуры и жизни людей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Дом и семья в православной традиции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 монашеском подвиге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 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Монастыри-стражи духовности и земли Русской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1433</TotalTime>
  <Words>1165</Words>
  <Application>Microsoft Office PowerPoint</Application>
  <PresentationFormat>Экран (4:3)</PresentationFormat>
  <Paragraphs>121</Paragraphs>
  <Slides>28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  Действие нравственно – этического оценивания </vt:lpstr>
      <vt:lpstr> Действие нравственно – этического оценивания</vt:lpstr>
      <vt:lpstr> Действие нравственно – этического оценивания</vt:lpstr>
      <vt:lpstr>Алгоритм:</vt:lpstr>
      <vt:lpstr>Методические приёмы</vt:lpstr>
      <vt:lpstr>Практическая часть</vt:lpstr>
      <vt:lpstr>Нравственная задача-</vt:lpstr>
      <vt:lpstr>Моральные нормы: </vt:lpstr>
      <vt:lpstr>Слайд 24</vt:lpstr>
      <vt:lpstr>ТОК – ШОУ  «Выручай-ка»</vt:lpstr>
      <vt:lpstr>Анализ ситуации</vt:lpstr>
      <vt:lpstr>Притча «Два волка»</vt:lpstr>
      <vt:lpstr>Слайд 28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131</cp:revision>
  <dcterms:created xsi:type="dcterms:W3CDTF">2015-04-08T15:57:39Z</dcterms:created>
  <dcterms:modified xsi:type="dcterms:W3CDTF">2018-03-26T17:27:10Z</dcterms:modified>
</cp:coreProperties>
</file>