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  <p:sldMasterId id="2147483826" r:id="rId2"/>
  </p:sldMasterIdLst>
  <p:notesMasterIdLst>
    <p:notesMasterId r:id="rId15"/>
  </p:notesMasterIdLst>
  <p:sldIdLst>
    <p:sldId id="271" r:id="rId3"/>
    <p:sldId id="256" r:id="rId4"/>
    <p:sldId id="272" r:id="rId5"/>
    <p:sldId id="278" r:id="rId6"/>
    <p:sldId id="267" r:id="rId7"/>
    <p:sldId id="273" r:id="rId8"/>
    <p:sldId id="274" r:id="rId9"/>
    <p:sldId id="275" r:id="rId10"/>
    <p:sldId id="276" r:id="rId11"/>
    <p:sldId id="27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F0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40073-E2F3-49CC-9F67-3CC4C23B247D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AAF3A-2E82-4C9A-9D54-FB68F88D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45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AAF3A-2E82-4C9A-9D54-FB68F88D991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61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339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02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1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841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601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095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667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347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507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61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57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10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730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4387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3065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009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90211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723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436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43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3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13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93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8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43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71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73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0DCE-F724-4862-A37A-8EE2006198DD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38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9707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/>
            <a:r>
              <a:rPr lang="ru-RU" alt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ОТГАДАЙ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55813"/>
            <a:ext cx="8856663" cy="26701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b="1" i="1" dirty="0">
                <a:solidFill>
                  <a:srgbClr val="A50021"/>
                </a:solidFill>
                <a:latin typeface="Georgia" panose="02040502050405020303" pitchFamily="18" charset="0"/>
              </a:rPr>
              <a:t>Вот свойство моё обязательное: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b="1" i="1" dirty="0">
                <a:solidFill>
                  <a:srgbClr val="A50021"/>
                </a:solidFill>
                <a:latin typeface="Georgia" panose="02040502050405020303" pitchFamily="18" charset="0"/>
              </a:rPr>
              <a:t>Склоняюсь я, как прилагательное.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b="1" i="1" dirty="0">
                <a:solidFill>
                  <a:srgbClr val="A50021"/>
                </a:solidFill>
                <a:latin typeface="Georgia" panose="02040502050405020303" pitchFamily="18" charset="0"/>
              </a:rPr>
              <a:t>На все вопросы его отвечаю,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b="1" i="1" dirty="0">
                <a:solidFill>
                  <a:srgbClr val="A50021"/>
                </a:solidFill>
                <a:latin typeface="Georgia" panose="02040502050405020303" pitchFamily="18" charset="0"/>
              </a:rPr>
              <a:t>Глагол по значению напоминаю.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b="1" dirty="0">
                <a:solidFill>
                  <a:srgbClr val="A50021"/>
                </a:solidFill>
                <a:latin typeface="Lucida Sans" panose="020B0602030504020204" pitchFamily="34" charset="0"/>
              </a:rPr>
              <a:t>                                    </a:t>
            </a:r>
            <a:endParaRPr lang="ru-RU" altLang="ru-RU" b="1" i="1" dirty="0">
              <a:solidFill>
                <a:srgbClr val="A50021"/>
              </a:solidFill>
              <a:latin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ru-RU" b="1" i="1" dirty="0">
              <a:solidFill>
                <a:srgbClr val="A50021"/>
              </a:solidFill>
              <a:latin typeface="MS PGothic" panose="020B0600070205080204" pitchFamily="34" charset="-128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altLang="ru-RU" sz="3600" b="1" dirty="0">
              <a:solidFill>
                <a:srgbClr val="A5002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95737" y="5589588"/>
            <a:ext cx="5400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ПРИЧАСТИЕ</a:t>
            </a:r>
            <a:endParaRPr lang="ru-RU" altLang="ru-RU" sz="4000" b="1" i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98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61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Проверьте </a:t>
            </a:r>
            <a:r>
              <a:rPr lang="ru-RU" b="1" i="1" dirty="0"/>
              <a:t>себя!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выглянувшее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тучи,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осветило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лесу дрожали от холода березы,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осыпанные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сусальной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позолотой.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Деревья,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колеблемые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ветром, тихо шелестели.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Круглая крыша беседки и шесть колонн, сильно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облупленных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отражались в темном пруду.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4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i="1" dirty="0">
                <a:solidFill>
                  <a:srgbClr val="F57F09"/>
                </a:solidFill>
              </a:rPr>
              <a:t>Домашнее задание:</a:t>
            </a:r>
            <a:br>
              <a:rPr lang="ru-RU" sz="3200" b="1" i="1" dirty="0">
                <a:solidFill>
                  <a:srgbClr val="F57F09"/>
                </a:solidFill>
              </a:rPr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Упр.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Подготовиться к контрольному диктанту.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rgbClr val="F57F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14818"/>
            <a:ext cx="6878568" cy="88265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За работу!</a:t>
            </a:r>
            <a:endParaRPr lang="ru-RU" sz="4400" dirty="0"/>
          </a:p>
        </p:txBody>
      </p:sp>
      <p:pic>
        <p:nvPicPr>
          <p:cNvPr id="21506" name="Picture 2" descr="C:\Users\Сергей\Desktop\Жанна\спасиб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5643602" cy="3721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3902" y="1643050"/>
            <a:ext cx="8949886" cy="1938992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Повторение и обобщение </a:t>
            </a:r>
          </a:p>
          <a:p>
            <a:pPr algn="ctr"/>
            <a:r>
              <a:rPr lang="ru-RU" sz="40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изученного по теме</a:t>
            </a:r>
          </a:p>
          <a:p>
            <a:pPr algn="ctr"/>
            <a:r>
              <a:rPr lang="ru-RU" sz="40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«ПРИЧАСтие» </a:t>
            </a:r>
            <a:endParaRPr lang="ru-RU" sz="4000" b="1" cap="all" spc="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+mn-lt"/>
              </a:rPr>
              <a:t>Прочитайте схемы</a:t>
            </a:r>
            <a:endParaRPr lang="ru-RU" b="1" i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930400"/>
            <a:ext cx="5285715" cy="36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60985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Верно/неверно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268760"/>
            <a:ext cx="6347714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  - изменяемая часть речи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Причастия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внешним видом похожи на прилагательные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связаны с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глаголом.</a:t>
            </a:r>
            <a:endParaRPr lang="ru-RU" sz="2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нет будущего времени.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причастий не может быть краткой формы.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нет зависимых слов.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Правописание суффиксов причастий не зависит от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спряжения глагола.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выполняет роль определения.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пишутся раздельно. </a:t>
            </a:r>
          </a:p>
        </p:txBody>
      </p:sp>
    </p:spTree>
    <p:extLst>
      <p:ext uri="{BB962C8B-B14F-4D97-AF65-F5344CB8AC3E}">
        <p14:creationId xmlns:p14="http://schemas.microsoft.com/office/powerpoint/2010/main" val="1221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Проверьте себя!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268760"/>
            <a:ext cx="6347714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  - изменяемая часть речи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внешним видом похожи на прилагательные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связаны с глаголом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нет будущего времени.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причастий не может быть краткой формы.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У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нет зависимых слов.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суффиксов причастий не зависит от спряжения глагола.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выполняет роль определения.</a:t>
            </a:r>
          </a:p>
          <a:p>
            <a:r>
              <a:rPr lang="ru-RU" sz="21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Причастия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пишутся раздельно. </a:t>
            </a:r>
          </a:p>
        </p:txBody>
      </p:sp>
      <p:sp>
        <p:nvSpPr>
          <p:cNvPr id="4" name="5-конечная звезда 3"/>
          <p:cNvSpPr/>
          <p:nvPr/>
        </p:nvSpPr>
        <p:spPr>
          <a:xfrm>
            <a:off x="7884368" y="709919"/>
            <a:ext cx="914400" cy="9144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5580112" y="1589639"/>
            <a:ext cx="360040" cy="36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2915816" y="2409560"/>
            <a:ext cx="360040" cy="36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5400092" y="3140968"/>
            <a:ext cx="360040" cy="36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2571850" y="5445224"/>
            <a:ext cx="360040" cy="36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5223774" y="2768175"/>
            <a:ext cx="352636" cy="3600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6372200" y="3609040"/>
            <a:ext cx="352636" cy="3600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5059475" y="3992351"/>
            <a:ext cx="352636" cy="3600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3607137" y="4725144"/>
            <a:ext cx="352636" cy="3600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6195882" y="5805224"/>
            <a:ext cx="352636" cy="3600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77 -0.02801 0.01458 -0.11459 0.01059 -0.15093 C 0.00659 -0.18727 0.00538 -0.2 -0.02396 -0.2176 C -0.0533 -0.23519 -0.12066 -0.24769 -0.16563 -0.25718 C -0.21059 -0.26667 -0.24323 -0.27037 -0.2941 -0.27477 C -0.34514 -0.27917 -0.41893 -0.28357 -0.47153 -0.28426 C -0.52414 -0.28496 -0.56372 -0.28496 -0.60955 -0.2794 C -0.65556 -0.27385 -0.71823 -0.28125 -0.74653 -0.25093 C -0.77483 -0.2206 -0.77188 -0.16551 -0.77987 -0.09699 C -0.78785 -0.02847 -0.79636 0.10139 -0.7941 0.16018 C -0.79184 0.21898 -0.80886 0.21898 -0.76667 0.25555 C -0.72448 0.29213 -0.62691 0.35787 -0.54063 0.3794 C -0.45434 0.40092 -0.32257 0.4 -0.24896 0.38403 C -0.17535 0.36805 -0.13073 0.32986 -0.09896 0.28403 C -0.06719 0.23819 -0.07379 0.15393 -0.05834 0.10949 C -0.04289 0.06481 -0.01563 0.03518 -0.00608 0.01736 C 0.00347 -0.00047 -0.00278 0.02801 0 0 Z " pathEditMode="relative" ptsTypes="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Проверьте себя!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268760"/>
            <a:ext cx="6347714" cy="50405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 боец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неписа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 истина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сгущ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ое молоко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копч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 рыба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 автобус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исправл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навьюч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 лошадь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кваш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 капуста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спрессова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 торф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плет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 корзина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груж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 арбузами вагон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непокраш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 пол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Сергей\Desktop\Жанна\дум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691110"/>
            <a:ext cx="1352550" cy="1428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7" y="4293096"/>
            <a:ext cx="3638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212121212122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5011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609600"/>
            <a:ext cx="6840759" cy="591574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Полна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рования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забываемая пора золотой осени. Лучи солнца посылают свой последний привет еще не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остывшей земле. Ночью осень серебрит ин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 землю, прихватывает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окрепшим ле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 лужи</a:t>
            </a:r>
            <a:r>
              <a:rPr lang="ru-RU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Пестрая карусель опадающих</a:t>
            </a:r>
            <a:r>
              <a:rPr lang="ru-RU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листьев цветным к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вром ложи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 поляны, не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озаренные</a:t>
            </a:r>
            <a:r>
              <a:rPr lang="ru-RU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лучами солнца. Все чаще дует ветер. И это уже не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ласкающее летнее дуновение, а холодные предзимние порывы.  Все так сказочно прекрасно, что приближение суровой зимы не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ощутимо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F57F09"/>
                </a:solidFill>
                <a:latin typeface="Georgia" panose="02040502050405020303" pitchFamily="18" charset="0"/>
              </a:rPr>
              <a:t>Поставьте оценки: “5” – 0 ошибок, “4” – 1-2 ошибки, “3” – 3-4 ошибки, “2” – 5 и более ошибок.</a:t>
            </a:r>
            <a:r>
              <a:rPr lang="ru-RU" sz="2400" u="sng" dirty="0">
                <a:solidFill>
                  <a:srgbClr val="F57F09"/>
                </a:solidFill>
                <a:latin typeface="Georgia" panose="02040502050405020303" pitchFamily="18" charset="0"/>
              </a:rPr>
              <a:t> </a:t>
            </a:r>
            <a:endParaRPr lang="ru-RU" sz="2400" dirty="0">
              <a:solidFill>
                <a:srgbClr val="F57F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8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692696"/>
            <a:ext cx="6347714" cy="5348667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1.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Морфологический разбор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причастий.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 вариант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опадающих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 вариант – озаренные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2.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Синтаксический разбор предложения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Ночью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серебрит инеем землю, прихватывает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неокрепшим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ледком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лужи</a:t>
            </a:r>
            <a:r>
              <a:rPr lang="ru-RU" sz="24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8" name="Picture 4" descr="https://im0-tub-ru.yandex.net/i?id=330bbc24a8895b3738b8075a3a4e5f45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653136"/>
            <a:ext cx="196312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02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Исправьте ошибки </a:t>
            </a:r>
            <a:r>
              <a:rPr lang="ru-RU" b="1" i="1" dirty="0"/>
              <a:t>в употреблении причастий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Выглянувшее солнце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осветило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лесу дрожали от холода березы, осыпавшие сусальной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позолотой.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Деревья, колеблющие ветром, тихо шелестели.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Круглая крыша беседки и шесть колонн, сильно облупленная, отражались в темном пруду.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479</TotalTime>
  <Words>412</Words>
  <Application>Microsoft Office PowerPoint</Application>
  <PresentationFormat>Экран (4:3)</PresentationFormat>
  <Paragraphs>85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HDOfficeLightV0</vt:lpstr>
      <vt:lpstr>Грань</vt:lpstr>
      <vt:lpstr>ОТГАДАЙ</vt:lpstr>
      <vt:lpstr>Презентация PowerPoint</vt:lpstr>
      <vt:lpstr>Прочитайте схемы</vt:lpstr>
      <vt:lpstr>Верно/неверно</vt:lpstr>
      <vt:lpstr>Проверьте себя!</vt:lpstr>
      <vt:lpstr>Проверьте себя!</vt:lpstr>
      <vt:lpstr>Презентация PowerPoint</vt:lpstr>
      <vt:lpstr>Презентация PowerPoint</vt:lpstr>
      <vt:lpstr>Исправьте ошибки в употреблении причастий</vt:lpstr>
      <vt:lpstr>Проверьте себя!</vt:lpstr>
      <vt:lpstr>      Домашнее задание:  1) Упр. 177  2) Подготовиться к контрольному диктанту. </vt:lpstr>
      <vt:lpstr>За работу!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administrator</cp:lastModifiedBy>
  <cp:revision>53</cp:revision>
  <dcterms:created xsi:type="dcterms:W3CDTF">2014-05-23T15:28:49Z</dcterms:created>
  <dcterms:modified xsi:type="dcterms:W3CDTF">2021-03-09T15:09:36Z</dcterms:modified>
</cp:coreProperties>
</file>