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 showSpecialPlsOnTitleSld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87" d="100"/>
          <a:sy n="87" d="100"/>
        </p:scale>
        <p:origin x="-1253" y="197"/>
      </p:cViewPr>
      <p:guideLst>
        <p:guide pos="2160" orient="horz"/>
        <p:guide pos="288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presProps" Target="presProps.xml" /><Relationship Id="rId10" Type="http://schemas.openxmlformats.org/officeDocument/2006/relationships/tableStyles" Target="tableStyles.xml" /><Relationship Id="rId11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C295150-4FD7-4802-B0EB-D52217513A72}" type="datetime1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36DD0FD-55B0-48C4-8AF2-8A69533EDFC3}" type="slidenum">
              <a:rPr lang="en-US"/>
              <a:t/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 bwMode="auto">
          <a:xfrm>
            <a:off x="1194101" y="2887530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 bwMode="auto"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540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latin typeface="Wingdings"/>
                </a:rPr>
                <a:t></a:t>
              </a:r>
              <a:endParaRPr lang="en-US" sz="540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latin typeface="Wingdings"/>
              </a:endParaRPr>
            </a:p>
          </p:txBody>
        </p:sp>
        <p:cxnSp>
          <p:nvCxnSpPr>
            <p:cNvPr id="10" name="Straight Connector 9"/>
            <p:cNvCxnSpPr>
              <a:cxnSpLocks/>
            </p:cNvCxnSpPr>
            <p:nvPr/>
          </p:nvCxnSpPr>
          <p:spPr bwMode="auto">
            <a:xfrm rot="10800000">
              <a:off x="1172584" y="1925620"/>
              <a:ext cx="3119718" cy="1587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cxnSpLocks/>
            </p:cNvCxnSpPr>
            <p:nvPr/>
          </p:nvCxnSpPr>
          <p:spPr bwMode="auto">
            <a:xfrm rot="10800000">
              <a:off x="4831976" y="1922930"/>
              <a:ext cx="3119718" cy="1587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371600" y="3767862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 anchor="ctr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61895A-832A-4167-BE9B-7448CA062309}" type="datetime1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36DD0FD-55B0-48C4-8AF2-8A69533EDFC3}" type="slidenum">
              <a:rPr lang="en-US"/>
              <a:t/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 bwMode="auto"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 bwMode="auto"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540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/>
                </a:rPr>
                <a:t></a:t>
              </a:r>
              <a:endParaRPr lang="en-US" sz="5400">
                <a:solidFill>
                  <a:schemeClr val="tx2">
                    <a:lumMod val="60000"/>
                    <a:lumOff val="40000"/>
                  </a:schemeClr>
                </a:solidFill>
                <a:latin typeface="Wingdings"/>
              </a:endParaRPr>
            </a:p>
          </p:txBody>
        </p:sp>
        <p:cxnSp>
          <p:nvCxnSpPr>
            <p:cNvPr id="16" name="Straight Connector 15"/>
            <p:cNvCxnSpPr>
              <a:cxnSpLocks/>
            </p:cNvCxnSpPr>
            <p:nvPr/>
          </p:nvCxnSpPr>
          <p:spPr bwMode="auto">
            <a:xfrm rot="10800000">
              <a:off x="1172584" y="1925620"/>
              <a:ext cx="3119718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cxnSpLocks/>
            </p:cNvCxnSpPr>
            <p:nvPr/>
          </p:nvCxnSpPr>
          <p:spPr bwMode="auto">
            <a:xfrm rot="10800000">
              <a:off x="4831976" y="1922650"/>
              <a:ext cx="3119718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hf dt="0" ftr="0" hdr="0" sldNum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6766560" y="559398"/>
            <a:ext cx="1678193" cy="556676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688488" y="849854"/>
            <a:ext cx="5507917" cy="5023821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27571FF-D602-4BB6-9683-7A1E909D4296}" type="datetime1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36DD0FD-55B0-48C4-8AF2-8A69533EDFC3}" type="slidenum">
              <a:rPr lang="en-US"/>
              <a:t/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 bwMode="auto"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 bwMode="auto"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540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/>
                </a:rPr>
                <a:t></a:t>
              </a:r>
              <a:endParaRPr lang="en-US" sz="5400">
                <a:solidFill>
                  <a:schemeClr val="tx2">
                    <a:lumMod val="60000"/>
                    <a:lumOff val="40000"/>
                  </a:schemeClr>
                </a:solidFill>
                <a:latin typeface="Wingdings"/>
              </a:endParaRPr>
            </a:p>
          </p:txBody>
        </p:sp>
        <p:cxnSp>
          <p:nvCxnSpPr>
            <p:cNvPr id="13" name="Straight Connector 12"/>
            <p:cNvCxnSpPr>
              <a:cxnSpLocks/>
            </p:cNvCxnSpPr>
            <p:nvPr/>
          </p:nvCxnSpPr>
          <p:spPr bwMode="auto"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cxnSpLocks/>
            </p:cNvCxnSpPr>
            <p:nvPr/>
          </p:nvCxnSpPr>
          <p:spPr bwMode="auto">
            <a:xfrm rot="10800000">
              <a:off x="4826613" y="1927417"/>
              <a:ext cx="246888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hf dt="0" ftr="0" hdr="0" sldNum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1_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251520" y="1196752"/>
            <a:ext cx="4032448" cy="576064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>
              <a:spcBef>
                <a:spcPts val="0"/>
              </a:spcBef>
              <a:buNone/>
              <a:defRPr lang="ru-RU" sz="2600" b="1">
                <a:solidFill>
                  <a:srgbClr val="1C5445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/>
              <a:t>Содержание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1_Рисунок с подписью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1792288" y="2204864"/>
            <a:ext cx="5486400" cy="3162474"/>
          </a:xfrm>
        </p:spPr>
        <p:txBody>
          <a:bodyPr anchor="t"/>
          <a:lstStyle>
            <a:lvl1pPr algn="l">
              <a:lnSpc>
                <a:spcPct val="150000"/>
              </a:lnSpc>
              <a:defRPr sz="2000"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ru-RU"/>
              <a:t>Контакты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C392BEB-5202-498C-89F7-BBD3BEE1B887}" type="datetime1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36DD0FD-55B0-48C4-8AF2-8A69533EDFC3}" type="slidenum">
              <a:rPr lang="en-US"/>
              <a:t/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 bwMode="auto"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 bwMode="auto"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540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/>
                </a:rPr>
                <a:t></a:t>
              </a:r>
              <a:endParaRPr lang="en-US" sz="5400">
                <a:solidFill>
                  <a:schemeClr val="tx2">
                    <a:lumMod val="60000"/>
                    <a:lumOff val="40000"/>
                  </a:schemeClr>
                </a:solidFill>
                <a:latin typeface="Wingdings"/>
              </a:endParaRPr>
            </a:p>
          </p:txBody>
        </p:sp>
        <p:cxnSp>
          <p:nvCxnSpPr>
            <p:cNvPr id="14" name="Straight Connector 13"/>
            <p:cNvCxnSpPr>
              <a:cxnSpLocks/>
            </p:cNvCxnSpPr>
            <p:nvPr/>
          </p:nvCxnSpPr>
          <p:spPr bwMode="auto">
            <a:xfrm rot="10800000">
              <a:off x="1172584" y="1925620"/>
              <a:ext cx="3119718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 bwMode="auto">
            <a:xfrm rot="10800000">
              <a:off x="4831976" y="1922650"/>
              <a:ext cx="3119718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dt="0" ftr="0" hdr="0" sldNum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>
            <a:lum/>
          </a:blip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 bwMode="auto"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 bwMode="auto"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540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/>
                </a:rPr>
                <a:t></a:t>
              </a:r>
              <a:endParaRPr lang="en-US" sz="5400">
                <a:solidFill>
                  <a:schemeClr val="tx2">
                    <a:lumMod val="60000"/>
                    <a:lumOff val="40000"/>
                  </a:schemeClr>
                </a:solidFill>
                <a:latin typeface="Wingdings"/>
              </a:endParaRPr>
            </a:p>
          </p:txBody>
        </p:sp>
        <p:cxnSp>
          <p:nvCxnSpPr>
            <p:cNvPr id="10" name="Straight Connector 9"/>
            <p:cNvCxnSpPr>
              <a:cxnSpLocks/>
            </p:cNvCxnSpPr>
            <p:nvPr/>
          </p:nvCxnSpPr>
          <p:spPr bwMode="auto">
            <a:xfrm rot="10800000">
              <a:off x="1172584" y="1925620"/>
              <a:ext cx="3119718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cxnSpLocks/>
            </p:cNvCxnSpPr>
            <p:nvPr/>
          </p:nvCxnSpPr>
          <p:spPr bwMode="auto">
            <a:xfrm rot="10800000">
              <a:off x="4831976" y="1927412"/>
              <a:ext cx="3119718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242B6C6-10FF-4510-A888-F0B9C6A788B0}" type="datetime1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36DD0FD-55B0-48C4-8AF2-8A69533EDFC3}" type="slidenum">
              <a:rPr lang="en-US"/>
              <a:t/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dt="0" ftr="0" hdr="0" sldNum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2847B31-A4E1-4FCE-8661-5EC33A675437}" type="datetime1">
              <a:rPr lang="en-US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36DD0FD-55B0-48C4-8AF2-8A69533EDFC3}" type="slidenum">
              <a:rPr lang="en-US"/>
              <a:t/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grpSp>
        <p:nvGrpSpPr>
          <p:cNvPr id="13" name="Group 12"/>
          <p:cNvGrpSpPr/>
          <p:nvPr/>
        </p:nvGrpSpPr>
        <p:grpSpPr bwMode="auto"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 bwMode="auto"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540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/>
                </a:rPr>
                <a:t></a:t>
              </a:r>
              <a:endParaRPr lang="en-US" sz="5400">
                <a:solidFill>
                  <a:schemeClr val="tx2">
                    <a:lumMod val="60000"/>
                    <a:lumOff val="40000"/>
                  </a:schemeClr>
                </a:solidFill>
                <a:latin typeface="Wingdings"/>
              </a:endParaRPr>
            </a:p>
          </p:txBody>
        </p:sp>
        <p:cxnSp>
          <p:nvCxnSpPr>
            <p:cNvPr id="15" name="Straight Connector 14"/>
            <p:cNvCxnSpPr>
              <a:cxnSpLocks/>
            </p:cNvCxnSpPr>
            <p:nvPr/>
          </p:nvCxnSpPr>
          <p:spPr bwMode="auto">
            <a:xfrm rot="10800000">
              <a:off x="1172584" y="1925620"/>
              <a:ext cx="3119718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cxnSpLocks/>
            </p:cNvCxnSpPr>
            <p:nvPr/>
          </p:nvCxnSpPr>
          <p:spPr bwMode="auto">
            <a:xfrm rot="10800000">
              <a:off x="4831976" y="1922650"/>
              <a:ext cx="3119718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 bwMode="auto">
          <a:xfrm>
            <a:off x="685800" y="2240280"/>
            <a:ext cx="3803904" cy="3877056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 bwMode="auto">
          <a:xfrm>
            <a:off x="4645150" y="2240280"/>
            <a:ext cx="3803904" cy="3877056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hf dt="0" ftr="0" hdr="0" sldNum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CAD832D-B7F8-4A85-B115-3F84BE9AC26D}" type="datetime1">
              <a:rPr lang="en-US"/>
              <a:t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36DD0FD-55B0-48C4-8AF2-8A69533EDFC3}" type="slidenum">
              <a:rPr lang="en-US"/>
              <a:t/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 bwMode="auto"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 bwMode="auto"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540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/>
                </a:rPr>
                <a:t></a:t>
              </a:r>
              <a:endParaRPr lang="en-US" sz="5400">
                <a:solidFill>
                  <a:schemeClr val="tx2">
                    <a:lumMod val="60000"/>
                    <a:lumOff val="40000"/>
                  </a:schemeClr>
                </a:solidFill>
                <a:latin typeface="Wingdings"/>
              </a:endParaRPr>
            </a:p>
          </p:txBody>
        </p:sp>
        <p:cxnSp>
          <p:nvCxnSpPr>
            <p:cNvPr id="17" name="Straight Connector 16"/>
            <p:cNvCxnSpPr>
              <a:cxnSpLocks/>
            </p:cNvCxnSpPr>
            <p:nvPr/>
          </p:nvCxnSpPr>
          <p:spPr bwMode="auto">
            <a:xfrm rot="10800000">
              <a:off x="1172584" y="1925620"/>
              <a:ext cx="3119718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cxnSpLocks/>
            </p:cNvCxnSpPr>
            <p:nvPr/>
          </p:nvCxnSpPr>
          <p:spPr bwMode="auto">
            <a:xfrm rot="10800000">
              <a:off x="4831976" y="1922650"/>
              <a:ext cx="3119718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hf dt="0" ftr="0" hdr="0" sldNum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10B34F3-05F7-41C1-B84E-68CE2E00C83C}" type="datetime1">
              <a:rPr lang="en-US"/>
              <a:t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36DD0FD-55B0-48C4-8AF2-8A69533EDFC3}" type="slidenum">
              <a:rPr lang="en-US"/>
              <a:t/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 bwMode="auto"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 bwMode="auto"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540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/>
                </a:rPr>
                <a:t></a:t>
              </a:r>
              <a:endParaRPr lang="en-US" sz="5400">
                <a:solidFill>
                  <a:schemeClr val="tx2">
                    <a:lumMod val="60000"/>
                    <a:lumOff val="40000"/>
                  </a:schemeClr>
                </a:solidFill>
                <a:latin typeface="Wingdings"/>
              </a:endParaRPr>
            </a:p>
          </p:txBody>
        </p:sp>
        <p:cxnSp>
          <p:nvCxnSpPr>
            <p:cNvPr id="15" name="Straight Connector 14"/>
            <p:cNvCxnSpPr>
              <a:cxnSpLocks/>
            </p:cNvCxnSpPr>
            <p:nvPr/>
          </p:nvCxnSpPr>
          <p:spPr bwMode="auto">
            <a:xfrm rot="10800000">
              <a:off x="1172584" y="1925620"/>
              <a:ext cx="3119718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cxnSpLocks/>
            </p:cNvCxnSpPr>
            <p:nvPr/>
          </p:nvCxnSpPr>
          <p:spPr bwMode="auto">
            <a:xfrm rot="10800000">
              <a:off x="4831976" y="1922650"/>
              <a:ext cx="3119718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8D47F82-2B2E-4837-B3AB-C94C672FBECB}" type="datetime1">
              <a:rPr lang="en-US"/>
              <a:t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36DD0FD-55B0-48C4-8AF2-8A69533EDFC3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1E57738-F4B0-48EA-9B71-E0F723F8BF6C}" type="datetime1">
              <a:rPr lang="en-US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36DD0FD-55B0-48C4-8AF2-8A69533EDFC3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p:hf dt="0" ftr="0" hdr="0" sldNum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77730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 rot="240000">
            <a:off x="2183792" y="666965"/>
            <a:ext cx="4772156" cy="3598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00D5EF-7D26-425F-8C45-B9312ACE18BC}" type="datetime1">
              <a:rPr lang="en-US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36DD0FD-55B0-48C4-8AF2-8A69533EDFC3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p:hf dt="0" ftr="0" hdr="0" sldNum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2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1909345-DEE0-4B07-8E32-441AC9DA095E}" type="datetime1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36DD0FD-55B0-48C4-8AF2-8A69533EDFC3}" type="slidenum">
              <a:rPr lang="en-US"/>
              <a:t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 sldNum="1"/>
  <p:txStyles>
    <p:titleStyle>
      <a:lvl1pPr algn="ctr" defTabSz="914400">
        <a:spcBef>
          <a:spcPts val="0"/>
        </a:spcBef>
        <a:buNone/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>
        <a:defRPr>
          <a:solidFill>
            <a:schemeClr val="tx2"/>
          </a:solidFill>
        </a:defRPr>
      </a:lvl2pPr>
      <a:lvl3pPr>
        <a:defRPr>
          <a:solidFill>
            <a:schemeClr val="tx2"/>
          </a:solidFill>
        </a:defRPr>
      </a:lvl3pPr>
      <a:lvl4pPr>
        <a:defRPr>
          <a:solidFill>
            <a:schemeClr val="tx2"/>
          </a:solidFill>
        </a:defRPr>
      </a:lvl4pPr>
      <a:lvl5pPr>
        <a:defRPr>
          <a:solidFill>
            <a:schemeClr val="tx2"/>
          </a:solidFill>
        </a:defRPr>
      </a:lvl5pPr>
      <a:lvl6pPr>
        <a:defRPr>
          <a:solidFill>
            <a:schemeClr val="tx2"/>
          </a:solidFill>
        </a:defRPr>
      </a:lvl6pPr>
      <a:lvl7pPr>
        <a:defRPr>
          <a:solidFill>
            <a:schemeClr val="tx2"/>
          </a:solidFill>
        </a:defRPr>
      </a:lvl7pPr>
      <a:lvl8pPr>
        <a:defRPr>
          <a:solidFill>
            <a:schemeClr val="tx2"/>
          </a:solidFill>
        </a:defRPr>
      </a:lvl8pPr>
      <a:lvl9pPr>
        <a:defRPr>
          <a:solidFill>
            <a:schemeClr val="tx2"/>
          </a:solidFill>
        </a:defRPr>
      </a:lvl9pPr>
    </p:titleStyle>
    <p:bodyStyle>
      <a:lvl1pPr marL="365760" indent="-365760" algn="l" defTabSz="914400">
        <a:spcBef>
          <a:spcPts val="0"/>
        </a:spcBef>
        <a:buClr>
          <a:schemeClr val="accent1"/>
        </a:buClr>
        <a:buFont typeface="Wingdings"/>
        <a:buChar char=""/>
        <a:defRPr sz="24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>
        <a:spcBef>
          <a:spcPts val="0"/>
        </a:spcBef>
        <a:buClr>
          <a:schemeClr val="accent1"/>
        </a:buClr>
        <a:buFont typeface="Wingdings"/>
        <a:buChar char=""/>
        <a:defRPr sz="2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>
        <a:spcBef>
          <a:spcPts val="0"/>
        </a:spcBef>
        <a:buClr>
          <a:schemeClr val="accent1"/>
        </a:buClr>
        <a:buFont typeface="Wingdings"/>
        <a:buChar char=""/>
        <a:defRPr sz="20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59" indent="-320040" algn="l" defTabSz="914400">
        <a:spcBef>
          <a:spcPts val="0"/>
        </a:spcBef>
        <a:buClr>
          <a:schemeClr val="accent1"/>
        </a:buClr>
        <a:buFont typeface="Wingdings"/>
        <a:buChar char=""/>
        <a:defRPr sz="18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>
        <a:spcBef>
          <a:spcPts val="0"/>
        </a:spcBef>
        <a:buClr>
          <a:schemeClr val="accent1"/>
        </a:buClr>
        <a:buFont typeface="Wingdings"/>
        <a:buChar char=""/>
        <a:defRPr sz="16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>
        <a:spcBef>
          <a:spcPts val="400"/>
        </a:spcBef>
        <a:buClr>
          <a:schemeClr val="accent1"/>
        </a:buClr>
        <a:buFont typeface="Wingdings"/>
        <a:buChar char=""/>
        <a:defRPr sz="14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>
        <a:spcBef>
          <a:spcPts val="400"/>
        </a:spcBef>
        <a:buClr>
          <a:schemeClr val="accent1"/>
        </a:buClr>
        <a:buFont typeface="Wingdings"/>
        <a:buChar char=""/>
        <a:defRPr sz="14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>
        <a:spcBef>
          <a:spcPts val="400"/>
        </a:spcBef>
        <a:buClr>
          <a:schemeClr val="accent1"/>
        </a:buClr>
        <a:buFont typeface="Wingdings"/>
        <a:buChar char=""/>
        <a:defRPr sz="14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>
        <a:spcBef>
          <a:spcPts val="400"/>
        </a:spcBef>
        <a:buClr>
          <a:schemeClr val="accent1"/>
        </a:buClr>
        <a:buFont typeface="Wingdings"/>
        <a:buChar char=""/>
        <a:defRPr sz="14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docs.google.com/forms/d/1GC0Ov0BR4r3uArA1Bk503UhTsD0AV_kRbQoCzRCIeTs/edit?usp=sharing" TargetMode="Externa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Итоговый модуль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/>
        <p:txBody>
          <a:bodyPr>
            <a:noAutofit/>
          </a:bodyPr>
          <a:lstStyle/>
          <a:p>
            <a:pPr>
              <a:defRPr/>
            </a:pPr>
            <a:r>
              <a:rPr lang="ru-RU" sz="2000"/>
              <a:t>Транспортная система России и транспортная география</a:t>
            </a:r>
            <a:br>
              <a:rPr lang="ru-RU" sz="2000"/>
            </a:br>
            <a:endParaRPr lang="ru-RU" sz="2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 bwMode="auto">
          <a:xfrm>
            <a:off x="323528" y="1835532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Итоговая аттестация</a:t>
            </a:r>
            <a:endParaRPr/>
          </a:p>
        </p:txBody>
      </p:sp>
      <p:sp>
        <p:nvSpPr>
          <p:cNvPr id="4" name="TextBox 3"/>
          <p:cNvSpPr txBox="1"/>
          <p:nvPr/>
        </p:nvSpPr>
        <p:spPr bwMode="auto">
          <a:xfrm>
            <a:off x="323528" y="2464093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Опрос обратной связи</a:t>
            </a:r>
            <a:endParaRPr lang="ru-RU"/>
          </a:p>
        </p:txBody>
      </p:sp>
      <p:sp>
        <p:nvSpPr>
          <p:cNvPr id="9" name="TextBox 8"/>
          <p:cNvSpPr txBox="1"/>
          <p:nvPr/>
        </p:nvSpPr>
        <p:spPr bwMode="auto">
          <a:xfrm>
            <a:off x="7884368" y="1835532"/>
            <a:ext cx="7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ru-RU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endParaRPr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7884368" y="2449691"/>
            <a:ext cx="7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ru-RU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  <a:endParaRPr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Заголовок 2"/>
          <p:cNvSpPr txBox="1"/>
          <p:nvPr/>
        </p:nvSpPr>
        <p:spPr bwMode="auto">
          <a:xfrm>
            <a:off x="683568" y="692696"/>
            <a:ext cx="8003232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3200" b="1" i="0" u="none" strike="noStrike" cap="none" spc="0">
                <a:ln>
                  <a:noFill/>
                </a:ln>
                <a:solidFill>
                  <a:srgbClr val="336600"/>
                </a:solidFill>
                <a:latin typeface="+mj-lt"/>
                <a:ea typeface="+mj-ea"/>
                <a:cs typeface="+mj-cs"/>
              </a:rPr>
              <a:t>Содержание</a:t>
            </a:r>
            <a:endParaRPr lang="ru-RU" sz="3200" b="1" i="0" u="none" strike="noStrike" cap="none" spc="0">
              <a:ln>
                <a:noFill/>
              </a:ln>
              <a:solidFill>
                <a:srgbClr val="3366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 bwMode="auto">
          <a:xfrm>
            <a:off x="638884" y="-27740"/>
            <a:ext cx="8003232" cy="7249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Итоговая аттестация</a:t>
            </a:r>
            <a:endParaRPr/>
          </a:p>
        </p:txBody>
      </p:sp>
      <p:sp>
        <p:nvSpPr>
          <p:cNvPr id="5" name="Номер слайда 1"/>
          <p:cNvSpPr txBox="1"/>
          <p:nvPr/>
        </p:nvSpPr>
        <p:spPr bwMode="auto">
          <a:xfrm>
            <a:off x="8316416" y="188640"/>
            <a:ext cx="6612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F4C3F51-3B47-42EA-A195-B3B997C2D362}" type="slidenum">
              <a:rPr lang="ru-RU" sz="1400" b="0" i="0" u="none" strike="noStrike" cap="none" spc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/>
            </a:fld>
            <a:endParaRPr lang="ru-RU" sz="1400" b="0" i="0" u="none" strike="noStrike" cap="none" spc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/>
          <p:nvPr/>
        </p:nvSpPr>
        <p:spPr bwMode="auto">
          <a:xfrm>
            <a:off x="638884" y="564497"/>
            <a:ext cx="7030923" cy="49045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ru-RU" sz="1600" b="1">
                <a:cs typeface="Times New Roman"/>
              </a:rPr>
              <a:t>Вопросы для подготовки к промежуточной аттестации</a:t>
            </a:r>
            <a:endParaRPr/>
          </a:p>
          <a:p>
            <a:pPr algn="l">
              <a:defRPr/>
            </a:pPr>
            <a:endParaRPr lang="ru-RU" sz="1600" b="1"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617893" y="738511"/>
            <a:ext cx="109561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1400">
              <a:latin typeface="+mj-lt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638883" y="824868"/>
            <a:ext cx="8024582" cy="5212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/>
              <a:t>1. Понятия </a:t>
            </a:r>
            <a:r>
              <a:rPr lang="ru-RU" sz="1400"/>
              <a:t>о транспорте и транспортном процессе.</a:t>
            </a:r>
            <a:endParaRPr sz="1400"/>
          </a:p>
          <a:p>
            <a:pPr>
              <a:defRPr/>
            </a:pPr>
            <a:r>
              <a:rPr lang="ru-RU" sz="1400"/>
              <a:t>2. </a:t>
            </a:r>
            <a:r>
              <a:rPr lang="ru-RU" sz="1400"/>
              <a:t>Понятие транспортной системы. Показатели работы транспорта.</a:t>
            </a:r>
            <a:endParaRPr sz="1400"/>
          </a:p>
          <a:p>
            <a:pPr>
              <a:defRPr/>
            </a:pPr>
            <a:r>
              <a:rPr lang="ru-RU" sz="1400"/>
              <a:t>3. </a:t>
            </a:r>
            <a:r>
              <a:rPr lang="ru-RU" sz="1400"/>
              <a:t>Критерии выбора видов транспорта. Показатели работы </a:t>
            </a:r>
            <a:r>
              <a:rPr lang="ru-RU" sz="1400"/>
              <a:t>транспорта.</a:t>
            </a:r>
            <a:endParaRPr sz="1400"/>
          </a:p>
          <a:p>
            <a:pPr>
              <a:defRPr/>
            </a:pPr>
            <a:r>
              <a:rPr lang="ru-RU" sz="1400"/>
              <a:t>4. </a:t>
            </a:r>
            <a:r>
              <a:rPr lang="ru-RU" sz="1400"/>
              <a:t>Регионы, доступные </a:t>
            </a:r>
            <a:r>
              <a:rPr lang="ru-RU" sz="1400"/>
              <a:t>для различных видов транспорта.</a:t>
            </a:r>
            <a:endParaRPr sz="1400"/>
          </a:p>
          <a:p>
            <a:pPr>
              <a:defRPr/>
            </a:pPr>
            <a:r>
              <a:rPr lang="ru-RU" sz="1400"/>
              <a:t>5. Виды </a:t>
            </a:r>
            <a:r>
              <a:rPr lang="ru-RU" sz="1400"/>
              <a:t>транспортных средств и их развитие. Сфера применения, преимущества, недостатки, тенденции развития..</a:t>
            </a:r>
            <a:endParaRPr sz="1400"/>
          </a:p>
          <a:p>
            <a:pPr>
              <a:defRPr/>
            </a:pPr>
            <a:r>
              <a:rPr lang="ru-RU" sz="1400"/>
              <a:t>6. </a:t>
            </a:r>
            <a:r>
              <a:rPr lang="ru-RU" sz="1400"/>
              <a:t>Железнодорожный, автомобильный, водный, воздушный, трубопроводный виды транспорта.</a:t>
            </a:r>
            <a:endParaRPr sz="1400"/>
          </a:p>
          <a:p>
            <a:pPr>
              <a:defRPr/>
            </a:pPr>
            <a:r>
              <a:rPr lang="ru-RU" sz="1400"/>
              <a:t>7. </a:t>
            </a:r>
            <a:r>
              <a:rPr lang="ru-RU" sz="1400"/>
              <a:t>Современное развитие транспортной системы электрический транспорт, беспилотные виды транспорта. Цифровые технологии на транспорте.</a:t>
            </a:r>
            <a:endParaRPr sz="1400"/>
          </a:p>
          <a:p>
            <a:pPr>
              <a:defRPr/>
            </a:pPr>
            <a:r>
              <a:rPr lang="ru-RU" sz="1400"/>
              <a:t>8. </a:t>
            </a:r>
            <a:r>
              <a:rPr lang="ru-RU" sz="1400"/>
              <a:t>Сравнительный анализ различных видов транспорта по основным характеристикам.</a:t>
            </a:r>
            <a:endParaRPr sz="1400"/>
          </a:p>
          <a:p>
            <a:pPr>
              <a:defRPr/>
            </a:pPr>
            <a:r>
              <a:rPr lang="ru-RU" sz="1400"/>
              <a:t>9. </a:t>
            </a:r>
            <a:r>
              <a:rPr lang="ru-RU" sz="1400"/>
              <a:t>Сущность, структура единой транспортной системы России. Транспортный комплекс..</a:t>
            </a:r>
            <a:endParaRPr sz="1400"/>
          </a:p>
          <a:p>
            <a:pPr>
              <a:defRPr/>
            </a:pPr>
            <a:r>
              <a:rPr lang="ru-RU" sz="1400"/>
              <a:t>10. </a:t>
            </a:r>
            <a:r>
              <a:rPr lang="ru-RU" sz="1400"/>
              <a:t>Место транспорта отдельных стран в мировой транспортной системе. Показатели транспортной подвижности населения и </a:t>
            </a:r>
            <a:r>
              <a:rPr lang="ru-RU" sz="1400"/>
              <a:t>транспортоемкости</a:t>
            </a:r>
            <a:r>
              <a:rPr lang="ru-RU" sz="1400"/>
              <a:t> экономики.</a:t>
            </a:r>
            <a:endParaRPr sz="1400"/>
          </a:p>
          <a:p>
            <a:pPr>
              <a:defRPr/>
            </a:pPr>
            <a:r>
              <a:rPr lang="ru-RU" sz="1400"/>
              <a:t>11. </a:t>
            </a:r>
            <a:r>
              <a:rPr lang="ru-RU" sz="1400"/>
              <a:t>Интеграция транспортной системы России в мировую транспортную систему. Проекты трансконтинентальных </a:t>
            </a:r>
            <a:r>
              <a:rPr lang="ru-RU" sz="1400"/>
              <a:t>магистралей.</a:t>
            </a:r>
            <a:endParaRPr sz="1400"/>
          </a:p>
          <a:p>
            <a:pPr>
              <a:defRPr/>
            </a:pPr>
            <a:r>
              <a:rPr lang="ru-RU" sz="1400"/>
              <a:t>12. </a:t>
            </a:r>
            <a:r>
              <a:rPr lang="ru-RU" sz="1400"/>
              <a:t>Понятие о международных транспортных коридорах (МТК). Проекты МТК, проходящие по территории России</a:t>
            </a:r>
            <a:r>
              <a:rPr lang="ru-RU" sz="1400"/>
              <a:t>.</a:t>
            </a:r>
            <a:endParaRPr sz="1400"/>
          </a:p>
          <a:p>
            <a:pPr>
              <a:defRPr/>
            </a:pPr>
            <a:r>
              <a:rPr lang="ru-RU" sz="1400"/>
              <a:t>13</a:t>
            </a:r>
            <a:r>
              <a:rPr lang="ru-RU" sz="1400"/>
              <a:t>. </a:t>
            </a:r>
            <a:r>
              <a:rPr lang="ru-RU" sz="1400"/>
              <a:t>Понятие географии транспорта. Основные маршруты транспортных перевозок по видам транспорта</a:t>
            </a:r>
            <a:r>
              <a:rPr lang="ru-RU" sz="1400"/>
              <a:t>.</a:t>
            </a:r>
            <a:endParaRPr sz="1400"/>
          </a:p>
          <a:p>
            <a:pPr>
              <a:defRPr/>
            </a:pPr>
            <a:r>
              <a:rPr lang="ru-RU" sz="1400"/>
              <a:t>14</a:t>
            </a:r>
            <a:r>
              <a:rPr lang="ru-RU" sz="1400"/>
              <a:t>. </a:t>
            </a:r>
            <a:r>
              <a:rPr lang="ru-RU" sz="1400"/>
              <a:t>Развитие транспортной системы. Возникновение новых видов транспорта</a:t>
            </a:r>
            <a:r>
              <a:rPr lang="ru-RU" sz="1400"/>
              <a:t>.</a:t>
            </a:r>
            <a:endParaRPr sz="1400"/>
          </a:p>
          <a:p>
            <a:pPr>
              <a:defRPr/>
            </a:pPr>
            <a:r>
              <a:rPr lang="ru-RU" sz="1400"/>
              <a:t>15</a:t>
            </a:r>
            <a:r>
              <a:rPr lang="ru-RU" sz="1400"/>
              <a:t>. Маятниковые </a:t>
            </a:r>
            <a:r>
              <a:rPr lang="ru-RU" sz="1400"/>
              <a:t>маршруты и алгоритм расчета ТЭП на маятниковых маршрутах.</a:t>
            </a:r>
            <a:endParaRPr sz="1400"/>
          </a:p>
          <a:p>
            <a:pPr>
              <a:defRPr/>
            </a:pPr>
            <a:r>
              <a:rPr lang="ru-RU" sz="1400"/>
              <a:t>16. </a:t>
            </a:r>
            <a:r>
              <a:rPr lang="ru-RU" sz="1400"/>
              <a:t>Экономическое, сейсмическое, климатическое районирование России. Столицы субъектов Российской </a:t>
            </a:r>
            <a:r>
              <a:rPr lang="ru-RU" sz="1400"/>
              <a:t>Федерации.</a:t>
            </a:r>
            <a:endParaRPr sz="1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 bwMode="auto">
          <a:xfrm>
            <a:off x="643820" y="371202"/>
            <a:ext cx="8003232" cy="7249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Условия проведения итоговой аттестации</a:t>
            </a:r>
            <a:endParaRPr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827583" y="1916831"/>
            <a:ext cx="8020871" cy="2012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/>
              <a:t>Итоговая </a:t>
            </a:r>
            <a:r>
              <a:rPr lang="ru-RU"/>
              <a:t>аттестация будет проходить </a:t>
            </a:r>
            <a:r>
              <a:rPr lang="ru-RU"/>
              <a:t>в </a:t>
            </a:r>
            <a:r>
              <a:rPr lang="ru-RU"/>
              <a:t>дистанционном формате с использованием приложения </a:t>
            </a:r>
            <a:r>
              <a:rPr lang="en-US"/>
              <a:t>Yandex</a:t>
            </a:r>
            <a:r>
              <a:rPr lang="ru-RU"/>
              <a:t> </a:t>
            </a:r>
            <a:r>
              <a:rPr lang="en-US"/>
              <a:t>-</a:t>
            </a:r>
            <a:r>
              <a:rPr lang="ru-RU"/>
              <a:t> телемост</a:t>
            </a:r>
            <a:r>
              <a:rPr lang="ru-RU"/>
              <a:t>.</a:t>
            </a:r>
            <a:endParaRPr lang="ru-RU"/>
          </a:p>
          <a:p>
            <a:pPr>
              <a:defRPr/>
            </a:pPr>
            <a:r>
              <a:rPr lang="ru-RU"/>
              <a:t>Дата и время проведения итоговой аттестации будут отправлены в группу через мессенджер </a:t>
            </a:r>
            <a:r>
              <a:rPr lang="ru-RU"/>
              <a:t>Telegram</a:t>
            </a:r>
            <a:r>
              <a:rPr lang="ru-RU"/>
              <a:t> за неделю до его проведения. Ссылка для подключения к конференции </a:t>
            </a:r>
            <a:r>
              <a:rPr lang="ru-RU"/>
              <a:t>будет </a:t>
            </a:r>
            <a:r>
              <a:rPr lang="ru-RU"/>
              <a:t>отправлена за день до начала аттестации.</a:t>
            </a:r>
            <a:endParaRPr/>
          </a:p>
          <a:p>
            <a:pPr>
              <a:defRPr/>
            </a:pPr>
            <a:r>
              <a:rPr lang="ru-RU"/>
              <a:t>Желаю удачи!</a:t>
            </a:r>
            <a:endParaRPr/>
          </a:p>
        </p:txBody>
      </p:sp>
      <p:sp>
        <p:nvSpPr>
          <p:cNvPr id="5" name="Номер слайда 1"/>
          <p:cNvSpPr txBox="1"/>
          <p:nvPr/>
        </p:nvSpPr>
        <p:spPr bwMode="auto">
          <a:xfrm>
            <a:off x="8316416" y="188640"/>
            <a:ext cx="6612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F4C3F51-3B47-42EA-A195-B3B997C2D362}" type="slidenum">
              <a:rPr lang="ru-RU" sz="1400" b="0" i="0" u="none" strike="noStrike" cap="none" spc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/>
            </a:fld>
            <a:endParaRPr lang="ru-RU" sz="1400" b="0" i="0" u="none" strike="noStrike" cap="none" spc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 bwMode="auto"/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Опрос обратной связи</a:t>
            </a:r>
            <a:endParaRPr/>
          </a:p>
        </p:txBody>
      </p:sp>
      <p:sp>
        <p:nvSpPr>
          <p:cNvPr id="5" name="Номер слайда 1"/>
          <p:cNvSpPr txBox="1"/>
          <p:nvPr/>
        </p:nvSpPr>
        <p:spPr bwMode="auto">
          <a:xfrm>
            <a:off x="8316416" y="188640"/>
            <a:ext cx="6612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F4C3F51-3B47-42EA-A195-B3B997C2D362}" type="slidenum">
              <a:rPr lang="ru-RU" sz="1400" b="0" i="0" u="none" strike="noStrike" cap="none" spc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/>
            </a:fld>
            <a:endParaRPr lang="ru-RU" sz="1400" b="0" i="0" u="none" strike="noStrike" cap="none" spc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688489" y="2036763"/>
            <a:ext cx="8140503" cy="161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/>
            <a:spAutoFit/>
          </a:bodyPr>
          <a:lstStyle/>
          <a:p>
            <a:pPr lvl="0" algn="just">
              <a:spcBef>
                <a:spcPts val="0"/>
              </a:spcBef>
              <a:spcAft>
                <a:spcPts val="0"/>
              </a:spcAft>
              <a:tabLst>
                <a:tab pos="630238" algn="l"/>
              </a:tabLst>
              <a:defRPr/>
            </a:pPr>
            <a:r>
              <a:rPr lang="ru-RU">
                <a:latin typeface="+mj-lt"/>
                <a:ea typeface="Times New Roman"/>
                <a:cs typeface="Times New Roman"/>
              </a:rPr>
              <a:t>Уважаемые обучающиеся, прошу пройти по данной ссылке для обратного опроса! Спасибо!</a:t>
            </a:r>
            <a:endParaRPr/>
          </a:p>
          <a:p>
            <a:pPr lvl="0" algn="just">
              <a:spcBef>
                <a:spcPts val="0"/>
              </a:spcBef>
              <a:spcAft>
                <a:spcPts val="0"/>
              </a:spcAft>
              <a:tabLst>
                <a:tab pos="630238" algn="l"/>
              </a:tabLst>
              <a:defRPr/>
            </a:pPr>
            <a:endParaRPr lang="ru-RU" sz="1600">
              <a:latin typeface="+mj-lt"/>
              <a:ea typeface="Times New Roman"/>
              <a:cs typeface="Times New Roman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tabLst>
                <a:tab pos="630238" algn="l"/>
              </a:tabLst>
              <a:defRPr/>
            </a:pPr>
            <a:r>
              <a:rPr lang="en-US" sz="1600" u="sng">
                <a:latin typeface="+mj-lt"/>
                <a:ea typeface="Times New Roman"/>
                <a:cs typeface="Times New Roman"/>
                <a:hlinkClick r:id="rId2" tooltip="https://docs.google.com/forms/d/1GC0Ov0BR4r3uArA1Bk503UhTsD0AV_kRbQoCzRCIeTs/edit?usp=sharing"/>
              </a:rPr>
              <a:t>https://</a:t>
            </a:r>
            <a:r>
              <a:rPr lang="en-US" sz="1600" u="sng">
                <a:latin typeface="+mj-lt"/>
                <a:ea typeface="Times New Roman"/>
                <a:cs typeface="Times New Roman"/>
                <a:hlinkClick r:id="rId2" tooltip="https://docs.google.com/forms/d/1GC0Ov0BR4r3uArA1Bk503UhTsD0AV_kRbQoCzRCIeTs/edit?usp=sharing"/>
              </a:rPr>
              <a:t>docs.google.com/forms/d/1GC0Ov0BR4r3uArA1Bk503UhTsD0AV_kRbQoCzRCIeTs/edit?usp=sharing</a:t>
            </a:r>
            <a:endParaRPr lang="en-US" sz="1600">
              <a:latin typeface="+mj-lt"/>
              <a:ea typeface="Times New Roman"/>
              <a:cs typeface="Times New Roman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tabLst>
                <a:tab pos="630238" algn="l"/>
              </a:tabLst>
              <a:defRPr/>
            </a:pPr>
            <a:endParaRPr lang="ru-RU" sz="1600">
              <a:latin typeface="+mj-lt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2900" b="1">
                <a:solidFill>
                  <a:schemeClr val="accent3">
                    <a:lumMod val="20000"/>
                    <a:lumOff val="80000"/>
                  </a:schemeClr>
                </a:solidFill>
              </a:rPr>
              <a:t>Контакты:</a:t>
            </a:r>
            <a:br>
              <a:rPr lang="ru-RU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r>
              <a:rPr lang="ru-RU">
                <a:solidFill>
                  <a:schemeClr val="accent3">
                    <a:lumMod val="20000"/>
                    <a:lumOff val="80000"/>
                  </a:schemeClr>
                </a:solidFill>
              </a:rPr>
              <a:t>ФИО: </a:t>
            </a:r>
            <a:r>
              <a:rPr lang="ru-RU">
                <a:solidFill>
                  <a:schemeClr val="accent3">
                    <a:lumMod val="20000"/>
                    <a:lumOff val="80000"/>
                  </a:schemeClr>
                </a:solidFill>
              </a:rPr>
              <a:t>Худабашян</a:t>
            </a:r>
            <a:r>
              <a:rPr lang="ru-RU">
                <a:solidFill>
                  <a:schemeClr val="accent3">
                    <a:lumMod val="20000"/>
                    <a:lumOff val="80000"/>
                  </a:schemeClr>
                </a:solidFill>
              </a:rPr>
              <a:t> Ани </a:t>
            </a:r>
            <a:r>
              <a:rPr lang="ru-RU">
                <a:solidFill>
                  <a:schemeClr val="accent3">
                    <a:lumMod val="20000"/>
                    <a:lumOff val="80000"/>
                  </a:schemeClr>
                </a:solidFill>
              </a:rPr>
              <a:t>Арутюновна</a:t>
            </a:r>
            <a:br>
              <a:rPr lang="ru-RU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r>
              <a:rPr lang="ru-RU">
                <a:solidFill>
                  <a:schemeClr val="accent3">
                    <a:lumMod val="20000"/>
                    <a:lumOff val="80000"/>
                  </a:schemeClr>
                </a:solidFill>
              </a:rPr>
              <a:t>Телефон: 89604945491</a:t>
            </a:r>
            <a:br>
              <a:rPr lang="ru-RU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r>
              <a:rPr lang="en-US">
                <a:solidFill>
                  <a:schemeClr val="accent3">
                    <a:lumMod val="20000"/>
                    <a:lumOff val="80000"/>
                  </a:schemeClr>
                </a:solidFill>
              </a:rPr>
              <a:t>E-mail</a:t>
            </a:r>
            <a:r>
              <a:rPr lang="ru-RU">
                <a:solidFill>
                  <a:schemeClr val="accent3">
                    <a:lumMod val="20000"/>
                    <a:lumOff val="80000"/>
                  </a:schemeClr>
                </a:solidFill>
              </a:rPr>
              <a:t>: </a:t>
            </a:r>
            <a:r>
              <a:rPr lang="en-US">
                <a:solidFill>
                  <a:schemeClr val="accent3">
                    <a:lumMod val="20000"/>
                    <a:lumOff val="80000"/>
                  </a:schemeClr>
                </a:solidFill>
              </a:rPr>
              <a:t>anutanuta9.0@mail.ru</a:t>
            </a:r>
            <a:br>
              <a:rPr lang="ru-RU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endParaRPr lang="ru-RU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image" Target="../media/image2.jpg"/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Arial"/>
        <a:cs typeface="Arial"/>
      </a:majorFont>
      <a:minorFont>
        <a:latin typeface="Book Antiqua"/>
        <a:ea typeface="Arial"/>
        <a:cs typeface="Arial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>
            <a:tint val="96000"/>
            <a:lumMod val="110000"/>
          </a:schemeClr>
        </a:solidFill>
        <a:blipFill>
          <a:blip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algn="tl" flip="none" sx="60000" sy="60000" tx="0" ty="0"/>
        </a:blipFill>
        <a:blipFill>
          <a:blip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0</TotalTime>
  <Words>0</Words>
  <Application>R7-Office/2024.1.1.375</Application>
  <DocSecurity>0</DocSecurity>
  <PresentationFormat>Экран (4:3)</PresentationFormat>
  <Paragraphs>0</Paragraphs>
  <Slides>6</Slides>
  <Notes>6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Theme 1</vt:lpstr>
      <vt:lpstr>Slide 1</vt:lpstr>
      <vt:lpstr>Slide 2</vt:lpstr>
      <vt:lpstr>Slide 3</vt:lpstr>
      <vt:lpstr>Slide 4</vt:lpstr>
      <vt:lpstr>Slide 5</vt:lpstr>
      <vt:lpstr>Slide 6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Root</dc:creator>
  <cp:keywords/>
  <dc:description/>
  <dc:identifier/>
  <dc:language/>
  <cp:lastModifiedBy>Анюта Худабашян</cp:lastModifiedBy>
  <cp:revision>44</cp:revision>
  <dcterms:created xsi:type="dcterms:W3CDTF">2021-12-20T13:31:16Z</dcterms:created>
  <dcterms:modified xsi:type="dcterms:W3CDTF">2025-02-28T09:47:05Z</dcterms:modified>
  <cp:category/>
  <cp:contentStatus/>
  <cp:version/>
</cp:coreProperties>
</file>