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65" r:id="rId4"/>
    <p:sldId id="266" r:id="rId5"/>
    <p:sldId id="267" r:id="rId6"/>
    <p:sldId id="275" r:id="rId7"/>
    <p:sldId id="270" r:id="rId8"/>
    <p:sldId id="271" r:id="rId9"/>
    <p:sldId id="277" r:id="rId10"/>
    <p:sldId id="27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4429"/>
    <a:srgbClr val="E0B4A4"/>
    <a:srgbClr val="AF5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55" autoAdjust="0"/>
    <p:restoredTop sz="94660"/>
  </p:normalViewPr>
  <p:slideViewPr>
    <p:cSldViewPr snapToGrid="0">
      <p:cViewPr varScale="1">
        <p:scale>
          <a:sx n="95" d="100"/>
          <a:sy n="95" d="100"/>
        </p:scale>
        <p:origin x="38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DD40A-968F-4EF5-AE8B-5343CABCA529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C9EDC-A87A-4A3D-B4E6-16DCBE4832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46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380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059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201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79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15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646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717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41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78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28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714F9-5592-4727-90CF-67083428881D}" type="datetimeFigureOut">
              <a:rPr lang="ru-RU" smtClean="0"/>
              <a:pPr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1747A-D19F-4C83-B816-E03CAC7B3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15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4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microsoft.com/office/2007/relationships/hdphoto" Target="../media/hdphoto1.wdp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1.wdp"/><Relationship Id="rId7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microsoft.com/office/2007/relationships/hdphoto" Target="../media/hdphoto6.wdp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1.wdp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-14514" y="-29029"/>
            <a:ext cx="12221028" cy="68797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36725" y="157398"/>
            <a:ext cx="8921750" cy="140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сельского хозяйства, пищевой и перерабатывающей промышленности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Тверской области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государственное бюджетное профессиональное образовательное учреждение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Кашинский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колледж»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(ГБП ОУ «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Кашинский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колледж»)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53368" y="1497646"/>
            <a:ext cx="8934452" cy="107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БИЗНЕС-ПРОЕКТ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3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 созданию гостевого дома «РУСДОМ»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08064" y="2613720"/>
            <a:ext cx="6096000" cy="16435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Выполнили студенты ГБП ОУ «</a:t>
            </a:r>
            <a:r>
              <a:rPr lang="ru-RU" altLang="ru-RU" dirty="0" err="1">
                <a:latin typeface="Times New Roman" panose="02020603050405020304" pitchFamily="18" charset="0"/>
              </a:rPr>
              <a:t>Кашинский</a:t>
            </a:r>
            <a:r>
              <a:rPr lang="ru-RU" altLang="ru-RU" dirty="0">
                <a:latin typeface="Times New Roman" panose="02020603050405020304" pitchFamily="18" charset="0"/>
              </a:rPr>
              <a:t> колледж»</a:t>
            </a:r>
          </a:p>
          <a:p>
            <a:pPr algn="ctr">
              <a:lnSpc>
                <a:spcPct val="8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Румянцева Дарья Сергеевна</a:t>
            </a:r>
          </a:p>
          <a:p>
            <a:pPr algn="ctr">
              <a:lnSpc>
                <a:spcPct val="8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Ланцова Диана Владимировна</a:t>
            </a:r>
          </a:p>
          <a:p>
            <a:pPr algn="ctr">
              <a:lnSpc>
                <a:spcPct val="8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Руководители: Ковалева Татьяна Владимировна, </a:t>
            </a:r>
          </a:p>
          <a:p>
            <a:pPr algn="ctr">
              <a:lnSpc>
                <a:spcPct val="8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                 Ковалев Алексей Андреевич</a:t>
            </a:r>
          </a:p>
          <a:p>
            <a:pPr algn="ctr">
              <a:lnSpc>
                <a:spcPct val="80000"/>
              </a:lnSpc>
            </a:pPr>
            <a:endParaRPr lang="ru-RU" altLang="ru-RU" dirty="0">
              <a:latin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altLang="ru-RU" dirty="0">
                <a:latin typeface="Times New Roman" panose="02020603050405020304" pitchFamily="18" charset="0"/>
              </a:rPr>
              <a:t>г. Кашин, 2025 г.</a:t>
            </a:r>
          </a:p>
        </p:txBody>
      </p:sp>
    </p:spTree>
    <p:extLst>
      <p:ext uri="{BB962C8B-B14F-4D97-AF65-F5344CB8AC3E}">
        <p14:creationId xmlns:p14="http://schemas.microsoft.com/office/powerpoint/2010/main" val="520921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0" y="0"/>
            <a:ext cx="12221028" cy="68797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94100" y="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6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РИСКИ И ГАРАНТИИ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224271"/>
              </p:ext>
            </p:extLst>
          </p:nvPr>
        </p:nvGraphicFramePr>
        <p:xfrm>
          <a:off x="3103562" y="2657475"/>
          <a:ext cx="6586538" cy="360247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292917">
                  <a:extLst>
                    <a:ext uri="{9D8B030D-6E8A-4147-A177-3AD203B41FA5}">
                      <a16:colId xmlns:a16="http://schemas.microsoft.com/office/drawing/2014/main" val="3463569633"/>
                    </a:ext>
                  </a:extLst>
                </a:gridCol>
                <a:gridCol w="3293621">
                  <a:extLst>
                    <a:ext uri="{9D8B030D-6E8A-4147-A177-3AD203B41FA5}">
                      <a16:colId xmlns:a16="http://schemas.microsoft.com/office/drawing/2014/main" val="1373662103"/>
                    </a:ext>
                  </a:extLst>
                </a:gridCol>
              </a:tblGrid>
              <a:tr h="226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Меры по предотвращению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0190311"/>
                  </a:ext>
                </a:extLst>
              </a:tr>
              <a:tr h="2167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факторы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618388"/>
                  </a:ext>
                </a:extLst>
              </a:tr>
              <a:tr h="6813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Изменчивость цены на строительные материалы и оборудование;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Заблаговременное приобретение строительных материалов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119912"/>
                  </a:ext>
                </a:extLst>
              </a:tr>
              <a:tr h="449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Возможные изменения в законодательстве.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Отслеживания новостей, связанных с изменением законов.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6942116"/>
                  </a:ext>
                </a:extLst>
              </a:tr>
              <a:tr h="21673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Внутренние факторы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790023"/>
                  </a:ext>
                </a:extLst>
              </a:tr>
              <a:tr h="449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Ответственность за здоровье проживающих.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проведений различных инструктажей.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1728228"/>
                  </a:ext>
                </a:extLst>
              </a:tr>
              <a:tr h="449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Незаинтересованность клиента (простой комнат)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рекламной компании;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118442"/>
                  </a:ext>
                </a:extLst>
              </a:tr>
              <a:tr h="91364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повреждения или утраты имущества (кражи).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071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порчу имущества гостем – штрафные санкции. Ведения учета оборудования и инвентаря гостевого дома.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7090275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92737" y="840579"/>
            <a:ext cx="2085975" cy="5810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5162" y="1638803"/>
            <a:ext cx="2085975" cy="5810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604125" y="1638803"/>
            <a:ext cx="2085975" cy="5810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ВНУТРЕННИЕ</a:t>
            </a:r>
          </a:p>
        </p:txBody>
      </p:sp>
      <p:cxnSp>
        <p:nvCxnSpPr>
          <p:cNvPr id="10" name="Прямая со стрелкой 9"/>
          <p:cNvCxnSpPr>
            <a:stCxn id="6" idx="1"/>
            <a:endCxn id="7" idx="0"/>
          </p:cNvCxnSpPr>
          <p:nvPr/>
        </p:nvCxnSpPr>
        <p:spPr>
          <a:xfrm flipH="1">
            <a:off x="4248150" y="1131092"/>
            <a:ext cx="1144587" cy="507711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6" idx="3"/>
            <a:endCxn id="8" idx="0"/>
          </p:cNvCxnSpPr>
          <p:nvPr/>
        </p:nvCxnSpPr>
        <p:spPr>
          <a:xfrm>
            <a:off x="7478712" y="1131092"/>
            <a:ext cx="1168401" cy="507711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2" t="-729" r="28204" b="60743"/>
          <a:stretch/>
        </p:blipFill>
        <p:spPr>
          <a:xfrm>
            <a:off x="1585269" y="264317"/>
            <a:ext cx="1848279" cy="115252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2422">
            <a:off x="8569752" y="490919"/>
            <a:ext cx="3728638" cy="27825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87" b="43230"/>
          <a:stretch/>
        </p:blipFill>
        <p:spPr>
          <a:xfrm>
            <a:off x="10016498" y="2219828"/>
            <a:ext cx="939065" cy="163630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2" t="38974" r="57897" b="-1845"/>
          <a:stretch/>
        </p:blipFill>
        <p:spPr>
          <a:xfrm>
            <a:off x="202406" y="976136"/>
            <a:ext cx="1400175" cy="181213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0" t="44667" r="13682" b="2668"/>
          <a:stretch/>
        </p:blipFill>
        <p:spPr>
          <a:xfrm>
            <a:off x="1043153" y="2687411"/>
            <a:ext cx="1771652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18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-29028" y="0"/>
            <a:ext cx="12221028" cy="68797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20239" y="0"/>
            <a:ext cx="275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РЕЗЮМЕ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94293" y="112978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1037608"/>
            <a:ext cx="6096000" cy="750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Цель: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создание гостевого дома для организации досуга и отдыха в сельской местности.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-410843" y="2139233"/>
            <a:ext cx="64923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171640 Тверская область, Кашинский административный округ, д.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Путилово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д.96</a:t>
            </a:r>
            <a:r>
              <a:rPr lang="ru-RU" dirty="0"/>
              <a:t>.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49381" y="3273918"/>
            <a:ext cx="570691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Целевая аудитория: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жители Тверской области и близ лежащих субъектов РФ.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61662" y="4492448"/>
            <a:ext cx="5562243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Ценовой сегмент проекта: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средний.</a:t>
            </a:r>
          </a:p>
          <a:p>
            <a:pPr>
              <a:lnSpc>
                <a:spcPct val="107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 средства в размере 322 114 рублей.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725366" y="1143432"/>
            <a:ext cx="3135795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Срок окупаемости: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 года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839621" y="1586962"/>
            <a:ext cx="6085721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Положительные факторы: 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растущий спрос на отдых в сельской местности; 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бизнес на базе собственного участка; 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широкий спектр предоставляемых услуг; 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приемлемые цены; 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высокое качество предоставляемых услуг.</a:t>
            </a:r>
          </a:p>
        </p:txBody>
      </p:sp>
    </p:spTree>
    <p:extLst>
      <p:ext uri="{BB962C8B-B14F-4D97-AF65-F5344CB8AC3E}">
        <p14:creationId xmlns:p14="http://schemas.microsoft.com/office/powerpoint/2010/main" val="111595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0" y="-21772"/>
            <a:ext cx="12221028" cy="68797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1" r="27390"/>
          <a:stretch/>
        </p:blipFill>
        <p:spPr>
          <a:xfrm flipH="1">
            <a:off x="7139322" y="990600"/>
            <a:ext cx="4049781" cy="2402913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glow>
              <a:srgbClr val="8C4429"/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4" t="20185" r="14002" b="27407"/>
          <a:stretch/>
        </p:blipFill>
        <p:spPr>
          <a:xfrm>
            <a:off x="8974927" y="3074144"/>
            <a:ext cx="2290595" cy="2315137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/>
          <a:srcRect l="37957" t="19534" r="11398" b="17097"/>
          <a:stretch/>
        </p:blipFill>
        <p:spPr>
          <a:xfrm>
            <a:off x="5922120" y="3414407"/>
            <a:ext cx="3052807" cy="2148631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2834521" y="-52599"/>
            <a:ext cx="66473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ПРЕДПРИЯТИЯ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9125" y="17049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/>
          <a:srcRect l="22500" t="15000" r="23229" b="32222"/>
          <a:stretch/>
        </p:blipFill>
        <p:spPr>
          <a:xfrm>
            <a:off x="743797" y="1644611"/>
            <a:ext cx="4801252" cy="3009276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389148" y="5725215"/>
            <a:ext cx="460760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Объем первоначальных вложений</a:t>
            </a:r>
            <a:r>
              <a:rPr lang="ru-RU" i="1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 проект составляет 322 114 рублей.</a:t>
            </a:r>
            <a:endParaRPr lang="ru-RU" sz="1400" dirty="0">
              <a:ln w="3175">
                <a:noFill/>
              </a:ln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84477" y="735668"/>
            <a:ext cx="2990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Площадь дома – 94 </a:t>
            </a:r>
            <a:r>
              <a:rPr lang="ru-RU" i="1" dirty="0" err="1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кв.м</a:t>
            </a:r>
            <a:r>
              <a:rPr lang="ru-RU" i="1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r>
              <a:rPr lang="ru-RU" i="1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участок у дома – 2100 </a:t>
            </a:r>
            <a:r>
              <a:rPr lang="ru-RU" i="1" dirty="0" err="1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кв.м</a:t>
            </a:r>
            <a:endParaRPr lang="ru-RU" sz="1400" dirty="0">
              <a:ln w="3175">
                <a:noFill/>
              </a:ln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0" t="41392" r="15378" b="35615"/>
          <a:stretch/>
        </p:blipFill>
        <p:spPr>
          <a:xfrm>
            <a:off x="5084850" y="5210330"/>
            <a:ext cx="4500165" cy="72374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 rot="21408017">
            <a:off x="5508798" y="5343156"/>
            <a:ext cx="4009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Анкетирование до и после проживания</a:t>
            </a:r>
            <a:endParaRPr lang="ru-RU" sz="1400" dirty="0">
              <a:ln w="3175">
                <a:noFill/>
              </a:ln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4" t="27281" r="13352" b="51430"/>
          <a:stretch/>
        </p:blipFill>
        <p:spPr>
          <a:xfrm rot="60000" flipH="1">
            <a:off x="7538179" y="2684511"/>
            <a:ext cx="3955354" cy="55911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 rot="120000">
            <a:off x="7603475" y="2772523"/>
            <a:ext cx="3890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3175">
                  <a:noFill/>
                </a:ln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Возможность общения с животными</a:t>
            </a:r>
            <a:endParaRPr lang="ru-RU" sz="1400" dirty="0">
              <a:ln w="3175">
                <a:noFill/>
              </a:ln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96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-29028" y="0"/>
            <a:ext cx="12221028" cy="68797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41788" y="-137041"/>
            <a:ext cx="51846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УСЛУГ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4901">
            <a:off x="10220343" y="1976664"/>
            <a:ext cx="1492310" cy="149231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6106" flipH="1">
            <a:off x="7284506" y="1838424"/>
            <a:ext cx="2085837" cy="208583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518" y="3721379"/>
            <a:ext cx="3696296" cy="275842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8" t="-3345" r="23452" b="69862"/>
          <a:stretch/>
        </p:blipFill>
        <p:spPr>
          <a:xfrm rot="3297881">
            <a:off x="4695794" y="3729231"/>
            <a:ext cx="818207" cy="105767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2" r="26113" b="71077"/>
          <a:stretch/>
        </p:blipFill>
        <p:spPr>
          <a:xfrm rot="5184228" flipH="1" flipV="1">
            <a:off x="1602824" y="4314669"/>
            <a:ext cx="655480" cy="9136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8" t="-3345" r="23452" b="69862"/>
          <a:stretch/>
        </p:blipFill>
        <p:spPr>
          <a:xfrm rot="18302119" flipV="1">
            <a:off x="4695794" y="5759651"/>
            <a:ext cx="818207" cy="105767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" b="65463"/>
          <a:stretch/>
        </p:blipFill>
        <p:spPr>
          <a:xfrm>
            <a:off x="-163933" y="3607366"/>
            <a:ext cx="2735796" cy="76108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" t="52494" r="10500" b="31820"/>
          <a:stretch/>
        </p:blipFill>
        <p:spPr>
          <a:xfrm>
            <a:off x="4570333" y="5985101"/>
            <a:ext cx="3294537" cy="44011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5" t="34682" r="6086" b="45867"/>
          <a:stretch/>
        </p:blipFill>
        <p:spPr>
          <a:xfrm>
            <a:off x="4867120" y="3730618"/>
            <a:ext cx="2935639" cy="55806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8" t="-3345" r="23452" b="69862"/>
          <a:stretch/>
        </p:blipFill>
        <p:spPr>
          <a:xfrm rot="20152140">
            <a:off x="7782331" y="1110492"/>
            <a:ext cx="818207" cy="105767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3" t="7141" r="24497" b="75289"/>
          <a:stretch/>
        </p:blipFill>
        <p:spPr>
          <a:xfrm rot="266106">
            <a:off x="7241873" y="3060345"/>
            <a:ext cx="2336800" cy="673101"/>
          </a:xfrm>
          <a:prstGeom prst="rect">
            <a:avLst/>
          </a:prstGeom>
          <a:scene3d>
            <a:camera prst="isometricRightUp"/>
            <a:lightRig rig="threePt" dir="t"/>
          </a:scene3d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7" t="36436" r="18944" b="51298"/>
          <a:stretch/>
        </p:blipFill>
        <p:spPr>
          <a:xfrm rot="394901">
            <a:off x="9426537" y="2957822"/>
            <a:ext cx="2489200" cy="469900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9" t="53473" r="20533" b="32676"/>
          <a:stretch/>
        </p:blipFill>
        <p:spPr>
          <a:xfrm>
            <a:off x="7787956" y="672241"/>
            <a:ext cx="3146612" cy="67900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64" r="3203" b="14828"/>
          <a:stretch/>
        </p:blipFill>
        <p:spPr>
          <a:xfrm>
            <a:off x="508675" y="2979417"/>
            <a:ext cx="4969133" cy="64008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0C0C0C"/>
              </a:clrFrom>
              <a:clrTo>
                <a:srgbClr val="0C0C0C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8" t="-3345" r="23452" b="69862"/>
          <a:stretch/>
        </p:blipFill>
        <p:spPr>
          <a:xfrm rot="11563195" flipV="1">
            <a:off x="10502723" y="1056047"/>
            <a:ext cx="818207" cy="1057678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967277" y="713665"/>
            <a:ext cx="4728643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Услуга — вид деятельности и результат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1668" y="108962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непосредственного взаимодействия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исполнителя услуги и ее потребителя,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33363" y="1941415"/>
            <a:ext cx="58574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направленный на удовлетворение потребностей потребителя. 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FilmGrain grainSize="9"/>
                    </a14:imgEffect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064" y="3684517"/>
            <a:ext cx="4313326" cy="321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56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0" y="13648"/>
            <a:ext cx="12221028" cy="68797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57527" y="-79742"/>
            <a:ext cx="76899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МАРКЕТИНГ И СБЫТ УСЛУГ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grainSize="5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82" t="14860" r="14418" b="21612"/>
          <a:stretch/>
        </p:blipFill>
        <p:spPr>
          <a:xfrm rot="20940248">
            <a:off x="342945" y="595024"/>
            <a:ext cx="3268754" cy="23516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89257" y="1927012"/>
            <a:ext cx="4359643" cy="32534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20" y="3808800"/>
            <a:ext cx="3920630" cy="29258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515207" y="2382620"/>
            <a:ext cx="1742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Круто! Нужно узнать побольше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 этом у них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группе!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27253" y="3449430"/>
            <a:ext cx="1815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«Открылся гостевой дом!»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02" y="774173"/>
            <a:ext cx="3800366" cy="578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42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0" y="-21772"/>
            <a:ext cx="12221028" cy="68797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44775" y="-79891"/>
            <a:ext cx="7045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 ПЛАН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4" t="19079" r="23242" b="21711"/>
          <a:stretch/>
        </p:blipFill>
        <p:spPr>
          <a:xfrm>
            <a:off x="0" y="0"/>
            <a:ext cx="2283440" cy="1902867"/>
          </a:xfrm>
          <a:prstGeom prst="rect">
            <a:avLst/>
          </a:prstGeom>
          <a:effectLst>
            <a:glow rad="165100">
              <a:schemeClr val="bg1"/>
            </a:glow>
            <a:outerShdw blurRad="50800" dist="50800" dir="5400000" sx="1000" sy="1000" algn="ctr" rotWithShape="0">
              <a:schemeClr val="bg1"/>
            </a:outerShdw>
            <a:softEdge rad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73" y="2627498"/>
            <a:ext cx="2746896" cy="2531754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0" t="39489" r="18015" b="22686"/>
          <a:stretch/>
        </p:blipFill>
        <p:spPr>
          <a:xfrm flipH="1">
            <a:off x="0" y="1970073"/>
            <a:ext cx="3070746" cy="5734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1879" y="2075110"/>
            <a:ext cx="259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МАРШРУТОВ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901" y="1296538"/>
            <a:ext cx="2089746" cy="2374710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335" y="2057418"/>
            <a:ext cx="2248862" cy="2555525"/>
          </a:xfrm>
          <a:prstGeom prst="rect">
            <a:avLst/>
          </a:prstGeom>
          <a:ln w="190500" cap="sq">
            <a:solidFill>
              <a:srgbClr val="8C4429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0" t="39489" r="18015" b="22686"/>
          <a:stretch/>
        </p:blipFill>
        <p:spPr>
          <a:xfrm rot="-60000">
            <a:off x="6767041" y="695340"/>
            <a:ext cx="4535899" cy="5992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433" y="4795050"/>
            <a:ext cx="8248088" cy="151284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096000" y="86414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Calibri" panose="020F0502020204030204" pitchFamily="34" charset="0"/>
              </a:rPr>
              <a:t>ТЕХНИКА БЕЗОПАСНОСТИ 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390291" y="5470449"/>
            <a:ext cx="4438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За год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планируется принять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1 248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человек.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21293" y="1059682"/>
            <a:ext cx="44028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ЗАТРАТЫ НА НЕОБХОДИМОЕ ОБОРУДОВАНИЕ</a:t>
            </a:r>
            <a:endParaRPr lang="ru-RU" sz="14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76297" y="1748640"/>
            <a:ext cx="2179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215 372 руб.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338315" y="260086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ЗАТРАТЫ НА МАТЕРИАЛ ДЛЯ </a:t>
            </a:r>
          </a:p>
          <a:p>
            <a:pPr algn="ctr"/>
            <a:r>
              <a:rPr lang="ru-RU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БЛАГОУСТРОЙСТВА ТЕРРИТОРИИ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20673" y="3271630"/>
            <a:ext cx="1276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13 214 руб.</a:t>
            </a:r>
          </a:p>
        </p:txBody>
      </p:sp>
    </p:spTree>
    <p:extLst>
      <p:ext uri="{BB962C8B-B14F-4D97-AF65-F5344CB8AC3E}">
        <p14:creationId xmlns:p14="http://schemas.microsoft.com/office/powerpoint/2010/main" val="2816894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-29028" y="0"/>
            <a:ext cx="12221028" cy="68797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30271" y="0"/>
            <a:ext cx="68173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ПЛАН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539642" y="2262076"/>
            <a:ext cx="2181225" cy="7429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Подсобный рабочий</a:t>
            </a:r>
          </a:p>
        </p:txBody>
      </p:sp>
      <p:cxnSp>
        <p:nvCxnSpPr>
          <p:cNvPr id="25" name="Прямая со стрелкой 24"/>
          <p:cNvCxnSpPr>
            <a:stCxn id="13" idx="3"/>
            <a:endCxn id="14" idx="0"/>
          </p:cNvCxnSpPr>
          <p:nvPr/>
        </p:nvCxnSpPr>
        <p:spPr>
          <a:xfrm>
            <a:off x="9330091" y="1814401"/>
            <a:ext cx="1300164" cy="4476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148866" y="1442926"/>
            <a:ext cx="2181225" cy="7429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Управляющий гостевым домом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48867" y="3215352"/>
            <a:ext cx="2181225" cy="7429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Организатор досуга</a:t>
            </a:r>
          </a:p>
          <a:p>
            <a:pPr algn="ctr"/>
            <a:r>
              <a:rPr lang="ru-RU" dirty="0"/>
              <a:t>и развлечений </a:t>
            </a:r>
          </a:p>
        </p:txBody>
      </p:sp>
      <p:cxnSp>
        <p:nvCxnSpPr>
          <p:cNvPr id="18" name="Прямая со стрелкой 17"/>
          <p:cNvCxnSpPr>
            <a:endCxn id="15" idx="0"/>
          </p:cNvCxnSpPr>
          <p:nvPr/>
        </p:nvCxnSpPr>
        <p:spPr>
          <a:xfrm flipH="1">
            <a:off x="8239480" y="2185876"/>
            <a:ext cx="2174" cy="10294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3" idx="1"/>
            <a:endCxn id="16" idx="0"/>
          </p:cNvCxnSpPr>
          <p:nvPr/>
        </p:nvCxnSpPr>
        <p:spPr>
          <a:xfrm flipH="1">
            <a:off x="5848705" y="1814401"/>
            <a:ext cx="1300161" cy="4476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758092" y="2262076"/>
            <a:ext cx="2181225" cy="7429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Менеджер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38174" y="782460"/>
            <a:ext cx="564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УПРАВЛЕНИЯ В ГОСТЕВОМ ДОМЕ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41" b="14539"/>
          <a:stretch/>
        </p:blipFill>
        <p:spPr>
          <a:xfrm>
            <a:off x="55987" y="17492"/>
            <a:ext cx="1982363" cy="223040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1" t="41868"/>
          <a:stretch/>
        </p:blipFill>
        <p:spPr>
          <a:xfrm>
            <a:off x="1497041" y="-24983"/>
            <a:ext cx="1005928" cy="15171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8364" y="2199407"/>
            <a:ext cx="2188821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ИП с упрощенной системой налогообложения</a:t>
            </a:r>
            <a:endParaRPr lang="ru-RU" b="1" dirty="0"/>
          </a:p>
        </p:txBody>
      </p:sp>
      <p:cxnSp>
        <p:nvCxnSpPr>
          <p:cNvPr id="33" name="Скругленная соединительная линия 32"/>
          <p:cNvCxnSpPr>
            <a:stCxn id="31" idx="2"/>
            <a:endCxn id="4" idx="2"/>
          </p:cNvCxnSpPr>
          <p:nvPr/>
        </p:nvCxnSpPr>
        <p:spPr>
          <a:xfrm rot="5400000">
            <a:off x="776107" y="1898839"/>
            <a:ext cx="1630566" cy="817230"/>
          </a:xfrm>
          <a:prstGeom prst="curvedConnector5">
            <a:avLst>
              <a:gd name="adj1" fmla="val 21687"/>
              <a:gd name="adj2" fmla="val -77042"/>
              <a:gd name="adj3" fmla="val 114020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3" t="34192" r="16800" b="19342"/>
          <a:stretch/>
        </p:blipFill>
        <p:spPr>
          <a:xfrm>
            <a:off x="183710" y="3497544"/>
            <a:ext cx="6315075" cy="857250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849654" y="3729758"/>
            <a:ext cx="53506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подразумевает три периода: 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7" t="31457" r="17381" b="20552"/>
          <a:stretch/>
        </p:blipFill>
        <p:spPr>
          <a:xfrm flipH="1">
            <a:off x="656587" y="5141268"/>
            <a:ext cx="7431314" cy="81402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3" t="24308" r="11369" b="51828"/>
          <a:stretch/>
        </p:blipFill>
        <p:spPr>
          <a:xfrm rot="21420000" flipH="1">
            <a:off x="376040" y="3999371"/>
            <a:ext cx="7024727" cy="1305783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43953" r="15420" b="34209"/>
          <a:stretch/>
        </p:blipFill>
        <p:spPr>
          <a:xfrm>
            <a:off x="359923" y="5991876"/>
            <a:ext cx="7229475" cy="87663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19" t="7321" r="16491" b="26129"/>
          <a:stretch/>
        </p:blipFill>
        <p:spPr>
          <a:xfrm rot="844810">
            <a:off x="6939239" y="5008659"/>
            <a:ext cx="2128572" cy="1810481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920084" y="4429962"/>
            <a:ext cx="57695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ИЮЛЬ - ОКТЯБРЬ: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благоустройство территории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(установка беседки, внешняя реконструкция дома и пр.);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b="1" dirty="0"/>
          </a:p>
        </p:txBody>
      </p:sp>
      <p:sp>
        <p:nvSpPr>
          <p:cNvPr id="43" name="Прямоугольник 42"/>
          <p:cNvSpPr/>
          <p:nvPr/>
        </p:nvSpPr>
        <p:spPr>
          <a:xfrm rot="-60000">
            <a:off x="1052571" y="540429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НОЯБРЬ - ЯНВАРЬ: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внутренние работы в гостевом доме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79073" y="60699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ФЕВРАЛЬ: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проведение рекламной компании, прием туристов.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6468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0" y="0"/>
            <a:ext cx="12221028" cy="68797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66715" y="0"/>
            <a:ext cx="5315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ПЛАН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712239"/>
              </p:ext>
            </p:extLst>
          </p:nvPr>
        </p:nvGraphicFramePr>
        <p:xfrm>
          <a:off x="64915" y="668466"/>
          <a:ext cx="5491162" cy="218312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328293">
                  <a:extLst>
                    <a:ext uri="{9D8B030D-6E8A-4147-A177-3AD203B41FA5}">
                      <a16:colId xmlns:a16="http://schemas.microsoft.com/office/drawing/2014/main" val="1759330011"/>
                    </a:ext>
                  </a:extLst>
                </a:gridCol>
                <a:gridCol w="1162869">
                  <a:extLst>
                    <a:ext uri="{9D8B030D-6E8A-4147-A177-3AD203B41FA5}">
                      <a16:colId xmlns:a16="http://schemas.microsoft.com/office/drawing/2014/main" val="1836858404"/>
                    </a:ext>
                  </a:extLst>
                </a:gridCol>
              </a:tblGrid>
              <a:tr h="240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расходов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7835474"/>
                  </a:ext>
                </a:extLst>
              </a:tr>
              <a:tr h="240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Инвестиционные затраты проекта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228 586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4795200"/>
                  </a:ext>
                </a:extLst>
              </a:tr>
              <a:tr h="240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Регистрация ИП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Бесплатно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7611279"/>
                  </a:ext>
                </a:extLst>
              </a:tr>
              <a:tr h="240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Рекламная компания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8105510"/>
                  </a:ext>
                </a:extLst>
              </a:tr>
              <a:tr h="240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Коммунальные услуги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60 000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8998788"/>
                  </a:ext>
                </a:extLst>
              </a:tr>
              <a:tr h="240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интернет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24 000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2035190"/>
                  </a:ext>
                </a:extLst>
              </a:tr>
              <a:tr h="498587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налогообложения: УСНО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(«доход - расход») ставка: 15 %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288 642, 9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1897189"/>
                  </a:ext>
                </a:extLst>
              </a:tr>
              <a:tr h="24064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Итог: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322 114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756875"/>
                  </a:ext>
                </a:extLst>
              </a:tr>
            </a:tbl>
          </a:graphicData>
        </a:graphic>
      </p:graphicFrame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85"/>
          <a:stretch/>
        </p:blipFill>
        <p:spPr>
          <a:xfrm rot="21435639">
            <a:off x="10718610" y="2149095"/>
            <a:ext cx="1425787" cy="17890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4" t="49799" r="6827" b="10193"/>
          <a:stretch/>
        </p:blipFill>
        <p:spPr>
          <a:xfrm>
            <a:off x="0" y="5669453"/>
            <a:ext cx="6200775" cy="11885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-120000">
            <a:off x="1437809" y="6049257"/>
            <a:ext cx="39540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окупаемости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 года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1896" flipH="1">
            <a:off x="5658786" y="2439184"/>
            <a:ext cx="631393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120000">
            <a:off x="6124575" y="4358767"/>
            <a:ext cx="5409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реализации продаж номеров составит 374 400 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19659" y="2199834"/>
            <a:ext cx="4652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РАСЧЕТОВ ПОЛУЧЕНО: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0" t="3927" r="50679" b="89742"/>
          <a:stretch/>
        </p:blipFill>
        <p:spPr>
          <a:xfrm rot="21341896" flipH="1">
            <a:off x="8654600" y="2337799"/>
            <a:ext cx="577117" cy="4341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4" t="50752" r="4746" b="13141"/>
          <a:stretch/>
        </p:blipFill>
        <p:spPr>
          <a:xfrm>
            <a:off x="6419659" y="2563462"/>
            <a:ext cx="4477469" cy="70361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548194" y="2801094"/>
            <a:ext cx="4562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Себестоимость проживания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расчёте на одного человека составляет 1 500 рублей.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23403" y="3895232"/>
            <a:ext cx="377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 2 246 400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74903" y="3509746"/>
            <a:ext cx="4742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Цена с наценкой 20%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составит 1 800 рублей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68" y="3024900"/>
            <a:ext cx="3385459" cy="3154031"/>
          </a:xfrm>
          <a:prstGeom prst="rect">
            <a:avLst/>
          </a:prstGeom>
          <a:effectLst>
            <a:outerShdw blurRad="50800" sx="103000" sy="103000" algn="tl" rotWithShape="0">
              <a:prstClr val="black">
                <a:alpha val="38000"/>
              </a:prst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8"/>
          <a:stretch/>
        </p:blipFill>
        <p:spPr>
          <a:xfrm>
            <a:off x="3414824" y="203280"/>
            <a:ext cx="980447" cy="128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91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3" t="7795" r="18256" b="13388"/>
          <a:stretch/>
        </p:blipFill>
        <p:spPr>
          <a:xfrm>
            <a:off x="-12137" y="-21772"/>
            <a:ext cx="12221028" cy="68797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91753" y="0"/>
            <a:ext cx="9541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>
                <a:ln w="12700">
                  <a:solidFill>
                    <a:srgbClr val="AF5B3C"/>
                  </a:solidFill>
                  <a:prstDash val="solid"/>
                </a:ln>
                <a:pattFill prst="dkUpDiag">
                  <a:fgClr>
                    <a:srgbClr val="8C4429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И  ЭФФЕКТИВНОСТЬ ПРОЕКТА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1530" y="815608"/>
            <a:ext cx="32926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40385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НАПРАВЛЕННОСТЬ </a:t>
            </a:r>
          </a:p>
          <a:p>
            <a:pPr algn="ctr">
              <a:spcAft>
                <a:spcPts val="0"/>
              </a:spcAft>
              <a:tabLst>
                <a:tab pos="540385" algn="l"/>
              </a:tabLs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проекта: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29011" y="523220"/>
            <a:ext cx="29398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4038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ПРИЧИН ПОСЕТИТЬ </a:t>
            </a:r>
          </a:p>
          <a:p>
            <a:pPr algn="ctr">
              <a:spcAft>
                <a:spcPts val="0"/>
              </a:spcAft>
              <a:tabLst>
                <a:tab pos="540385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гостевой дом: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45985" y="115086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приближенность гостя к природе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53001" y="1510514"/>
            <a:ext cx="42524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получение большей информации и представления о сельской местности;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90927" y="2158052"/>
            <a:ext cx="4492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экологические чистые и вкусные продукты;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70699" y="2566752"/>
            <a:ext cx="3820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общения с животными;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74663" y="295266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собирателей ягод и грибов –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 в ближних леса/перелесках;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234812" y="3646933"/>
            <a:ext cx="31186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любителей рыбы –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рыбалка в местных водоемах;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6502" y="4140767"/>
            <a:ext cx="5756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познавательные мастер-классы, связанные с традиционным деревенским укладом (плетение банных веников, лепка из глины, собирательство трав);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66815" y="3738781"/>
            <a:ext cx="3878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прокатиться на лошади;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86892" y="2917329"/>
            <a:ext cx="2679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посещение русской бани.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47238" y="3341418"/>
            <a:ext cx="3181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Aft>
                <a:spcPts val="0"/>
              </a:spcAft>
              <a:tabLst>
                <a:tab pos="540385" algn="l"/>
                <a:tab pos="630555" algn="l"/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приготовление пищи на углях;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57" y="399084"/>
            <a:ext cx="2927550" cy="2800726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-467269" y="1362145"/>
            <a:ext cx="58229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rgbClr val="8C4429"/>
                  </a:solidFill>
                  <a:prstDash val="solid"/>
                </a:ln>
                <a:pattFill prst="dkUpDiag">
                  <a:fgClr>
                    <a:srgbClr val="AF5B3C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Сельский </a:t>
            </a:r>
          </a:p>
          <a:p>
            <a:pPr algn="ctr"/>
            <a:r>
              <a:rPr lang="ru-RU" sz="4000" b="1" dirty="0">
                <a:ln w="12700">
                  <a:solidFill>
                    <a:srgbClr val="8C4429"/>
                  </a:solidFill>
                  <a:prstDash val="solid"/>
                </a:ln>
                <a:pattFill prst="dkUpDiag">
                  <a:fgClr>
                    <a:srgbClr val="AF5B3C"/>
                  </a:fgClr>
                  <a:bgClr>
                    <a:srgbClr val="E0B4A4"/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туризм</a:t>
            </a:r>
          </a:p>
        </p:txBody>
      </p:sp>
    </p:spTree>
    <p:extLst>
      <p:ext uri="{BB962C8B-B14F-4D97-AF65-F5344CB8AC3E}">
        <p14:creationId xmlns:p14="http://schemas.microsoft.com/office/powerpoint/2010/main" val="4378120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612</Words>
  <Application>Microsoft Office PowerPoint</Application>
  <PresentationFormat>Широкоэкранный</PresentationFormat>
  <Paragraphs>126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Alekcey Kovalev</cp:lastModifiedBy>
  <cp:revision>269</cp:revision>
  <dcterms:created xsi:type="dcterms:W3CDTF">2023-06-08T07:00:31Z</dcterms:created>
  <dcterms:modified xsi:type="dcterms:W3CDTF">2026-02-02T14:04:06Z</dcterms:modified>
</cp:coreProperties>
</file>