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87" r:id="rId2"/>
    <p:sldId id="324" r:id="rId3"/>
    <p:sldId id="320" r:id="rId4"/>
    <p:sldId id="319" r:id="rId5"/>
    <p:sldId id="321" r:id="rId6"/>
    <p:sldId id="325" r:id="rId7"/>
    <p:sldId id="326" r:id="rId8"/>
    <p:sldId id="328" r:id="rId9"/>
    <p:sldId id="327" r:id="rId10"/>
    <p:sldId id="329" r:id="rId11"/>
    <p:sldId id="330" r:id="rId12"/>
    <p:sldId id="331" r:id="rId13"/>
    <p:sldId id="332" r:id="rId14"/>
    <p:sldId id="333" r:id="rId15"/>
    <p:sldId id="323" r:id="rId16"/>
    <p:sldId id="334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3C5FB"/>
    <a:srgbClr val="ABE9FF"/>
    <a:srgbClr val="D1F3FF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34" autoAdjust="0"/>
    <p:restoredTop sz="97851" autoAdjust="0"/>
  </p:normalViewPr>
  <p:slideViewPr>
    <p:cSldViewPr>
      <p:cViewPr varScale="1">
        <p:scale>
          <a:sx n="81" d="100"/>
          <a:sy n="81" d="100"/>
        </p:scale>
        <p:origin x="198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796F94-5A85-4BFB-BFEE-57FF02EA6D73}" type="datetimeFigureOut">
              <a:rPr lang="ru-RU" smtClean="0"/>
              <a:pPr/>
              <a:t>01.03.2023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45E793-9DDB-44C6-B5BA-3FB140BBE6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97299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45E793-9DDB-44C6-B5BA-3FB140BBE64E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8115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E502D-02C8-43E7-A938-53B0BDA3A053}" type="slidenum">
              <a:rPr lang="ru-RU" altLang="en-US" smtClean="0"/>
              <a:pPr/>
              <a:t>‹#›</a:t>
            </a:fld>
            <a:endParaRPr lang="ru-RU" altLang="en-US" dirty="0"/>
          </a:p>
        </p:txBody>
      </p:sp>
    </p:spTree>
    <p:extLst>
      <p:ext uri="{BB962C8B-B14F-4D97-AF65-F5344CB8AC3E}">
        <p14:creationId xmlns:p14="http://schemas.microsoft.com/office/powerpoint/2010/main" val="3453607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E502D-02C8-43E7-A938-53B0BDA3A053}" type="slidenum">
              <a:rPr lang="ru-RU" altLang="en-US" smtClean="0"/>
              <a:pPr/>
              <a:t>‹#›</a:t>
            </a:fld>
            <a:endParaRPr lang="ru-RU" altLang="en-US" dirty="0"/>
          </a:p>
        </p:txBody>
      </p:sp>
    </p:spTree>
    <p:extLst>
      <p:ext uri="{BB962C8B-B14F-4D97-AF65-F5344CB8AC3E}">
        <p14:creationId xmlns:p14="http://schemas.microsoft.com/office/powerpoint/2010/main" val="1769560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E502D-02C8-43E7-A938-53B0BDA3A053}" type="slidenum">
              <a:rPr lang="ru-RU" altLang="en-US" smtClean="0"/>
              <a:pPr/>
              <a:t>‹#›</a:t>
            </a:fld>
            <a:endParaRPr lang="ru-RU" altLang="en-US" dirty="0"/>
          </a:p>
        </p:txBody>
      </p:sp>
    </p:spTree>
    <p:extLst>
      <p:ext uri="{BB962C8B-B14F-4D97-AF65-F5344CB8AC3E}">
        <p14:creationId xmlns:p14="http://schemas.microsoft.com/office/powerpoint/2010/main" val="3563064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E502D-02C8-43E7-A938-53B0BDA3A053}" type="slidenum">
              <a:rPr lang="ru-RU" altLang="en-US" smtClean="0"/>
              <a:pPr/>
              <a:t>‹#›</a:t>
            </a:fld>
            <a:endParaRPr lang="ru-RU" altLang="en-US" dirty="0"/>
          </a:p>
        </p:txBody>
      </p:sp>
    </p:spTree>
    <p:extLst>
      <p:ext uri="{BB962C8B-B14F-4D97-AF65-F5344CB8AC3E}">
        <p14:creationId xmlns:p14="http://schemas.microsoft.com/office/powerpoint/2010/main" val="249052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E502D-02C8-43E7-A938-53B0BDA3A053}" type="slidenum">
              <a:rPr lang="ru-RU" altLang="en-US" smtClean="0"/>
              <a:pPr/>
              <a:t>‹#›</a:t>
            </a:fld>
            <a:endParaRPr lang="ru-RU" altLang="en-US" dirty="0"/>
          </a:p>
        </p:txBody>
      </p:sp>
    </p:spTree>
    <p:extLst>
      <p:ext uri="{BB962C8B-B14F-4D97-AF65-F5344CB8AC3E}">
        <p14:creationId xmlns:p14="http://schemas.microsoft.com/office/powerpoint/2010/main" val="382984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E502D-02C8-43E7-A938-53B0BDA3A053}" type="slidenum">
              <a:rPr lang="ru-RU" altLang="en-US" smtClean="0"/>
              <a:pPr/>
              <a:t>‹#›</a:t>
            </a:fld>
            <a:endParaRPr lang="ru-RU" altLang="en-US" dirty="0"/>
          </a:p>
        </p:txBody>
      </p:sp>
    </p:spTree>
    <p:extLst>
      <p:ext uri="{BB962C8B-B14F-4D97-AF65-F5344CB8AC3E}">
        <p14:creationId xmlns:p14="http://schemas.microsoft.com/office/powerpoint/2010/main" val="2041128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E502D-02C8-43E7-A938-53B0BDA3A053}" type="slidenum">
              <a:rPr lang="ru-RU" altLang="en-US" smtClean="0"/>
              <a:pPr/>
              <a:t>‹#›</a:t>
            </a:fld>
            <a:endParaRPr lang="ru-RU" altLang="en-US" dirty="0"/>
          </a:p>
        </p:txBody>
      </p:sp>
    </p:spTree>
    <p:extLst>
      <p:ext uri="{BB962C8B-B14F-4D97-AF65-F5344CB8AC3E}">
        <p14:creationId xmlns:p14="http://schemas.microsoft.com/office/powerpoint/2010/main" val="144748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E502D-02C8-43E7-A938-53B0BDA3A053}" type="slidenum">
              <a:rPr lang="ru-RU" altLang="en-US" smtClean="0"/>
              <a:pPr/>
              <a:t>‹#›</a:t>
            </a:fld>
            <a:endParaRPr lang="ru-RU" altLang="en-US" dirty="0"/>
          </a:p>
        </p:txBody>
      </p:sp>
    </p:spTree>
    <p:extLst>
      <p:ext uri="{BB962C8B-B14F-4D97-AF65-F5344CB8AC3E}">
        <p14:creationId xmlns:p14="http://schemas.microsoft.com/office/powerpoint/2010/main" val="3663193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E502D-02C8-43E7-A938-53B0BDA3A053}" type="slidenum">
              <a:rPr lang="ru-RU" altLang="en-US" smtClean="0"/>
              <a:pPr/>
              <a:t>‹#›</a:t>
            </a:fld>
            <a:endParaRPr lang="ru-RU" altLang="en-US" dirty="0"/>
          </a:p>
        </p:txBody>
      </p:sp>
    </p:spTree>
    <p:extLst>
      <p:ext uri="{BB962C8B-B14F-4D97-AF65-F5344CB8AC3E}">
        <p14:creationId xmlns:p14="http://schemas.microsoft.com/office/powerpoint/2010/main" val="44541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E502D-02C8-43E7-A938-53B0BDA3A053}" type="slidenum">
              <a:rPr lang="ru-RU" altLang="en-US" smtClean="0"/>
              <a:pPr/>
              <a:t>‹#›</a:t>
            </a:fld>
            <a:endParaRPr lang="ru-RU" altLang="en-US" dirty="0"/>
          </a:p>
        </p:txBody>
      </p:sp>
    </p:spTree>
    <p:extLst>
      <p:ext uri="{BB962C8B-B14F-4D97-AF65-F5344CB8AC3E}">
        <p14:creationId xmlns:p14="http://schemas.microsoft.com/office/powerpoint/2010/main" val="2640866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E502D-02C8-43E7-A938-53B0BDA3A053}" type="slidenum">
              <a:rPr lang="ru-RU" altLang="en-US" smtClean="0"/>
              <a:pPr/>
              <a:t>‹#›</a:t>
            </a:fld>
            <a:endParaRPr lang="ru-RU" altLang="en-US" dirty="0"/>
          </a:p>
        </p:txBody>
      </p:sp>
    </p:spTree>
    <p:extLst>
      <p:ext uri="{BB962C8B-B14F-4D97-AF65-F5344CB8AC3E}">
        <p14:creationId xmlns:p14="http://schemas.microsoft.com/office/powerpoint/2010/main" val="1981154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6000" t="-5000" r="-6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DE502D-02C8-43E7-A938-53B0BDA3A053}" type="slidenum">
              <a:rPr lang="ru-RU" altLang="en-US" smtClean="0"/>
              <a:pPr/>
              <a:t>‹#›</a:t>
            </a:fld>
            <a:endParaRPr lang="ru-RU" altLang="en-US" dirty="0"/>
          </a:p>
        </p:txBody>
      </p:sp>
    </p:spTree>
    <p:extLst>
      <p:ext uri="{BB962C8B-B14F-4D97-AF65-F5344CB8AC3E}">
        <p14:creationId xmlns:p14="http://schemas.microsoft.com/office/powerpoint/2010/main" val="3109587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s://yandex.ru/video/preview/8590310796118749225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31504" y="332656"/>
            <a:ext cx="921702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200" b="1" dirty="0">
                <a:solidFill>
                  <a:schemeClr val="accent1"/>
                </a:solidFill>
              </a:rPr>
              <a:t> </a:t>
            </a:r>
            <a:r>
              <a:rPr lang="ru-RU" altLang="ru-RU" sz="4400" b="1" i="1" dirty="0">
                <a:solidFill>
                  <a:schemeClr val="accent1"/>
                </a:solidFill>
                <a:latin typeface="Arial Black" panose="020B0A04020102020204" pitchFamily="34" charset="0"/>
              </a:rPr>
              <a:t>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5611169-8F60-F32C-B9A2-6467CBE384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916832"/>
            <a:ext cx="4392488" cy="54623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3BBDCB7-E213-A25E-C0BC-692B79DCA85D}"/>
              </a:ext>
            </a:extLst>
          </p:cNvPr>
          <p:cNvSpPr txBox="1"/>
          <p:nvPr/>
        </p:nvSpPr>
        <p:spPr>
          <a:xfrm>
            <a:off x="407368" y="116633"/>
            <a:ext cx="1087320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0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«Не до ордена – была бы Родина…»</a:t>
            </a:r>
            <a:endParaRPr kumimoji="0" lang="ru-RU" altLang="en-US" sz="4000" b="1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Black" pitchFamily="34" charset="0"/>
              <a:ea typeface="+mn-ea"/>
              <a:cs typeface="Times New Roman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FD0D8F3-6F8D-3683-8E79-630067B68926}"/>
              </a:ext>
            </a:extLst>
          </p:cNvPr>
          <p:cNvSpPr txBox="1"/>
          <p:nvPr/>
        </p:nvSpPr>
        <p:spPr>
          <a:xfrm>
            <a:off x="5231904" y="2151727"/>
            <a:ext cx="6696744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Легендарный герой земли русской Иван Сусанин в произведениях русской литературы. </a:t>
            </a:r>
          </a:p>
          <a:p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С.Н. Марков «Сусанин»</a:t>
            </a:r>
          </a:p>
        </p:txBody>
      </p:sp>
    </p:spTree>
    <p:extLst>
      <p:ext uri="{BB962C8B-B14F-4D97-AF65-F5344CB8AC3E}">
        <p14:creationId xmlns:p14="http://schemas.microsoft.com/office/powerpoint/2010/main" val="2812915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B31051-F4D5-23EF-5635-9EBA0217C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1620F5A-4510-63A2-1FAB-D2D0BDFD6A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4744"/>
            <a:ext cx="10515600" cy="50522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Сверкает ледяная бахрома. 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Сусанин смотрит зоркими глазами 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На полдень, где укрылась Кострома 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За древними брусничными лесами.</a:t>
            </a:r>
          </a:p>
          <a:p>
            <a:endParaRPr lang="ru-RU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И верная союзница — метель 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По соснам вдруг ударила с размаху. 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«Скорей стели мне свежую постель, 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Не зря надел я смертную рубаху...»</a:t>
            </a:r>
          </a:p>
        </p:txBody>
      </p:sp>
    </p:spTree>
    <p:extLst>
      <p:ext uri="{BB962C8B-B14F-4D97-AF65-F5344CB8AC3E}">
        <p14:creationId xmlns:p14="http://schemas.microsoft.com/office/powerpoint/2010/main" val="1225050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81D7BD-5C41-B429-6EA0-024AB09E2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0800000" flipV="1">
            <a:off x="1487488" y="550118"/>
            <a:ext cx="9578280" cy="3526954"/>
          </a:xfrm>
        </p:spPr>
        <p:txBody>
          <a:bodyPr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tabLst/>
              <a:defRPr/>
            </a:pPr>
            <a:b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67F723C-396D-DDA1-D909-59F009B1CC76}"/>
              </a:ext>
            </a:extLst>
          </p:cNvPr>
          <p:cNvSpPr>
            <a:spLocks noGrp="1"/>
          </p:cNvSpPr>
          <p:nvPr>
            <p:ph idx="1"/>
          </p:nvPr>
        </p:nvSpPr>
        <p:spPr>
          <a:xfrm rot="10800000" flipV="1">
            <a:off x="1487488" y="4221088"/>
            <a:ext cx="10082336" cy="16561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Кочедык- шило для плетения лаптей.</a:t>
            </a:r>
          </a:p>
          <a:p>
            <a:pPr marL="0" indent="0">
              <a:buNone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Лыко- часть коры молодых лиственных деревьев, из которой изготавливали посуду, корзины, лапти.</a:t>
            </a:r>
          </a:p>
          <a:p>
            <a:pPr marL="0" indent="0">
              <a:buNone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Ушат- кадка с двумя ушками по верхнему краю, в отверстия которых вставляли палку для ношения.</a:t>
            </a:r>
          </a:p>
          <a:p>
            <a:pPr marL="0" indent="0">
              <a:buNone/>
            </a:pPr>
            <a:endParaRPr lang="ru-RU" sz="16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endParaRPr lang="ru-RU" sz="16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endParaRPr lang="ru-RU" sz="24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043BBD-6F7B-0DBE-E70B-3609084B3EE3}"/>
              </a:ext>
            </a:extLst>
          </p:cNvPr>
          <p:cNvSpPr txBox="1"/>
          <p:nvPr/>
        </p:nvSpPr>
        <p:spPr>
          <a:xfrm>
            <a:off x="2135560" y="222020"/>
            <a:ext cx="7920880" cy="35269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И почему-то вспомнил тут старик </a:t>
            </a:r>
            <a:b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Свой теплый кров... «Оборони,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владыко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: </a:t>
            </a:r>
            <a:b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Вчера забыл на лавке кочедык </a:t>
            </a:r>
            <a:b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И золотое липовое лыко.</a:t>
            </a:r>
            <a:b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</a:br>
            <a:b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И кочедык для озорных затей </a:t>
            </a:r>
            <a:b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Утащат неразумные ребята. </a:t>
            </a:r>
            <a:b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Ленился, грешник, не доплел лаптей,</a:t>
            </a:r>
            <a:b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Не сколотил дубового ушата...»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0061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FCE851-298F-CA63-D462-BBE724E756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9496" y="620688"/>
            <a:ext cx="9794304" cy="4032448"/>
          </a:xfrm>
        </p:spPr>
        <p:txBody>
          <a:bodyPr>
            <a:normAutofit fontScale="90000"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Остановились ляхи и </a:t>
            </a:r>
            <a:r>
              <a:rPr kumimoji="0" lang="ru-RU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немчин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...</a:t>
            </a:r>
            <a:b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</a:b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Нет ни бахвальства, ни спесивой власти, </a:t>
            </a:r>
            <a:b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</a:b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Когда глядят из-под людских личин</a:t>
            </a:r>
            <a:b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</a:b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Звериные затравленные пасти.</a:t>
            </a:r>
            <a:b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</a:br>
            <a:b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</a:b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И вздрогнул лес, и засветился снег, </a:t>
            </a:r>
            <a:b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</a:b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Далеким звоном огласились дали,</a:t>
            </a:r>
            <a:b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</a:b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И завершился стариковский век </a:t>
            </a:r>
            <a:b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</a:b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Причастьем крови и туманной стали.</a:t>
            </a:r>
            <a:b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C05909D-CD42-59AA-BE85-B5B5CFE511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376" y="5301208"/>
            <a:ext cx="11450488" cy="8037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Причастие- один из главных христианских обрядов. Принятие освященного хлеба и вина, символизирующих тело и кровь Христа.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2017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10BF7D-4A43-134F-CDA5-A2C248474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9656" y="1772816"/>
            <a:ext cx="7994104" cy="2376262"/>
          </a:xfrm>
        </p:spPr>
        <p:txBody>
          <a:bodyPr>
            <a:normAutofit fontScale="90000"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tabLst/>
              <a:defRPr/>
            </a:pPr>
            <a: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...Страна могуча, и народ велик,</a:t>
            </a:r>
            <a:b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</a:br>
            <a: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И для народа лучшей нет награды,</a:t>
            </a:r>
            <a:b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</a:br>
            <a: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Когда безвестный костромской мужик </a:t>
            </a:r>
            <a:b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</a:br>
            <a: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Бессмертен, как предания Эллады.</a:t>
            </a:r>
            <a:b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</a:br>
            <a:b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</a:br>
            <a: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Его душа — в морях спокойных нив,</a:t>
            </a:r>
            <a:b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</a:br>
            <a: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В простой красе природы полудикой, </a:t>
            </a:r>
            <a:b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</a:br>
            <a: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Где Судиславль и тихий Кологрив,</a:t>
            </a:r>
            <a:b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</a:br>
            <a: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Где дышит утро медом и брусникой.</a:t>
            </a:r>
            <a:b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</a:br>
            <a:b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</a:br>
            <a: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Горжусь, что золотая Кострома</a:t>
            </a:r>
            <a:b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</a:br>
            <a: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И у моей звенела колыбели, </a:t>
            </a:r>
            <a:b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</a:br>
            <a: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В просторах, где лесные терема </a:t>
            </a:r>
            <a:b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</a:br>
            <a: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Встают навстречу солнцу и метели.</a:t>
            </a:r>
            <a:b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904BC61-B057-0198-1D86-764C181E51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5480" y="5229200"/>
            <a:ext cx="10369152" cy="7920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Эллада- Древняя Греция.</a:t>
            </a:r>
          </a:p>
          <a:p>
            <a:pPr marL="0" indent="0">
              <a:buNone/>
            </a:pPr>
            <a:r>
              <a:rPr lang="ru-RU" sz="18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Судиславль, Кологрив- старинные русские города.</a:t>
            </a:r>
          </a:p>
        </p:txBody>
      </p:sp>
    </p:spTree>
    <p:extLst>
      <p:ext uri="{BB962C8B-B14F-4D97-AF65-F5344CB8AC3E}">
        <p14:creationId xmlns:p14="http://schemas.microsoft.com/office/powerpoint/2010/main" val="2339632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8269C7-5987-4A6F-1A13-B304915260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5480" y="836712"/>
            <a:ext cx="9938320" cy="853976"/>
          </a:xfrm>
        </p:spPr>
        <p:txBody>
          <a:bodyPr>
            <a:normAutofit fontScale="90000"/>
          </a:bodyPr>
          <a:lstStyle/>
          <a:p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М.И. Глинка- русский композитор, создатель оперы «Жизнь за царя»</a:t>
            </a:r>
            <a:br>
              <a:rPr lang="ru-RU" sz="36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(1836 год)</a:t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</a:br>
            <a:endParaRPr lang="ru-RU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95918D-E98B-9859-CB2D-232A5E65B9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06" y="4903103"/>
            <a:ext cx="2509003" cy="4351338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2"/>
              </a:rPr>
              <a:t>https://yandex.ru/video/preview/8590310796118749225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p:pic>
        <p:nvPicPr>
          <p:cNvPr id="5" name="Рисунок 4" descr="Изображение выглядит как текст, мужчина, человек, музыка&#10;&#10;Автоматически созданное описание">
            <a:extLst>
              <a:ext uri="{FF2B5EF4-FFF2-40B4-BE49-F238E27FC236}">
                <a16:creationId xmlns:a16="http://schemas.microsoft.com/office/drawing/2014/main" id="{3E0D8D95-D05B-ACE1-318C-2209D4861F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6406" y="1202514"/>
            <a:ext cx="5544616" cy="4094556"/>
          </a:xfrm>
          <a:prstGeom prst="rect">
            <a:avLst/>
          </a:prstGeom>
        </p:spPr>
      </p:pic>
      <p:pic>
        <p:nvPicPr>
          <p:cNvPr id="7" name="Рисунок 6" descr="Изображение выглядит как человек, танцор, толпа&#10;&#10;Автоматически созданное описание">
            <a:extLst>
              <a:ext uri="{FF2B5EF4-FFF2-40B4-BE49-F238E27FC236}">
                <a16:creationId xmlns:a16="http://schemas.microsoft.com/office/drawing/2014/main" id="{887DD116-C66D-E7D7-CAED-B0BA40FA61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585" y="1988841"/>
            <a:ext cx="3638264" cy="2633630"/>
          </a:xfrm>
          <a:prstGeom prst="rect">
            <a:avLst/>
          </a:prstGeom>
        </p:spPr>
      </p:pic>
      <p:pic>
        <p:nvPicPr>
          <p:cNvPr id="9" name="Рисунок 8" descr="Изображение выглядит как человек, внешний, улица, люди&#10;&#10;Автоматически созданное описание">
            <a:extLst>
              <a:ext uri="{FF2B5EF4-FFF2-40B4-BE49-F238E27FC236}">
                <a16:creationId xmlns:a16="http://schemas.microsoft.com/office/drawing/2014/main" id="{105CA61C-CCDF-375D-D3B8-76E3208B52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3692" y="3429000"/>
            <a:ext cx="3816424" cy="3312368"/>
          </a:xfrm>
          <a:prstGeom prst="rect">
            <a:avLst/>
          </a:prstGeom>
        </p:spPr>
      </p:pic>
      <p:pic>
        <p:nvPicPr>
          <p:cNvPr id="11" name="Рисунок 10" descr="Изображение выглядит как текст, несколько&#10;&#10;Автоматически созданное описание">
            <a:extLst>
              <a:ext uri="{FF2B5EF4-FFF2-40B4-BE49-F238E27FC236}">
                <a16:creationId xmlns:a16="http://schemas.microsoft.com/office/drawing/2014/main" id="{70099AEA-DA71-2415-9CF7-1D33759D377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199" y="3933056"/>
            <a:ext cx="4270321" cy="283237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365B118-241D-6BB2-EE5F-3472B5E44971}"/>
              </a:ext>
            </a:extLst>
          </p:cNvPr>
          <p:cNvSpPr txBox="1"/>
          <p:nvPr/>
        </p:nvSpPr>
        <p:spPr>
          <a:xfrm rot="10800000" flipH="1" flipV="1">
            <a:off x="551385" y="4903103"/>
            <a:ext cx="24134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AB9F606-DCBB-0FB3-F9FB-31AAC3D28757}"/>
              </a:ext>
            </a:extLst>
          </p:cNvPr>
          <p:cNvSpPr txBox="1"/>
          <p:nvPr/>
        </p:nvSpPr>
        <p:spPr>
          <a:xfrm rot="10800000" flipH="1" flipV="1">
            <a:off x="518840" y="5629550"/>
            <a:ext cx="24134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7E5240-526D-BCA6-7FF2-4A3C8CA6568A}"/>
              </a:ext>
            </a:extLst>
          </p:cNvPr>
          <p:cNvSpPr txBox="1"/>
          <p:nvPr/>
        </p:nvSpPr>
        <p:spPr>
          <a:xfrm rot="10800000" flipH="1" flipV="1">
            <a:off x="-547351" y="4952447"/>
            <a:ext cx="31149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5874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056278-CFE9-B455-FD4E-14DA3B0E3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9496" y="260648"/>
            <a:ext cx="11090448" cy="1325563"/>
          </a:xfrm>
        </p:spPr>
        <p:txBody>
          <a:bodyPr/>
          <a:lstStyle/>
          <a:p>
            <a:r>
              <a:rPr lang="ru-RU" dirty="0">
                <a:latin typeface="Arial Black" panose="020B0A04020102020204" pitchFamily="34" charset="0"/>
              </a:rPr>
              <a:t> </a:t>
            </a:r>
            <a:r>
              <a:rPr lang="ru-RU" dirty="0">
                <a:solidFill>
                  <a:srgbClr val="0070C0"/>
                </a:solidFill>
                <a:latin typeface="Arial Black" panose="020B0A04020102020204" pitchFamily="34" charset="0"/>
              </a:rPr>
              <a:t> </a:t>
            </a:r>
          </a:p>
        </p:txBody>
      </p:sp>
      <p:pic>
        <p:nvPicPr>
          <p:cNvPr id="4" name="Picture 2" descr="D:\история\Иван Сусанин\Памятник Сусанину в Костроме.jpg">
            <a:extLst>
              <a:ext uri="{FF2B5EF4-FFF2-40B4-BE49-F238E27FC236}">
                <a16:creationId xmlns:a16="http://schemas.microsoft.com/office/drawing/2014/main" id="{43564234-7FE7-3015-F860-5C9AD10F1D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377" y="824519"/>
            <a:ext cx="2805395" cy="7027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3C1FD6E-084B-5623-C32B-AA97DDD0A767}"/>
              </a:ext>
            </a:extLst>
          </p:cNvPr>
          <p:cNvSpPr txBox="1"/>
          <p:nvPr/>
        </p:nvSpPr>
        <p:spPr>
          <a:xfrm rot="10800000" flipV="1">
            <a:off x="1343472" y="5234136"/>
            <a:ext cx="31813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Памятник Сусанину в Костроме.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59E70CE-1A1E-1E13-313E-FF52C229E723}"/>
              </a:ext>
            </a:extLst>
          </p:cNvPr>
          <p:cNvSpPr txBox="1"/>
          <p:nvPr/>
        </p:nvSpPr>
        <p:spPr>
          <a:xfrm>
            <a:off x="407368" y="116633"/>
            <a:ext cx="1178463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0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Black" pitchFamily="34" charset="0"/>
                <a:ea typeface="+mn-ea"/>
                <a:cs typeface="Times New Roman" pitchFamily="18" charset="0"/>
              </a:rPr>
              <a:t>«Не до ордена – была бы Родина…»</a:t>
            </a:r>
            <a:endParaRPr kumimoji="0" lang="ru-RU" altLang="en-US" sz="4000" b="1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Black" pitchFamily="34" charset="0"/>
              <a:ea typeface="+mn-ea"/>
              <a:cs typeface="Times New Roman" pitchFamily="18" charset="0"/>
            </a:endParaRPr>
          </a:p>
        </p:txBody>
      </p:sp>
      <p:pic>
        <p:nvPicPr>
          <p:cNvPr id="12" name="Picture 3" descr="D:\история\Иван Сусанин\дореволюц вариант памятника Ивана сусанина.jpg">
            <a:extLst>
              <a:ext uri="{FF2B5EF4-FFF2-40B4-BE49-F238E27FC236}">
                <a16:creationId xmlns:a16="http://schemas.microsoft.com/office/drawing/2014/main" id="{1ED413FB-8D20-322F-5AB2-23DB6C92B2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5349" y="824519"/>
            <a:ext cx="3041978" cy="943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C4FABEF-8FC0-9D87-838B-8D535597131B}"/>
              </a:ext>
            </a:extLst>
          </p:cNvPr>
          <p:cNvSpPr txBox="1"/>
          <p:nvPr/>
        </p:nvSpPr>
        <p:spPr>
          <a:xfrm>
            <a:off x="7248127" y="5525649"/>
            <a:ext cx="281919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Дореволюционный вариант памятника.</a:t>
            </a:r>
          </a:p>
        </p:txBody>
      </p:sp>
    </p:spTree>
    <p:extLst>
      <p:ext uri="{BB962C8B-B14F-4D97-AF65-F5344CB8AC3E}">
        <p14:creationId xmlns:p14="http://schemas.microsoft.com/office/powerpoint/2010/main" val="1643508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A60D8A-09BB-25F0-6938-3A203D7C1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353800" cy="1325563"/>
          </a:xfrm>
        </p:spPr>
        <p:txBody>
          <a:bodyPr>
            <a:normAutofit/>
          </a:bodyPr>
          <a:lstStyle/>
          <a:p>
            <a:r>
              <a:rPr lang="ru-RU" sz="36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Синквейн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- </a:t>
            </a:r>
            <a:r>
              <a:rPr lang="ru-RU" sz="36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пятистрочное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стихотворение</a:t>
            </a:r>
          </a:p>
        </p:txBody>
      </p:sp>
      <p:pic>
        <p:nvPicPr>
          <p:cNvPr id="8" name="Рисунок 7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C4117518-576A-BFCF-3B7D-B77FB61A17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1412776"/>
            <a:ext cx="7848872" cy="5080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520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8E7509-A1EC-C1D8-8ABD-A08079ECE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808291"/>
          </a:xfrm>
        </p:spPr>
        <p:txBody>
          <a:bodyPr>
            <a:normAutofit/>
          </a:bodyPr>
          <a:lstStyle/>
          <a:p>
            <a:b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</a:br>
            <a:b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</a:br>
            <a:b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</a:br>
            <a:b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</a:br>
            <a:b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</a:br>
            <a:b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</a:br>
            <a:b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</a:br>
            <a:b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</a:br>
            <a:b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</a:br>
            <a:b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</a:br>
            <a:b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</a:br>
            <a:b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</a:br>
            <a:b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</a:br>
            <a:b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</a:br>
            <a:b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</a:br>
            <a:b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</a:br>
            <a:b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</a:br>
            <a:b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18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Цель урока : изучить произведения литературы о И. Сусанине и ответить на вопросы: в чем смысл подвига Ивана Сусанина? Зачем обыкновенный крестьянин пожертвовал своей жизнью?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C0D0D95-121B-A18E-C04A-2121D5AF42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916" y="987747"/>
            <a:ext cx="2420322" cy="323725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56A17AE-22A5-D290-9385-1F40D2D676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368" y="2184236"/>
            <a:ext cx="2481287" cy="329212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5B7E357-3425-4B3F-2F87-798CF6FC1F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4316" y="641125"/>
            <a:ext cx="2609314" cy="308622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2147E86-4D7E-8F0D-3702-710EFA8B98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95347" y="2795368"/>
            <a:ext cx="2566638" cy="285927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6293987-45A3-C5F2-0ADF-D982FC8A2C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09752" y="316800"/>
            <a:ext cx="2566638" cy="3017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90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B0AB5627-549C-7A9A-9201-E5B10E8993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336" y="909684"/>
            <a:ext cx="11953328" cy="50177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>
                <a:solidFill>
                  <a:schemeClr val="accent1">
                    <a:lumMod val="75000"/>
                  </a:schemeClr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</a:rPr>
              <a:t>Роман П.Н. Полевого «Избранник Божий»</a:t>
            </a:r>
            <a:br>
              <a:rPr lang="ru-RU" sz="2800" dirty="0">
                <a:solidFill>
                  <a:schemeClr val="accent1">
                    <a:lumMod val="75000"/>
                  </a:schemeClr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</a:rPr>
            </a:br>
            <a:br>
              <a:rPr lang="ru-RU" sz="2800" dirty="0">
                <a:solidFill>
                  <a:schemeClr val="accent1">
                    <a:lumMod val="75000"/>
                  </a:schemeClr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</a:rPr>
            </a:br>
            <a:br>
              <a:rPr lang="ru-RU" sz="2800" dirty="0">
                <a:solidFill>
                  <a:schemeClr val="accent1">
                    <a:lumMod val="75000"/>
                  </a:schemeClr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</a:rPr>
            </a:br>
            <a:r>
              <a:rPr lang="ru-RU" sz="2800" dirty="0">
                <a:solidFill>
                  <a:schemeClr val="accent1">
                    <a:lumMod val="75000"/>
                  </a:schemeClr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</a:rPr>
              <a:t> 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D7BC4D2-0283-5588-5D4E-336D991DD072}"/>
              </a:ext>
            </a:extLst>
          </p:cNvPr>
          <p:cNvSpPr txBox="1"/>
          <p:nvPr/>
        </p:nvSpPr>
        <p:spPr>
          <a:xfrm>
            <a:off x="1278848" y="3496082"/>
            <a:ext cx="22322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черная изба</a:t>
            </a:r>
          </a:p>
        </p:txBody>
      </p:sp>
      <p:pic>
        <p:nvPicPr>
          <p:cNvPr id="11" name="Рисунок 10" descr="Изображение выглядит как внутренний, потолок, дерево&#10;&#10;Автоматически созданное описание">
            <a:extLst>
              <a:ext uri="{FF2B5EF4-FFF2-40B4-BE49-F238E27FC236}">
                <a16:creationId xmlns:a16="http://schemas.microsoft.com/office/drawing/2014/main" id="{55C50F65-549A-07F8-1B70-9D7F9A9EBA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935" y="1394473"/>
            <a:ext cx="2620233" cy="2015565"/>
          </a:xfrm>
          <a:prstGeom prst="rect">
            <a:avLst/>
          </a:prstGeom>
        </p:spPr>
      </p:pic>
      <p:pic>
        <p:nvPicPr>
          <p:cNvPr id="13" name="Рисунок 12" descr="Изображение выглядит как текст, мужчина, человек, доска объявлений&#10;&#10;Автоматически созданное описание">
            <a:extLst>
              <a:ext uri="{FF2B5EF4-FFF2-40B4-BE49-F238E27FC236}">
                <a16:creationId xmlns:a16="http://schemas.microsoft.com/office/drawing/2014/main" id="{7776669B-6D41-3DF2-AFF8-93FEEF9B36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0388" y="879921"/>
            <a:ext cx="3168352" cy="229383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2601A29-E84D-B108-C253-EB90150DE5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425" y="1118405"/>
            <a:ext cx="2232249" cy="182330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F8AFABE9-C3E9-F1E5-1733-11D280BD21B7}"/>
              </a:ext>
            </a:extLst>
          </p:cNvPr>
          <p:cNvSpPr txBox="1"/>
          <p:nvPr/>
        </p:nvSpPr>
        <p:spPr>
          <a:xfrm rot="10800000" flipV="1">
            <a:off x="4799856" y="3062424"/>
            <a:ext cx="25202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кушак   тулуп</a:t>
            </a:r>
            <a:endParaRPr lang="ru-RU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C10CB24-69AD-3D5C-6288-D96176E3868D}"/>
              </a:ext>
            </a:extLst>
          </p:cNvPr>
          <p:cNvSpPr txBox="1"/>
          <p:nvPr/>
        </p:nvSpPr>
        <p:spPr>
          <a:xfrm flipH="1">
            <a:off x="9552382" y="6180626"/>
            <a:ext cx="11521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верста</a:t>
            </a:r>
            <a:endParaRPr lang="ru-RU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D8B608A-FE72-89BA-B605-E15F00153B40}"/>
              </a:ext>
            </a:extLst>
          </p:cNvPr>
          <p:cNvSpPr txBox="1"/>
          <p:nvPr/>
        </p:nvSpPr>
        <p:spPr>
          <a:xfrm>
            <a:off x="8904312" y="5323764"/>
            <a:ext cx="51425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крошево</a:t>
            </a:r>
            <a:endParaRPr lang="ru-RU" dirty="0"/>
          </a:p>
        </p:txBody>
      </p:sp>
      <p:pic>
        <p:nvPicPr>
          <p:cNvPr id="23" name="Рисунок 22" descr="Изображение выглядит как растение, овощ, свежий&#10;&#10;Автоматически созданное описание">
            <a:extLst>
              <a:ext uri="{FF2B5EF4-FFF2-40B4-BE49-F238E27FC236}">
                <a16:creationId xmlns:a16="http://schemas.microsoft.com/office/drawing/2014/main" id="{4085751B-CBFF-B2C8-4855-AC014E381EE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4253" y="3496082"/>
            <a:ext cx="2498614" cy="1765026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C18F5CF6-9C04-BBA7-7853-A6E524619FD2}"/>
              </a:ext>
            </a:extLst>
          </p:cNvPr>
          <p:cNvSpPr txBox="1"/>
          <p:nvPr/>
        </p:nvSpPr>
        <p:spPr>
          <a:xfrm rot="10800000" flipV="1">
            <a:off x="4079775" y="5622022"/>
            <a:ext cx="15841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</a:rPr>
              <a:t>сукрой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27" name="Рисунок 26" descr="Изображение выглядит как еда, деревянный, хлеб, доска&#10;&#10;Автоматически созданное описание">
            <a:extLst>
              <a:ext uri="{FF2B5EF4-FFF2-40B4-BE49-F238E27FC236}">
                <a16:creationId xmlns:a16="http://schemas.microsoft.com/office/drawing/2014/main" id="{99FF47D8-70B2-0C48-1FD5-40520972146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708" y="3704584"/>
            <a:ext cx="2349276" cy="1758944"/>
          </a:xfrm>
          <a:prstGeom prst="rect">
            <a:avLst/>
          </a:prstGeom>
        </p:spPr>
      </p:pic>
      <p:pic>
        <p:nvPicPr>
          <p:cNvPr id="29" name="Рисунок 28" descr="Изображение выглядит как оружие, меч&#10;&#10;Автоматически созданное описание">
            <a:extLst>
              <a:ext uri="{FF2B5EF4-FFF2-40B4-BE49-F238E27FC236}">
                <a16:creationId xmlns:a16="http://schemas.microsoft.com/office/drawing/2014/main" id="{FB867D03-AAA2-8168-4666-1A2CE7520BF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80" y="4151876"/>
            <a:ext cx="2180648" cy="154959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466E4D50-9806-74A8-5606-4CE55C4A332D}"/>
              </a:ext>
            </a:extLst>
          </p:cNvPr>
          <p:cNvSpPr txBox="1"/>
          <p:nvPr/>
        </p:nvSpPr>
        <p:spPr>
          <a:xfrm>
            <a:off x="1028935" y="5877271"/>
            <a:ext cx="129109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1">
                    <a:lumMod val="75000"/>
                  </a:schemeClr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</a:rPr>
              <a:t>тесак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0BD822E0-E971-F230-D7BB-66185DFA5FD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3398" y="4289482"/>
            <a:ext cx="1776278" cy="1943251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8D022F35-A09F-364B-2F18-E7710C185869}"/>
              </a:ext>
            </a:extLst>
          </p:cNvPr>
          <p:cNvSpPr txBox="1"/>
          <p:nvPr/>
        </p:nvSpPr>
        <p:spPr>
          <a:xfrm>
            <a:off x="6711432" y="4378595"/>
            <a:ext cx="17281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</a:rPr>
              <a:t>фузея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/>
      <p:bldP spid="19" grpId="0"/>
      <p:bldP spid="21" grpId="0"/>
      <p:bldP spid="25" grpId="0"/>
      <p:bldP spid="33" grpId="0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5406" y="365125"/>
            <a:ext cx="10287072" cy="1325563"/>
          </a:xfrm>
        </p:spPr>
        <p:txBody>
          <a:bodyPr>
            <a:noAutofit/>
          </a:bodyPr>
          <a:lstStyle/>
          <a:p>
            <a:r>
              <a:rPr kumimoji="0" lang="ru-RU" alt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21 февраля 1613 г. Михаил Романов был провозглашён царём Московского государства и Собор принёс ему присягу. Затем были отправлены послы от Собора к Михаилу, жившему со своей матерью в Ипатьевском монастыре под Костромой. 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167306" y="1142985"/>
            <a:ext cx="32861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8" name="Picture 1">
            <a:extLst>
              <a:ext uri="{FF2B5EF4-FFF2-40B4-BE49-F238E27FC236}">
                <a16:creationId xmlns:a16="http://schemas.microsoft.com/office/drawing/2014/main" id="{5B747F70-9926-618B-1793-B3472E7ECF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456" y="2132856"/>
            <a:ext cx="4510244" cy="4051399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CD6A512-C234-089A-0877-B3A5804AFA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2158461"/>
            <a:ext cx="5414246" cy="4025794"/>
          </a:xfrm>
          <a:prstGeom prst="rect">
            <a:avLst/>
          </a:prstGeom>
        </p:spPr>
      </p:pic>
      <p:sp>
        <p:nvSpPr>
          <p:cNvPr id="10" name="TextBox 2">
            <a:extLst>
              <a:ext uri="{FF2B5EF4-FFF2-40B4-BE49-F238E27FC236}">
                <a16:creationId xmlns:a16="http://schemas.microsoft.com/office/drawing/2014/main" id="{9D8C7057-E904-DB96-73A0-91C4C0AA6AAE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6096000" y="2290176"/>
            <a:ext cx="1872208" cy="707886"/>
          </a:xfrm>
          <a:prstGeom prst="rect">
            <a:avLst/>
          </a:prstGeom>
          <a:solidFill>
            <a:sysClr val="window" lastClr="FFFFFF"/>
          </a:solidFill>
          <a:ln w="57150">
            <a:solidFill>
              <a:srgbClr val="0070C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Ипатьевский монастырь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BB47A080-0226-0F95-1919-E47A266B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7345" y="1844824"/>
            <a:ext cx="7199295" cy="1691616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3600" dirty="0" err="1">
                <a:solidFill>
                  <a:schemeClr val="accent1">
                    <a:lumMod val="75000"/>
                  </a:schemeClr>
                </a:solidFill>
                <a:effectLst/>
                <a:latin typeface="Arial Black" panose="020B0A04020102020204" pitchFamily="34" charset="0"/>
              </a:rPr>
              <a:t>Жалованная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effectLst/>
                <a:latin typeface="Arial Black" panose="020B0A04020102020204" pitchFamily="34" charset="0"/>
              </a:rPr>
              <a:t> </a:t>
            </a:r>
            <a:r>
              <a:rPr lang="en-US" sz="3600" dirty="0" err="1">
                <a:solidFill>
                  <a:schemeClr val="accent1">
                    <a:lumMod val="75000"/>
                  </a:schemeClr>
                </a:solidFill>
                <a:effectLst/>
                <a:latin typeface="Arial Black" panose="020B0A04020102020204" pitchFamily="34" charset="0"/>
              </a:rPr>
              <a:t>грамота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effectLst/>
                <a:latin typeface="Arial Black" panose="020B0A04020102020204" pitchFamily="34" charset="0"/>
              </a:rPr>
              <a:t> </a:t>
            </a:r>
            <a:r>
              <a:rPr lang="en-US" sz="3600" dirty="0" err="1">
                <a:solidFill>
                  <a:schemeClr val="accent1">
                    <a:lumMod val="75000"/>
                  </a:schemeClr>
                </a:solidFill>
                <a:effectLst/>
                <a:latin typeface="Arial Black" panose="020B0A04020102020204" pitchFamily="34" charset="0"/>
              </a:rPr>
              <a:t>царя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effectLst/>
                <a:latin typeface="Arial Black" panose="020B0A04020102020204" pitchFamily="34" charset="0"/>
              </a:rPr>
              <a:t> </a:t>
            </a:r>
            <a:r>
              <a:rPr lang="en-US" sz="3600" dirty="0" err="1">
                <a:solidFill>
                  <a:schemeClr val="accent1">
                    <a:lumMod val="75000"/>
                  </a:schemeClr>
                </a:solidFill>
                <a:effectLst/>
                <a:latin typeface="Arial Black" panose="020B0A04020102020204" pitchFamily="34" charset="0"/>
              </a:rPr>
              <a:t>Михаила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effectLst/>
                <a:latin typeface="Arial Black" panose="020B0A04020102020204" pitchFamily="34" charset="0"/>
              </a:rPr>
              <a:t> </a:t>
            </a:r>
            <a:r>
              <a:rPr lang="en-US" sz="3600" dirty="0" err="1">
                <a:solidFill>
                  <a:schemeClr val="accent1">
                    <a:lumMod val="75000"/>
                  </a:schemeClr>
                </a:solidFill>
                <a:effectLst/>
                <a:latin typeface="Arial Black" panose="020B0A04020102020204" pitchFamily="34" charset="0"/>
              </a:rPr>
              <a:t>Федоровича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effectLst/>
                <a:latin typeface="Arial Black" panose="020B0A04020102020204" pitchFamily="34" charset="0"/>
              </a:rPr>
              <a:t> </a:t>
            </a:r>
            <a:r>
              <a:rPr lang="en-US" sz="3600" dirty="0" err="1">
                <a:solidFill>
                  <a:schemeClr val="accent1">
                    <a:lumMod val="75000"/>
                  </a:schemeClr>
                </a:solidFill>
                <a:effectLst/>
                <a:latin typeface="Arial Black" panose="020B0A04020102020204" pitchFamily="34" charset="0"/>
              </a:rPr>
              <a:t>наследникам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effectLst/>
                <a:latin typeface="Arial Black" panose="020B0A04020102020204" pitchFamily="34" charset="0"/>
              </a:rPr>
              <a:t> </a:t>
            </a:r>
            <a:r>
              <a:rPr lang="en-US" sz="3600" dirty="0" err="1">
                <a:solidFill>
                  <a:schemeClr val="accent1">
                    <a:lumMod val="75000"/>
                  </a:schemeClr>
                </a:solidFill>
                <a:effectLst/>
                <a:latin typeface="Arial Black" panose="020B0A04020102020204" pitchFamily="34" charset="0"/>
              </a:rPr>
              <a:t>Сусанина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effectLst/>
                <a:latin typeface="Arial Black" panose="020B0A04020102020204" pitchFamily="34" charset="0"/>
              </a:rPr>
              <a:t> </a:t>
            </a:r>
            <a:r>
              <a:rPr lang="en-US" sz="3600" dirty="0" err="1">
                <a:solidFill>
                  <a:schemeClr val="accent1">
                    <a:lumMod val="75000"/>
                  </a:schemeClr>
                </a:solidFill>
                <a:effectLst/>
                <a:latin typeface="Arial Black" panose="020B0A04020102020204" pitchFamily="34" charset="0"/>
              </a:rPr>
              <a:t>от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effectLst/>
                <a:latin typeface="Arial Black" panose="020B0A04020102020204" pitchFamily="34" charset="0"/>
              </a:rPr>
              <a:t> 30 </a:t>
            </a:r>
            <a:r>
              <a:rPr lang="en-US" sz="3600" dirty="0" err="1">
                <a:solidFill>
                  <a:schemeClr val="accent1">
                    <a:lumMod val="75000"/>
                  </a:schemeClr>
                </a:solidFill>
                <a:effectLst/>
                <a:latin typeface="Arial Black" panose="020B0A04020102020204" pitchFamily="34" charset="0"/>
              </a:rPr>
              <a:t>ноября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effectLst/>
                <a:latin typeface="Arial Black" panose="020B0A04020102020204" pitchFamily="34" charset="0"/>
              </a:rPr>
              <a:t> 1619 </a:t>
            </a:r>
            <a:r>
              <a:rPr lang="en-US" sz="3600" dirty="0" err="1">
                <a:solidFill>
                  <a:schemeClr val="accent1">
                    <a:lumMod val="75000"/>
                  </a:schemeClr>
                </a:solidFill>
                <a:effectLst/>
                <a:latin typeface="Arial Black" panose="020B0A04020102020204" pitchFamily="34" charset="0"/>
              </a:rPr>
              <a:t>года</a:t>
            </a:r>
            <a:endParaRPr lang="en-US" sz="36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Рисунок 6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5C9B293B-8483-3430-D0E9-3595EC18C7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59" r="1" b="1"/>
          <a:stretch/>
        </p:blipFill>
        <p:spPr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6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12862" y="4409267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563791 w 4243589"/>
              <a:gd name="connsiteY1" fmla="*/ 0 h 18288"/>
              <a:gd name="connsiteX2" fmla="*/ 1042710 w 4243589"/>
              <a:gd name="connsiteY2" fmla="*/ 0 h 18288"/>
              <a:gd name="connsiteX3" fmla="*/ 1564066 w 4243589"/>
              <a:gd name="connsiteY3" fmla="*/ 0 h 18288"/>
              <a:gd name="connsiteX4" fmla="*/ 2212729 w 4243589"/>
              <a:gd name="connsiteY4" fmla="*/ 0 h 18288"/>
              <a:gd name="connsiteX5" fmla="*/ 2776520 w 4243589"/>
              <a:gd name="connsiteY5" fmla="*/ 0 h 18288"/>
              <a:gd name="connsiteX6" fmla="*/ 3297875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637362 w 4243589"/>
              <a:gd name="connsiteY9" fmla="*/ 18288 h 18288"/>
              <a:gd name="connsiteX10" fmla="*/ 3116007 w 4243589"/>
              <a:gd name="connsiteY10" fmla="*/ 18288 h 18288"/>
              <a:gd name="connsiteX11" fmla="*/ 2424908 w 4243589"/>
              <a:gd name="connsiteY11" fmla="*/ 18288 h 18288"/>
              <a:gd name="connsiteX12" fmla="*/ 1861117 w 4243589"/>
              <a:gd name="connsiteY12" fmla="*/ 18288 h 18288"/>
              <a:gd name="connsiteX13" fmla="*/ 1382198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3987" y="7429"/>
                  <a:pt x="4243569" y="10822"/>
                  <a:pt x="4243589" y="18288"/>
                </a:cubicBezTo>
                <a:cubicBezTo>
                  <a:pt x="4112949" y="-2855"/>
                  <a:pt x="3928037" y="1831"/>
                  <a:pt x="3637362" y="18288"/>
                </a:cubicBezTo>
                <a:cubicBezTo>
                  <a:pt x="3346687" y="34745"/>
                  <a:pt x="3254446" y="26669"/>
                  <a:pt x="3116007" y="18288"/>
                </a:cubicBezTo>
                <a:cubicBezTo>
                  <a:pt x="2977569" y="9907"/>
                  <a:pt x="2620228" y="28873"/>
                  <a:pt x="2424908" y="18288"/>
                </a:cubicBezTo>
                <a:cubicBezTo>
                  <a:pt x="2229588" y="7703"/>
                  <a:pt x="2088287" y="-3854"/>
                  <a:pt x="1861117" y="18288"/>
                </a:cubicBezTo>
                <a:cubicBezTo>
                  <a:pt x="1633947" y="40430"/>
                  <a:pt x="1502447" y="-871"/>
                  <a:pt x="1382198" y="18288"/>
                </a:cubicBezTo>
                <a:cubicBezTo>
                  <a:pt x="1261949" y="37447"/>
                  <a:pt x="1045440" y="28353"/>
                  <a:pt x="733535" y="18288"/>
                </a:cubicBezTo>
                <a:cubicBezTo>
                  <a:pt x="421630" y="8223"/>
                  <a:pt x="341257" y="-18359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2703" y="5429"/>
                  <a:pt x="4244410" y="14046"/>
                  <a:pt x="4243589" y="18288"/>
                </a:cubicBezTo>
                <a:cubicBezTo>
                  <a:pt x="4130424" y="-1240"/>
                  <a:pt x="3932803" y="42249"/>
                  <a:pt x="3722234" y="18288"/>
                </a:cubicBezTo>
                <a:cubicBezTo>
                  <a:pt x="3511665" y="-5673"/>
                  <a:pt x="3269903" y="45994"/>
                  <a:pt x="3116007" y="18288"/>
                </a:cubicBezTo>
                <a:cubicBezTo>
                  <a:pt x="2962111" y="-9418"/>
                  <a:pt x="2744280" y="23224"/>
                  <a:pt x="2509780" y="18288"/>
                </a:cubicBezTo>
                <a:cubicBezTo>
                  <a:pt x="2275280" y="13352"/>
                  <a:pt x="2066059" y="43664"/>
                  <a:pt x="1945989" y="18288"/>
                </a:cubicBezTo>
                <a:cubicBezTo>
                  <a:pt x="1825919" y="-7088"/>
                  <a:pt x="1407329" y="12616"/>
                  <a:pt x="1254890" y="18288"/>
                </a:cubicBezTo>
                <a:cubicBezTo>
                  <a:pt x="1102451" y="23960"/>
                  <a:pt x="837950" y="31673"/>
                  <a:pt x="563791" y="18288"/>
                </a:cubicBezTo>
                <a:cubicBezTo>
                  <a:pt x="289632" y="4903"/>
                  <a:pt x="132768" y="7105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71E801-2ED8-0020-528A-3B4F421D7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С.Н. Марков «Сусанин»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CD900F5-3ADA-9FB8-D064-F4E62F5D6F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882" y="1792082"/>
            <a:ext cx="6962235" cy="3273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523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BCF070-701B-938C-A896-DAA54217A0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7568" y="1321356"/>
            <a:ext cx="9146232" cy="369332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А на полу под ворохом овчин </a:t>
            </a:r>
            <a:br>
              <a:rPr lang="ru-RU" sz="28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Кричат во сне похмельные гусары —</a:t>
            </a:r>
            <a:br>
              <a:rPr lang="ru-RU" sz="28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И ляхи, и оборванный </a:t>
            </a:r>
            <a:r>
              <a:rPr lang="ru-RU" sz="28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немчин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, </a:t>
            </a:r>
            <a:br>
              <a:rPr lang="ru-RU" sz="28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И черные усатые мадьяры.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93D2AF0-C460-4F71-D075-22AE2C429F6A}"/>
              </a:ext>
            </a:extLst>
          </p:cNvPr>
          <p:cNvSpPr txBox="1"/>
          <p:nvPr/>
        </p:nvSpPr>
        <p:spPr>
          <a:xfrm>
            <a:off x="1847528" y="2636912"/>
            <a:ext cx="2160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Лях- поляк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0CDFF6-3148-C9A3-DB65-BE97C78A4942}"/>
              </a:ext>
            </a:extLst>
          </p:cNvPr>
          <p:cNvSpPr txBox="1"/>
          <p:nvPr/>
        </p:nvSpPr>
        <p:spPr>
          <a:xfrm flipH="1">
            <a:off x="5807968" y="2636912"/>
            <a:ext cx="24482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Немчин- немец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A1D04A-719C-29A2-15E8-5878159FC411}"/>
              </a:ext>
            </a:extLst>
          </p:cNvPr>
          <p:cNvSpPr txBox="1"/>
          <p:nvPr/>
        </p:nvSpPr>
        <p:spPr>
          <a:xfrm>
            <a:off x="695400" y="3713192"/>
            <a:ext cx="23042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Мадьяр- венгр</a:t>
            </a:r>
          </a:p>
        </p:txBody>
      </p:sp>
      <p:pic>
        <p:nvPicPr>
          <p:cNvPr id="12" name="Рисунок 11" descr="Изображение выглядит как человек, люди, группа, толпа&#10;&#10;Автоматически созданное описание">
            <a:extLst>
              <a:ext uri="{FF2B5EF4-FFF2-40B4-BE49-F238E27FC236}">
                <a16:creationId xmlns:a16="http://schemas.microsoft.com/office/drawing/2014/main" id="{249DA551-B50E-A5A5-EC84-FCD0908602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3140968"/>
            <a:ext cx="5328592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570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4C8EEC-C4CE-ED59-294B-0637F8CA0F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3552" y="365125"/>
            <a:ext cx="7992888" cy="5728171"/>
          </a:xfrm>
        </p:spPr>
        <p:txBody>
          <a:bodyPr>
            <a:noAutofit/>
          </a:bodyPr>
          <a:lstStyle/>
          <a:p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«Добро... Пойдем... Я знаю верный путь». </a:t>
            </a:r>
            <a:b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Сусанин будит толстого </a:t>
            </a:r>
            <a:r>
              <a:rPr kumimoji="0" lang="ru-RU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немчина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... </a:t>
            </a:r>
            <a:b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И скоро кровью обольется грудь,</a:t>
            </a:r>
            <a:b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И скоро жизнь погаснет, как лучина.</a:t>
            </a:r>
            <a:b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</a:br>
            <a:b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«Прощайте, избы, мерзлые луга, </a:t>
            </a:r>
            <a:b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И темный пруд в серебряной оправе... </a:t>
            </a:r>
            <a:b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Сколь радостно идти через снега</a:t>
            </a:r>
            <a:b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Навстречу смерти, подвигу и славе...»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4041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8C0B96-F507-B557-9B50-6F0A98C523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0800000" flipV="1">
            <a:off x="1055440" y="1690688"/>
            <a:ext cx="10298360" cy="370160"/>
          </a:xfrm>
        </p:spPr>
        <p:txBody>
          <a:bodyPr>
            <a:noAutofit/>
          </a:bodyPr>
          <a:lstStyle/>
          <a:p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Блестят пищалей длинные стволы,</a:t>
            </a:r>
            <a:b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А впереди, раскинувшись, как полог,</a:t>
            </a:r>
            <a:b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Дыханьем снега, ветра и смолы</a:t>
            </a:r>
            <a:b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Гостей встречает необъятный волок.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CD184CD-43FD-0002-E7C0-CAF9BFC47F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3432" y="4941168"/>
            <a:ext cx="10370368" cy="12357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Пищаль- старинная пушка.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Полог- то, что покрывает.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Волок-лесная гужевая дорога, по которой вывозили спиленный лес.</a:t>
            </a:r>
          </a:p>
        </p:txBody>
      </p:sp>
    </p:spTree>
    <p:extLst>
      <p:ext uri="{BB962C8B-B14F-4D97-AF65-F5344CB8AC3E}">
        <p14:creationId xmlns:p14="http://schemas.microsoft.com/office/powerpoint/2010/main" val="3976476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1092</TotalTime>
  <Words>673</Words>
  <Application>Microsoft Office PowerPoint</Application>
  <PresentationFormat>Широкоэкранный</PresentationFormat>
  <Paragraphs>59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Arial Black</vt:lpstr>
      <vt:lpstr>Calibri</vt:lpstr>
      <vt:lpstr>Calibri Light</vt:lpstr>
      <vt:lpstr>Оформление по умолчанию</vt:lpstr>
      <vt:lpstr>Презентация PowerPoint</vt:lpstr>
      <vt:lpstr>                  Цель урока : изучить произведения литературы о И. Сусанине и ответить на вопросы: в чем смысл подвига Ивана Сусанина? Зачем обыкновенный крестьянин пожертвовал своей жизнью?</vt:lpstr>
      <vt:lpstr>Роман П.Н. Полевого «Избранник Божий»    </vt:lpstr>
      <vt:lpstr>21 февраля 1613 г. Михаил Романов был провозглашён царём Московского государства и Собор принёс ему присягу. Затем были отправлены послы от Собора к Михаилу, жившему со своей матерью в Ипатьевском монастыре под Костромой. </vt:lpstr>
      <vt:lpstr>Жалованная грамота царя Михаила Федоровича наследникам Сусанина от 30 ноября 1619 года</vt:lpstr>
      <vt:lpstr>С.Н. Марков «Сусанин»</vt:lpstr>
      <vt:lpstr>А на полу под ворохом овчин  Кричат во сне похмельные гусары — И ляхи, и оборванный немчин,  И черные усатые мадьяры.</vt:lpstr>
      <vt:lpstr>«Добро... Пойдем... Я знаю верный путь».  Сусанин будит толстого немчина...  И скоро кровью обольется грудь, И скоро жизнь погаснет, как лучина.  «Прощайте, избы, мерзлые луга,  И темный пруд в серебряной оправе...  Сколь радостно идти через снега Навстречу смерти, подвигу и славе...»</vt:lpstr>
      <vt:lpstr>Блестят пищалей длинные стволы, А впереди, раскинувшись, как полог, Дыханьем снега, ветра и смолы Гостей встречает необъятный волок.</vt:lpstr>
      <vt:lpstr>Презентация PowerPoint</vt:lpstr>
      <vt:lpstr> </vt:lpstr>
      <vt:lpstr>Остановились ляхи и немчин... Нет ни бахвальства, ни спесивой власти,  Когда глядят из-под людских личин Звериные затравленные пасти.  И вздрогнул лес, и засветился снег,  Далеким звоном огласились дали, И завершился стариковский век  Причастьем крови и туманной стали. </vt:lpstr>
      <vt:lpstr>...Страна могуча, и народ велик, И для народа лучшей нет награды, Когда безвестный костромской мужик  Бессмертен, как предания Эллады.  Его душа — в морях спокойных нив, В простой красе природы полудикой,  Где Судиславль и тихий Кологрив, Где дышит утро медом и брусникой.  Горжусь, что золотая Кострома И у моей звенела колыбели,  В просторах, где лесные терема  Встают навстречу солнцу и метели. </vt:lpstr>
      <vt:lpstr>М.И. Глинка- русский композитор, создатель оперы «Жизнь за царя» (1836 год) </vt:lpstr>
      <vt:lpstr>  </vt:lpstr>
      <vt:lpstr>Синквейн- пятистрочное стихотворение</vt:lpstr>
    </vt:vector>
  </TitlesOfParts>
  <Company>ИМЦ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Людмила Ивановна</dc:creator>
  <cp:lastModifiedBy>Антон Осипов</cp:lastModifiedBy>
  <cp:revision>62</cp:revision>
  <dcterms:created xsi:type="dcterms:W3CDTF">2021-12-06T09:31:39Z</dcterms:created>
  <dcterms:modified xsi:type="dcterms:W3CDTF">2023-03-01T18:55:33Z</dcterms:modified>
</cp:coreProperties>
</file>