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9" r:id="rId1"/>
    <p:sldMasterId id="2147483899" r:id="rId2"/>
  </p:sldMasterIdLst>
  <p:notesMasterIdLst>
    <p:notesMasterId r:id="rId45"/>
  </p:notesMasterIdLst>
  <p:sldIdLst>
    <p:sldId id="256" r:id="rId3"/>
    <p:sldId id="258" r:id="rId4"/>
    <p:sldId id="346" r:id="rId5"/>
    <p:sldId id="358" r:id="rId6"/>
    <p:sldId id="347" r:id="rId7"/>
    <p:sldId id="348" r:id="rId8"/>
    <p:sldId id="349" r:id="rId9"/>
    <p:sldId id="350" r:id="rId10"/>
    <p:sldId id="357" r:id="rId11"/>
    <p:sldId id="351" r:id="rId12"/>
    <p:sldId id="352" r:id="rId13"/>
    <p:sldId id="353" r:id="rId14"/>
    <p:sldId id="355" r:id="rId15"/>
    <p:sldId id="356" r:id="rId16"/>
    <p:sldId id="333" r:id="rId17"/>
    <p:sldId id="334" r:id="rId18"/>
    <p:sldId id="335" r:id="rId19"/>
    <p:sldId id="336" r:id="rId20"/>
    <p:sldId id="337" r:id="rId21"/>
    <p:sldId id="338" r:id="rId22"/>
    <p:sldId id="344" r:id="rId23"/>
    <p:sldId id="267" r:id="rId24"/>
    <p:sldId id="269" r:id="rId25"/>
    <p:sldId id="268" r:id="rId26"/>
    <p:sldId id="274" r:id="rId27"/>
    <p:sldId id="273" r:id="rId28"/>
    <p:sldId id="278" r:id="rId29"/>
    <p:sldId id="276" r:id="rId30"/>
    <p:sldId id="323" r:id="rId31"/>
    <p:sldId id="295" r:id="rId32"/>
    <p:sldId id="298" r:id="rId33"/>
    <p:sldId id="299" r:id="rId34"/>
    <p:sldId id="302" r:id="rId35"/>
    <p:sldId id="301" r:id="rId36"/>
    <p:sldId id="345" r:id="rId37"/>
    <p:sldId id="300" r:id="rId38"/>
    <p:sldId id="287" r:id="rId39"/>
    <p:sldId id="289" r:id="rId40"/>
    <p:sldId id="327" r:id="rId41"/>
    <p:sldId id="330" r:id="rId42"/>
    <p:sldId id="332" r:id="rId43"/>
    <p:sldId id="290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82" autoAdjust="0"/>
  </p:normalViewPr>
  <p:slideViewPr>
    <p:cSldViewPr>
      <p:cViewPr varScale="1">
        <p:scale>
          <a:sx n="101" d="100"/>
          <a:sy n="101" d="100"/>
        </p:scale>
        <p:origin x="29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2BC90D1-9618-4D17-B565-9E426E80B403}" type="datetimeFigureOut">
              <a:rPr lang="ru-RU"/>
              <a:pPr>
                <a:defRPr/>
              </a:pPr>
              <a:t>30.01.2025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5137C7C-F291-4346-B5C4-430F3B7D4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BB3B4-2BEC-4C24-8584-F71F1ED3B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5" name="Chevron 7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8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16660-75D0-4FAE-8214-42D844DDA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52FBC-E666-46B9-9D6D-16D909C85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EAFEE-9E2A-46F4-974A-16DDCD1CA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D5381-B4AB-45BA-8AC7-A3A21D5FA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F3CD8-DF39-4B43-8FE0-D2DCE6488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E89F349-6EC5-405F-83FB-C97DA0EB8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E63BC-49FA-4C81-856B-1E864349D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8" name="Прямоугольник 25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9" name="Прямоугольник 2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9B26AC0-1FDF-494A-B320-59C6A7282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F16ED-82F5-4179-A1B5-C18890533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9" name="Прямоугольник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10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11" name="Прямоугольник 2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DA35C61-2FDE-4109-AC9B-AE4971DF8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5" name="Chevron 9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22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665F6-98BF-432B-B640-C9AE31B94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2DE45-DB36-4CDC-AEF5-53B875BB6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3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4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5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087CB82-929F-4FE4-854B-042326CCB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891C442-D8EC-45E1-978A-2977D7237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B2FAE-40C5-4211-B7B0-19D18F313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345B7-8026-4B06-BB89-8B96570D6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84049-DC6A-41DE-BB23-6923119FA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2334B-BE29-486F-8516-E032E1AF5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6" name="Chevron 8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Rectangle 9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D25D1-59F9-453E-B358-6D2DE1A33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8" name="Chevron 10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11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60C75-E707-4AD1-B638-6E60F652B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4" name="Chevron 6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Rectangle 7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3C370-8EAB-4138-B521-42AF2167E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95435-52B2-41F2-A3D7-56233C718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/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94D6-92A4-41F6-A2A9-A7C305073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/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EA4DE-CD5E-4DF3-B14E-39C20C835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6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027" name="Group 17"/>
          <p:cNvGrpSpPr>
            <a:grpSpLocks/>
          </p:cNvGrpSpPr>
          <p:nvPr/>
        </p:nvGrpSpPr>
        <p:grpSpPr bwMode="auto">
          <a:xfrm>
            <a:off x="0" y="6570663"/>
            <a:ext cx="9144000" cy="287337"/>
            <a:chOff x="0" y="6353387"/>
            <a:chExt cx="9144000" cy="361763"/>
          </a:xfrm>
        </p:grpSpPr>
        <p:grpSp>
          <p:nvGrpSpPr>
            <p:cNvPr id="1033" name="Group 16"/>
            <p:cNvGrpSpPr>
              <a:grpSpLocks/>
            </p:cNvGrpSpPr>
            <p:nvPr/>
          </p:nvGrpSpPr>
          <p:grpSpPr bwMode="auto"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34" name="Group 15"/>
            <p:cNvGrpSpPr>
              <a:grpSpLocks/>
            </p:cNvGrpSpPr>
            <p:nvPr/>
          </p:nvGrpSpPr>
          <p:grpSpPr bwMode="auto"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663"/>
            <a:ext cx="1643063" cy="287337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63" y="6570663"/>
            <a:ext cx="4214812" cy="287337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00" y="6570663"/>
            <a:ext cx="571500" cy="287337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F65124CF-1B64-4973-B88D-F40BABEFC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24" r:id="rId7"/>
    <p:sldLayoutId id="2147483923" r:id="rId8"/>
    <p:sldLayoutId id="2147483931" r:id="rId9"/>
    <p:sldLayoutId id="2147483932" r:id="rId10"/>
    <p:sldLayoutId id="2147483922" r:id="rId11"/>
    <p:sldLayoutId id="2147483921" r:id="rId12"/>
    <p:sldLayoutId id="2147483920" r:id="rId13"/>
    <p:sldLayoutId id="214748391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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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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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2051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2052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2053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ru-RU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6B57EA5-D9CB-4302-8A7A-23EF383FF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39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639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2;&#1072;&#1096;&#1080;&#1085;&#1086;&#1089;&#1090;&#1088;&#1086;&#1080;&#1090;&#1077;&#1083;&#1100;&#1085;&#1099;&#1081;\&#1042;&#1080;&#1082;&#1090;&#1086;&#1088;&#1080;&#1085;&#1072;%20&#1073;&#1083;&#1086;&#1082;&#1072;&#1076;.%20&#1051;&#1077;&#1085;&#1080;&#1085;&#1075;&#1088;&#1072;&#1076;\03%20&#1040;&#1085;&#1089;&#1072;&#1084;&#1073;&#1083;&#1100;%20&#1040;&#1083;&#1077;&#1082;&#1089;&#1072;&#1085;&#1076;&#1088;&#1086;&#1074;&#1072;_&#1057;&#1074;&#1103;&#1097;&#1077;&#1085;&#1085;&#1072;&#1103;%20&#1074;&#1086;&#1081;&#1085;&#1072;.mp3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52;&#1072;&#1096;&#1080;&#1085;&#1086;&#1089;&#1090;&#1088;&#1086;&#1080;&#1090;&#1077;&#1083;&#1100;&#1085;&#1099;&#1081;\&#1042;&#1080;&#1082;&#1090;&#1086;&#1088;&#1080;&#1085;&#1072;%20&#1073;&#1083;&#1086;&#1082;&#1072;&#1076;.%20&#1051;&#1077;&#1085;&#1080;&#1085;&#1075;&#1088;&#1072;&#1076;\23%20&#1051;&#1077;&#1085;&#1080;&#1085;&#1075;&#1088;&#1072;&#1076;&#1089;&#1082;&#1080;&#1081;%20&#1076;&#1077;&#1090;&#1089;&#1082;&#1080;&#1081;%20&#1093;&#1086;&#1088;_&#1052;&#1077;&#1090;&#1088;&#1086;&#1085;&#1086;&#1084;.mp3" TargetMode="Externa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2;&#1072;&#1096;&#1080;&#1085;&#1086;&#1089;&#1090;&#1088;&#1086;&#1080;&#1090;&#1077;&#1083;&#1100;&#1085;&#1099;&#1081;\&#1042;&#1080;&#1082;&#1090;&#1086;&#1088;&#1080;&#1085;&#1072;%20&#1073;&#1083;&#1086;&#1082;&#1072;&#1076;.%20&#1051;&#1077;&#1085;&#1080;&#1085;&#1075;&#1088;&#1072;&#1076;\21%20_&#1070;.&#1051;&#1077;&#1074;&#1080;&#1090;&#1072;&#1085;_&#1051;&#1077;&#1085;&#1080;&#1085;&#1075;&#1088;&#1072;&#1076;.mp3" TargetMode="Externa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2;&#1072;&#1096;&#1080;&#1085;&#1086;&#1089;&#1090;&#1088;&#1086;&#1080;&#1090;&#1077;&#1083;&#1100;&#1085;&#1099;&#1081;\&#1042;&#1080;&#1082;&#1090;&#1086;&#1088;&#1080;&#1085;&#1072;%20&#1073;&#1083;&#1086;&#1082;&#1072;&#1076;.%20&#1051;&#1077;&#1085;&#1080;&#1085;&#1075;&#1088;&#1072;&#1076;\32%20&#1052;&#1077;&#1076;&#1072;&#1083;&#1100;%20&#1079;&#1072;%20&#1086;&#1073;&#1086;&#1088;&#1086;&#1085;&#1091;%20&#1051;&#1077;&#1085;&#1080;&#1085;&#1075;&#1088;&#1072;&#1076;&#1072;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2;&#1072;&#1096;&#1080;&#1085;&#1086;&#1089;&#1090;&#1088;&#1086;&#1080;&#1090;&#1077;&#1083;&#1100;&#1085;&#1099;&#1081;\&#1042;&#1080;&#1082;&#1090;&#1086;&#1088;&#1080;&#1085;&#1072;%20&#1073;&#1083;&#1086;&#1082;&#1072;&#1076;.%20&#1051;&#1077;&#1085;&#1080;&#1085;&#1075;&#1088;&#1072;&#1076;\29%20&#1042;.&#1042;&#1099;&#1089;&#1086;&#1094;&#1082;&#1080;&#1081;_&#1048;&#1093;%20&#1074;&#1086;&#1089;&#1077;&#1084;&#1100;,%20&#1085;&#1072;&#1089;%20&#1076;&#1074;&#1086;&#1077;.mp3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2;&#1072;&#1096;&#1080;&#1085;&#1086;&#1089;&#1090;&#1088;&#1086;&#1080;&#1090;&#1077;&#1083;&#1100;&#1085;&#1099;&#1081;\&#1042;&#1080;&#1082;&#1090;&#1086;&#1088;&#1080;&#1085;&#1072;%20&#1073;&#1083;&#1086;&#1082;&#1072;&#1076;.%20&#1051;&#1077;&#1085;&#1080;&#1085;&#1075;&#1088;&#1072;&#1076;\08%20_&#1044;.&#1064;&#1086;&#1089;&#1090;&#1072;&#1082;&#1086;&#1074;&#1080;&#1095;_&#1057;&#1080;&#1084;&#1092;&#1086;&#1085;&#1080;&#1103;-7(&#1051;&#1077;&#1085;&#1080;&#1085;&#1075;&#1088;&#1072;&#1076;&#1089;&#1082;&#1072;&#1103;)_&#1084;&#1091;&#1079;.mp3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2;&#1072;&#1096;&#1080;&#1085;&#1086;&#1089;&#1090;&#1088;&#1086;&#1080;&#1090;&#1077;&#1083;&#1100;&#1085;&#1099;&#1081;\&#1042;&#1080;&#1082;&#1090;&#1086;&#1088;&#1080;&#1085;&#1072;%20&#1073;&#1083;&#1086;&#1082;&#1072;&#1076;.%20&#1051;&#1077;&#1085;&#1080;&#1085;&#1075;&#1088;&#1072;&#1076;\33%20&#1058;.&#1043;&#1074;&#1077;&#1088;&#1076;&#1094;&#1080;&#1090;&#1077;&#1083;&#1080;_&#1051;&#1077;&#1085;&#1080;&#1085;&#1075;&#1088;&#1072;&#1076;.mp3" TargetMode="External"/><Relationship Id="rId5" Type="http://schemas.openxmlformats.org/officeDocument/2006/relationships/image" Target="../media/image54.png"/><Relationship Id="rId4" Type="http://schemas.openxmlformats.org/officeDocument/2006/relationships/image" Target="../media/image5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52;&#1072;&#1096;&#1080;&#1085;&#1086;&#1089;&#1090;&#1088;&#1086;&#1080;&#1090;&#1077;&#1083;&#1100;&#1085;&#1099;&#1081;\&#1042;&#1080;&#1082;&#1090;&#1086;&#1088;&#1080;&#1085;&#1072;%20&#1073;&#1083;&#1086;&#1082;&#1072;&#1076;.%20&#1051;&#1077;&#1085;&#1080;&#1085;&#1075;&#1088;&#1072;&#1076;\08%20_Wenn%20die%20Soldaten(&#1061;&#1086;&#1088;)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643182"/>
            <a:ext cx="8948738" cy="3111500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</a:p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«Непокоренный»(посвященная снятию блокады Ленинграда)»</a:t>
            </a:r>
            <a:endParaRPr lang="ru-RU" sz="2500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олег\Desktop\Блокада ленинграда\blokad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46526" y="0"/>
            <a:ext cx="4397474" cy="2189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03 Ансамбль Александрова_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2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274638"/>
            <a:ext cx="91440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2800" b="0">
                <a:ln>
                  <a:noFill/>
                </a:ln>
                <a:solidFill>
                  <a:srgbClr val="990000"/>
                </a:solidFill>
                <a:effectLst/>
              </a:rPr>
              <a:t>Основной немецкий танк Т-</a:t>
            </a:r>
            <a:r>
              <a:rPr lang="en-US" sz="2800" b="0">
                <a:ln>
                  <a:noFill/>
                </a:ln>
                <a:solidFill>
                  <a:srgbClr val="990000"/>
                </a:solidFill>
                <a:effectLst/>
              </a:rPr>
              <a:t> IV</a:t>
            </a:r>
            <a:br>
              <a:rPr lang="en-US" sz="2800" b="0">
                <a:ln>
                  <a:noFill/>
                </a:ln>
                <a:solidFill>
                  <a:srgbClr val="990000"/>
                </a:solidFill>
                <a:effectLst/>
              </a:rPr>
            </a:br>
            <a:r>
              <a:rPr lang="ru-RU" sz="2800" b="0">
                <a:ln>
                  <a:noFill/>
                </a:ln>
                <a:solidFill>
                  <a:srgbClr val="990000"/>
                </a:solidFill>
                <a:effectLst/>
              </a:rPr>
              <a:t>длинноствольный вариант </a:t>
            </a:r>
            <a:br>
              <a:rPr lang="ru-RU" sz="2800" b="0">
                <a:ln>
                  <a:noFill/>
                </a:ln>
                <a:solidFill>
                  <a:srgbClr val="990000"/>
                </a:solidFill>
                <a:effectLst/>
              </a:rPr>
            </a:br>
            <a:r>
              <a:rPr lang="ru-RU" sz="1600" b="0">
                <a:ln>
                  <a:noFill/>
                </a:ln>
                <a:solidFill>
                  <a:srgbClr val="0000FF"/>
                </a:solidFill>
                <a:effectLst/>
              </a:rPr>
              <a:t>Калибр орудия 75 мм. 2 пулемета. Толщина брони 50 мм. Макс. скорость 30 км.</a:t>
            </a:r>
            <a:r>
              <a:rPr lang="ru-RU" sz="1800" b="0">
                <a:ln>
                  <a:noFill/>
                </a:ln>
                <a:solidFill>
                  <a:srgbClr val="0000FF"/>
                </a:solidFill>
                <a:effectLst/>
              </a:rPr>
              <a:t> </a:t>
            </a:r>
          </a:p>
        </p:txBody>
      </p:sp>
      <p:pic>
        <p:nvPicPr>
          <p:cNvPr id="36866" name="Picture 4" descr="PzIVF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16113"/>
            <a:ext cx="8135937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274638"/>
            <a:ext cx="91440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z="3200" b="0" dirty="0">
                <a:ln>
                  <a:noFill/>
                </a:ln>
                <a:solidFill>
                  <a:srgbClr val="990000"/>
                </a:solidFill>
                <a:effectLst/>
              </a:rPr>
              <a:t>Основной танк красной армии Т- 34 </a:t>
            </a:r>
            <a:br>
              <a:rPr lang="ru-RU" sz="3200" b="0" dirty="0">
                <a:ln>
                  <a:noFill/>
                </a:ln>
                <a:solidFill>
                  <a:srgbClr val="990000"/>
                </a:solidFill>
                <a:effectLst/>
              </a:rPr>
            </a:br>
            <a:r>
              <a:rPr lang="ru-RU" sz="1600" b="0" dirty="0">
                <a:ln>
                  <a:noFill/>
                </a:ln>
                <a:solidFill>
                  <a:srgbClr val="0000FF"/>
                </a:solidFill>
                <a:effectLst/>
              </a:rPr>
              <a:t>Калибр орудия 76 мм. 2 пулемета. Толщина брони 65 мм. Макс. скорость 60 км.</a:t>
            </a:r>
            <a:r>
              <a:rPr lang="ru-RU" sz="1800" b="0" dirty="0">
                <a:ln>
                  <a:noFill/>
                </a:ln>
                <a:solidFill>
                  <a:srgbClr val="0000FF"/>
                </a:solidFill>
                <a:effectLst/>
              </a:rPr>
              <a:t> 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ru-RU"/>
          </a:p>
        </p:txBody>
      </p:sp>
      <p:pic>
        <p:nvPicPr>
          <p:cNvPr id="37891" name="Picture 4" descr="ussr_t14_1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603375"/>
            <a:ext cx="7705725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0825" y="274638"/>
            <a:ext cx="8569325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z="3200" b="0">
                <a:ln>
                  <a:noFill/>
                </a:ln>
                <a:solidFill>
                  <a:srgbClr val="990000"/>
                </a:solidFill>
                <a:effectLst/>
              </a:rPr>
              <a:t>Основной тяжелый танк КВ-2 </a:t>
            </a:r>
            <a:br>
              <a:rPr lang="ru-RU" sz="3200" b="0">
                <a:ln>
                  <a:noFill/>
                </a:ln>
                <a:solidFill>
                  <a:srgbClr val="990000"/>
                </a:solidFill>
                <a:effectLst/>
              </a:rPr>
            </a:br>
            <a:r>
              <a:rPr lang="ru-RU" sz="1600" b="0">
                <a:ln>
                  <a:noFill/>
                </a:ln>
                <a:solidFill>
                  <a:srgbClr val="0000FF"/>
                </a:solidFill>
                <a:effectLst/>
              </a:rPr>
              <a:t>Калибр орудия 105 мм. 2 пулемета. Толщина брони 85 мм. Макс. скорость 50 км.</a:t>
            </a:r>
            <a:r>
              <a:rPr lang="ru-RU" sz="1800" b="0">
                <a:ln>
                  <a:noFill/>
                </a:ln>
                <a:solidFill>
                  <a:srgbClr val="0000FF"/>
                </a:solidFill>
                <a:effectLst/>
              </a:rPr>
              <a:t> </a:t>
            </a:r>
          </a:p>
        </p:txBody>
      </p:sp>
      <p:pic>
        <p:nvPicPr>
          <p:cNvPr id="38914" name="Picture 5" descr="KV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239838"/>
            <a:ext cx="7848600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 descr="девоч л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476250"/>
            <a:ext cx="5688013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5492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800" b="0">
                <a:ln>
                  <a:noFill/>
                </a:ln>
                <a:solidFill>
                  <a:srgbClr val="CC0000"/>
                </a:solidFill>
                <a:effectLst/>
              </a:rPr>
              <a:t>В окружении оказалось около 400 тыс. детей.</a:t>
            </a:r>
          </a:p>
        </p:txBody>
      </p:sp>
      <p:pic>
        <p:nvPicPr>
          <p:cNvPr id="4" name="23 Ленинградский детский хор_Метрон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26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0" descr="Рисунок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bright="6000"/>
          </a:blip>
          <a:srcRect/>
          <a:stretch>
            <a:fillRect/>
          </a:stretch>
        </p:blipFill>
        <p:spPr>
          <a:xfrm>
            <a:off x="684213" y="1536700"/>
            <a:ext cx="7559675" cy="4330700"/>
          </a:xfrm>
          <a:ln w="76200">
            <a:solidFill>
              <a:srgbClr val="FFFFFF"/>
            </a:solidFill>
          </a:ln>
        </p:spPr>
      </p:pic>
      <p:sp>
        <p:nvSpPr>
          <p:cNvPr id="41986" name="Rectangle 1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3060700" y="1484313"/>
            <a:ext cx="4173538" cy="4525962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2800" b="1" i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800" b="1" i="1">
              <a:solidFill>
                <a:schemeClr val="accent2"/>
              </a:solidFill>
            </a:endParaRPr>
          </a:p>
        </p:txBody>
      </p:sp>
      <p:sp>
        <p:nvSpPr>
          <p:cNvPr id="47107" name="Rectangle 13"/>
          <p:cNvSpPr>
            <a:spLocks noGrp="1" noChangeArrowheads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4000" b="0" dirty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Запищите меня добровольцем!</a:t>
            </a:r>
            <a:br>
              <a:rPr lang="ru-RU" sz="4000" b="0" dirty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</a:br>
            <a:r>
              <a:rPr lang="ru-RU" sz="400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</a:rPr>
              <a:t>Запись в народное ополчение.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жител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8025" y="3398838"/>
            <a:ext cx="109538" cy="6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5" descr="замерш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981075"/>
            <a:ext cx="8532812" cy="569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260350"/>
            <a:ext cx="9144000" cy="57626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2800" b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Зима 1941-1942гг. Была необычно суровой даже по российским меркам</a:t>
            </a:r>
            <a:r>
              <a:rPr lang="ru-RU" sz="4000" b="0">
                <a:ln>
                  <a:noFill/>
                </a:ln>
                <a:solidFill>
                  <a:srgbClr val="CC0000"/>
                </a:solidFill>
                <a:effectLst/>
              </a:rPr>
              <a:t>.</a:t>
            </a:r>
            <a:r>
              <a:rPr lang="ru-RU" sz="400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истошение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692150"/>
            <a:ext cx="76327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62071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600" b="0">
                <a:ln>
                  <a:noFill/>
                </a:ln>
                <a:solidFill>
                  <a:srgbClr val="CC0000"/>
                </a:solidFill>
                <a:effectLst/>
              </a:rPr>
              <a:t>Ленинградская болезнь «дистрофия</a:t>
            </a:r>
            <a:r>
              <a:rPr lang="ru-RU" sz="4000" b="0">
                <a:ln>
                  <a:noFill/>
                </a:ln>
                <a:solidFill>
                  <a:srgbClr val="CC0000"/>
                </a:solidFill>
                <a:effectLst/>
              </a:rPr>
              <a:t>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ленинград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125538"/>
            <a:ext cx="7881937" cy="52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88913"/>
            <a:ext cx="9144000" cy="503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br>
              <a:rPr lang="ru-RU" sz="3200" b="0">
                <a:ln>
                  <a:noFill/>
                </a:ln>
                <a:solidFill>
                  <a:srgbClr val="CC0000"/>
                </a:solidFill>
                <a:effectLst/>
              </a:rPr>
            </a:br>
            <a:r>
              <a:rPr lang="ru-RU" sz="3200" b="0">
                <a:ln>
                  <a:noFill/>
                </a:ln>
                <a:solidFill>
                  <a:srgbClr val="CC0000"/>
                </a:solidFill>
                <a:effectLst/>
              </a:rPr>
              <a:t>Около 703 тыс. Ленинградцев погибли от голода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 descr="у проруб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908050"/>
            <a:ext cx="8642350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88913"/>
            <a:ext cx="9144000" cy="503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2800" b="0">
                <a:ln>
                  <a:noFill/>
                </a:ln>
                <a:solidFill>
                  <a:srgbClr val="CC0000"/>
                </a:solidFill>
                <a:effectLst/>
              </a:rPr>
              <a:t>В городе остро стояла проблема питьевой воды</a:t>
            </a:r>
            <a:r>
              <a:rPr lang="ru-RU" sz="2800">
                <a:ln>
                  <a:noFill/>
                </a:ln>
                <a:solidFill>
                  <a:srgbClr val="CC0000"/>
                </a:solidFill>
                <a:effectLst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ополченц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92150"/>
            <a:ext cx="8496300" cy="568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-323850" y="188913"/>
            <a:ext cx="9144000" cy="431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600" b="0">
                <a:ln>
                  <a:noFill/>
                </a:ln>
                <a:solidFill>
                  <a:srgbClr val="CC0000"/>
                </a:solidFill>
                <a:effectLst/>
              </a:rPr>
              <a:t>Члены народного ополчения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7"/>
          <p:cNvSpPr txBox="1">
            <a:spLocks noChangeArrowheads="1"/>
          </p:cNvSpPr>
          <p:nvPr/>
        </p:nvSpPr>
        <p:spPr bwMode="auto">
          <a:xfrm>
            <a:off x="688975" y="1412875"/>
            <a:ext cx="79184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4000" b="1"/>
              <a:t>Сколько лет назад произошло полное снятие блокады города Ленинграда?</a:t>
            </a:r>
          </a:p>
        </p:txBody>
      </p:sp>
      <p:sp>
        <p:nvSpPr>
          <p:cNvPr id="30722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43438" y="5805488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274638"/>
            <a:ext cx="9144000" cy="12969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2400" b="0">
                <a:ln>
                  <a:noFill/>
                </a:ln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В лесах действовали отряды партизан</a:t>
            </a:r>
            <a:br>
              <a:rPr lang="ru-RU" sz="3200" b="0">
                <a:ln>
                  <a:noFill/>
                </a:ln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0">
                <a:ln>
                  <a:noFill/>
                </a:ln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b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Зверства оккупантов привели к ответным действиям.                                        Население начало партизанскую войну. </a:t>
            </a:r>
            <a:br>
              <a:rPr lang="ru-RU" sz="1800" b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Они уничтожили более 1млн. фашистов, танков, 1100самолетов, 20.000 эшелонов</a:t>
            </a:r>
            <a:endParaRPr lang="ru-RU" sz="4000" b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4" descr="Рисунок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>
          <a:xfrm>
            <a:off x="3214688" y="3246438"/>
            <a:ext cx="5741987" cy="3397250"/>
          </a:xfrm>
          <a:ln w="76200">
            <a:solidFill>
              <a:srgbClr val="FFFFFF"/>
            </a:solidFill>
          </a:ln>
        </p:spPr>
      </p:pic>
      <p:pic>
        <p:nvPicPr>
          <p:cNvPr id="48131" name="Picture 8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63" y="1714500"/>
            <a:ext cx="4645025" cy="30829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6" descr="битва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476250"/>
            <a:ext cx="770572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4762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600" b="0">
                <a:ln>
                  <a:noFill/>
                </a:ln>
                <a:solidFill>
                  <a:srgbClr val="CC0000"/>
                </a:solidFill>
                <a:effectLst/>
              </a:rPr>
              <a:t>Прорыв блокады Ленинграда</a:t>
            </a:r>
          </a:p>
        </p:txBody>
      </p:sp>
      <p:pic>
        <p:nvPicPr>
          <p:cNvPr id="4" name="21 _Ю.Левитан_Ленингра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85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"/>
          <p:cNvSpPr>
            <a:spLocks noGrp="1" noChangeArrowheads="1"/>
          </p:cNvSpPr>
          <p:nvPr>
            <p:ph idx="1"/>
          </p:nvPr>
        </p:nvSpPr>
        <p:spPr>
          <a:xfrm>
            <a:off x="169863" y="3716338"/>
            <a:ext cx="8578850" cy="15033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400"/>
              <a:t>Этот грузовик получил название из-за своей грузоподъемности?</a:t>
            </a:r>
          </a:p>
        </p:txBody>
      </p:sp>
      <p:sp>
        <p:nvSpPr>
          <p:cNvPr id="53250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5827713"/>
            <a:ext cx="936625" cy="574675"/>
          </a:xfrm>
          <a:prstGeom prst="leftArrow">
            <a:avLst>
              <a:gd name="adj1" fmla="val 50000"/>
              <a:gd name="adj2" fmla="val 40746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2050" name="Picture 2" descr="http://www.lagodekhi.net/storage/images/2011_07/636b62227aeb3a0f15b918c25d6fb4c9.jp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/>
        </p:blipFill>
        <p:spPr bwMode="auto">
          <a:xfrm>
            <a:off x="1763713" y="908050"/>
            <a:ext cx="5761037" cy="2962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946919" y="5228033"/>
            <a:ext cx="450982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«полуторка»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3"/>
          <p:cNvSpPr>
            <a:spLocks noGrp="1" noChangeArrowheads="1"/>
          </p:cNvSpPr>
          <p:nvPr>
            <p:ph idx="1"/>
          </p:nvPr>
        </p:nvSpPr>
        <p:spPr>
          <a:xfrm>
            <a:off x="3635375" y="1700213"/>
            <a:ext cx="3757613" cy="10096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800" b="1"/>
              <a:t>Что это?</a:t>
            </a:r>
          </a:p>
        </p:txBody>
      </p:sp>
      <p:sp>
        <p:nvSpPr>
          <p:cNvPr id="54274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71938" y="5929313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4098" name="Picture 2" descr="http://900igr.net/datai/istorija/Den-snjatija-blokady-Leningrada/0011-019-27-janvarja-1944-go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412875"/>
            <a:ext cx="2238375" cy="424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203848" y="3591609"/>
            <a:ext cx="557267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Медаль </a:t>
            </a:r>
          </a:p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оборону Ленинграда</a:t>
            </a:r>
          </a:p>
        </p:txBody>
      </p:sp>
      <p:pic>
        <p:nvPicPr>
          <p:cNvPr id="6" name="32 Медаль за оборону Ленингра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01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 noChangeArrowheads="1"/>
          </p:cNvSpPr>
          <p:nvPr>
            <p:ph idx="1"/>
          </p:nvPr>
        </p:nvSpPr>
        <p:spPr>
          <a:xfrm>
            <a:off x="4714875" y="1484313"/>
            <a:ext cx="4429125" cy="43830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3600" b="1"/>
              <a:t>В январе 1943 года в Ленинград прибыл особый груз для борьбы с грызунами. Что это было?</a:t>
            </a:r>
          </a:p>
        </p:txBody>
      </p:sp>
      <p:sp>
        <p:nvSpPr>
          <p:cNvPr id="55298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5113" y="5949950"/>
            <a:ext cx="936625" cy="576263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1268413"/>
            <a:ext cx="6637338" cy="467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3"/>
          <p:cNvSpPr>
            <a:spLocks noGrp="1" noChangeArrowheads="1"/>
          </p:cNvSpPr>
          <p:nvPr>
            <p:ph idx="1"/>
          </p:nvPr>
        </p:nvSpPr>
        <p:spPr>
          <a:xfrm>
            <a:off x="4781550" y="1844675"/>
            <a:ext cx="4543425" cy="30114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3600"/>
              <a:t>Есть в Петербурге такой памятник.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3600"/>
              <a:t>Чему он посвящен?</a:t>
            </a:r>
          </a:p>
        </p:txBody>
      </p:sp>
      <p:sp>
        <p:nvSpPr>
          <p:cNvPr id="5632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58063" y="5786438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2609" y="5143512"/>
            <a:ext cx="621465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</a:rPr>
              <a:t>Памятник </a:t>
            </a:r>
          </a:p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</a:rPr>
              <a:t>блокадному трамваю</a:t>
            </a:r>
          </a:p>
        </p:txBody>
      </p:sp>
      <p:pic>
        <p:nvPicPr>
          <p:cNvPr id="36871" name="Picture 7" descr="C:\Users\олег\Desktop\Блокада ленинграда\памятник - блокадному трамваю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556792"/>
            <a:ext cx="4835128" cy="362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714500"/>
            <a:ext cx="4043363" cy="26431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4000"/>
              <a:t>   Кому установлен этот памятник?</a:t>
            </a:r>
          </a:p>
        </p:txBody>
      </p:sp>
      <p:sp>
        <p:nvSpPr>
          <p:cNvPr id="57346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8313" y="5794375"/>
            <a:ext cx="936625" cy="576263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500570"/>
            <a:ext cx="414979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</a:rPr>
              <a:t>Детям блокады</a:t>
            </a:r>
          </a:p>
        </p:txBody>
      </p:sp>
      <p:pic>
        <p:nvPicPr>
          <p:cNvPr id="37895" name="Picture 7" descr="C:\Users\олег\Desktop\Блокада ленинграда\памятник - Детям Блокад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341165"/>
            <a:ext cx="4104456" cy="5028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 rot="19722840">
            <a:off x="6839631" y="5116249"/>
            <a:ext cx="2016224" cy="59071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3"/>
          <p:cNvSpPr>
            <a:spLocks noGrp="1" noChangeArrowheads="1"/>
          </p:cNvSpPr>
          <p:nvPr>
            <p:ph idx="1"/>
          </p:nvPr>
        </p:nvSpPr>
        <p:spPr>
          <a:xfrm>
            <a:off x="1214438" y="1285875"/>
            <a:ext cx="6615112" cy="250983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800">
                <a:latin typeface="Times New Roman" pitchFamily="18" charset="0"/>
              </a:rPr>
              <a:t>По какому озеру пролегала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4800">
                <a:latin typeface="Times New Roman" pitchFamily="18" charset="0"/>
              </a:rPr>
              <a:t>«Дорога жизни»?</a:t>
            </a:r>
          </a:p>
        </p:txBody>
      </p:sp>
      <p:sp>
        <p:nvSpPr>
          <p:cNvPr id="5939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071938" y="5929313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1486" y="4409236"/>
            <a:ext cx="4774513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Ладожское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3"/>
          <p:cNvSpPr>
            <a:spLocks noGrp="1" noChangeArrowheads="1"/>
          </p:cNvSpPr>
          <p:nvPr>
            <p:ph idx="1"/>
          </p:nvPr>
        </p:nvSpPr>
        <p:spPr>
          <a:xfrm>
            <a:off x="942975" y="1412875"/>
            <a:ext cx="7400925" cy="6524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5400">
                <a:latin typeface="Times New Roman" pitchFamily="18" charset="0"/>
              </a:rPr>
              <a:t>Что везли в осаждённый город по этой дороге?</a:t>
            </a:r>
          </a:p>
        </p:txBody>
      </p:sp>
      <p:sp>
        <p:nvSpPr>
          <p:cNvPr id="60418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43438" y="5805488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41879" y="3075925"/>
            <a:ext cx="4660250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Продукты </a:t>
            </a: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</a:t>
            </a: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боеприпасы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3"/>
          <p:cNvSpPr>
            <a:spLocks noGrp="1" noChangeArrowheads="1"/>
          </p:cNvSpPr>
          <p:nvPr>
            <p:ph idx="1"/>
          </p:nvPr>
        </p:nvSpPr>
        <p:spPr>
          <a:xfrm>
            <a:off x="449263" y="1484313"/>
            <a:ext cx="8186737" cy="13668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000" dirty="0">
                <a:latin typeface="Times New Roman" pitchFamily="18" charset="0"/>
              </a:rPr>
              <a:t>Что было самое опасное во время переправы по озеру?</a:t>
            </a:r>
          </a:p>
        </p:txBody>
      </p:sp>
      <p:sp>
        <p:nvSpPr>
          <p:cNvPr id="62466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00500" y="5929313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5122" name="Picture 2" descr="http://im2-tub-ru.yandex.net/i?id=237317487-4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9160" y="2996952"/>
            <a:ext cx="4997136" cy="2860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29 В.Высоцкий_Их восемь, нас дво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88913"/>
            <a:ext cx="8229600" cy="18002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l" eaLnBrk="1" hangingPunct="1">
              <a:defRPr/>
            </a:pPr>
            <a:r>
              <a:rPr lang="ru-RU" sz="4000" dirty="0">
                <a:ln>
                  <a:noFill/>
                </a:ln>
                <a:solidFill>
                  <a:srgbClr val="CC0000"/>
                </a:solidFill>
                <a:effectLst/>
              </a:rPr>
              <a:t>        </a:t>
            </a:r>
            <a:r>
              <a:rPr lang="ru-RU" sz="4000" b="0" dirty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Леонид Александрович Говоров</a:t>
            </a:r>
            <a:br>
              <a:rPr lang="ru-RU" sz="4000" b="0" dirty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Командующий войсками Ленинградского фронта</a:t>
            </a:r>
            <a:endParaRPr lang="ru-RU" sz="4000" b="0" dirty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14313" y="1916113"/>
            <a:ext cx="4357687" cy="42100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media_preview24421_710x8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1643050"/>
            <a:ext cx="4198362" cy="4929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313"/>
            <a:ext cx="8229600" cy="1879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800"/>
              <a:t>Когда была окончательно снята блокада города Ленинграда (дата)?</a:t>
            </a:r>
          </a:p>
        </p:txBody>
      </p:sp>
      <p:sp>
        <p:nvSpPr>
          <p:cNvPr id="63490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43438" y="5805488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70" y="4233862"/>
            <a:ext cx="702993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+mn-cs"/>
              </a:rPr>
              <a:t>27 января 1944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73100" y="1709738"/>
            <a:ext cx="7859713" cy="22955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000"/>
              <a:t>Какой минимальный паек хлеба получали дети, иждивенцы и служащие в конце 1941 года?</a:t>
            </a:r>
          </a:p>
        </p:txBody>
      </p:sp>
      <p:sp>
        <p:nvSpPr>
          <p:cNvPr id="6451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596188" y="5876925"/>
            <a:ext cx="936625" cy="576263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4394" y="4437112"/>
            <a:ext cx="365356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cs typeface="+mn-cs"/>
              </a:rPr>
              <a:t>125 грамм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3"/>
          <p:cNvSpPr>
            <a:spLocks noGrp="1" noChangeArrowheads="1"/>
          </p:cNvSpPr>
          <p:nvPr>
            <p:ph idx="1"/>
          </p:nvPr>
        </p:nvSpPr>
        <p:spPr>
          <a:xfrm>
            <a:off x="6227763" y="2420938"/>
            <a:ext cx="2916237" cy="23987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3600">
                <a:latin typeface="Times New Roman" pitchFamily="18" charset="0"/>
              </a:rPr>
              <a:t>Что изображено на фото?</a:t>
            </a:r>
          </a:p>
        </p:txBody>
      </p:sp>
      <p:sp>
        <p:nvSpPr>
          <p:cNvPr id="67586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214813" y="5786438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67587" name="Picture 2" descr="C:\Users\олег\Desktop\Блокада ленинграда\карточ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5" y="1412875"/>
            <a:ext cx="60960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115616" y="1556792"/>
            <a:ext cx="1656184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68879" y="1531094"/>
            <a:ext cx="1656184" cy="57606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2781300"/>
            <a:ext cx="3683000" cy="7096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5400">
                <a:latin typeface="Times New Roman" pitchFamily="18" charset="0"/>
              </a:rPr>
              <a:t>Что это?</a:t>
            </a:r>
          </a:p>
        </p:txBody>
      </p:sp>
      <p:sp>
        <p:nvSpPr>
          <p:cNvPr id="68610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94650" y="5954713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031619"/>
            <a:ext cx="65666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+mn-cs"/>
              </a:rPr>
              <a:t>громкоговоритель</a:t>
            </a:r>
          </a:p>
        </p:txBody>
      </p:sp>
      <p:pic>
        <p:nvPicPr>
          <p:cNvPr id="68612" name="Picture 2" descr="http://cs346.vkontakte.ru/u4611676/12141019/x_814aa83c.jpg"/>
          <p:cNvPicPr>
            <a:picLocks noChangeAspect="1" noChangeArrowheads="1"/>
          </p:cNvPicPr>
          <p:nvPr/>
        </p:nvPicPr>
        <p:blipFill>
          <a:blip r:embed="rId4" cstate="print"/>
          <a:srcRect t="-2563"/>
          <a:stretch>
            <a:fillRect/>
          </a:stretch>
        </p:blipFill>
        <p:spPr bwMode="auto">
          <a:xfrm>
            <a:off x="5594350" y="1125538"/>
            <a:ext cx="2868613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08 _Д.Шостакович_Симфония-7(Ленинградская)_му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151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3"/>
          <p:cNvSpPr>
            <a:spLocks noGrp="1" noChangeArrowheads="1"/>
          </p:cNvSpPr>
          <p:nvPr>
            <p:ph idx="1"/>
          </p:nvPr>
        </p:nvSpPr>
        <p:spPr>
          <a:xfrm>
            <a:off x="0" y="692150"/>
            <a:ext cx="4859338" cy="41846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400">
                <a:latin typeface="Times New Roman" pitchFamily="18" charset="0"/>
              </a:rPr>
              <a:t>   </a:t>
            </a:r>
            <a:r>
              <a:rPr lang="ru-RU" altLang="ru-RU" sz="4000" b="1">
                <a:latin typeface="Times New Roman" pitchFamily="18" charset="0"/>
              </a:rPr>
              <a:t>Чем занимаются дети на фото? </a:t>
            </a:r>
            <a:endParaRPr lang="ru-RU" altLang="ru-RU" sz="4400" b="1">
              <a:latin typeface="Times New Roman" pitchFamily="18" charset="0"/>
            </a:endParaRPr>
          </a:p>
        </p:txBody>
      </p:sp>
      <p:sp>
        <p:nvSpPr>
          <p:cNvPr id="69634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214813" y="6000750"/>
            <a:ext cx="936625" cy="576263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16684" y="4467533"/>
            <a:ext cx="3198129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+mn-cs"/>
              </a:rPr>
              <a:t>Сажают овощи</a:t>
            </a:r>
          </a:p>
        </p:txBody>
      </p:sp>
      <p:pic>
        <p:nvPicPr>
          <p:cNvPr id="69636" name="Picture 2" descr="http://pbs.twimg.com/media/Be95UBsCUAAB4b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33375"/>
            <a:ext cx="38862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568950" y="2420938"/>
            <a:ext cx="3395663" cy="15795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400" b="1"/>
              <a:t>Что это?</a:t>
            </a:r>
          </a:p>
        </p:txBody>
      </p:sp>
      <p:sp>
        <p:nvSpPr>
          <p:cNvPr id="70658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357688" y="5929313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3074" name="Picture 2" descr="http://www.rastut-goda.ru/images/stories/flexicontent/l_3-20.jpg"/>
          <p:cNvPicPr>
            <a:picLocks noChangeAspect="1" noChangeArrowheads="1"/>
          </p:cNvPicPr>
          <p:nvPr/>
        </p:nvPicPr>
        <p:blipFill rotWithShape="1">
          <a:blip r:embed="rId3" cstate="print"/>
          <a:srcRect l="-360"/>
          <a:stretch/>
        </p:blipFill>
        <p:spPr bwMode="auto">
          <a:xfrm>
            <a:off x="613770" y="1484784"/>
            <a:ext cx="5257011" cy="338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87624" y="1628800"/>
            <a:ext cx="4464496" cy="93610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4865688"/>
            <a:ext cx="7921625" cy="1228725"/>
          </a:xfrm>
        </p:spPr>
        <p:txBody>
          <a:bodyPr rtlCol="0"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dirty="0">
                <a:latin typeface="Times New Roman" pitchFamily="18" charset="0"/>
              </a:rPr>
              <a:t>Как называлась комната, которую немцы вывезли из одно из пригородов Ленинграда?</a:t>
            </a:r>
          </a:p>
        </p:txBody>
      </p:sp>
      <p:sp>
        <p:nvSpPr>
          <p:cNvPr id="71682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01013" y="5805488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651500" y="2649538"/>
            <a:ext cx="3143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800" b="1">
                <a:solidFill>
                  <a:srgbClr val="FF0000"/>
                </a:solidFill>
              </a:rPr>
              <a:t>янтарная</a:t>
            </a:r>
          </a:p>
        </p:txBody>
      </p:sp>
      <p:pic>
        <p:nvPicPr>
          <p:cNvPr id="71684" name="Picture 2" descr="C:\Users\олег\Desktop\Блокада ленинграда\3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" y="1341438"/>
            <a:ext cx="48768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757237"/>
          </a:xfrm>
        </p:spPr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7B9899"/>
                </a:solidFill>
              </a:rPr>
              <a:t>Спорт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28625" y="4429125"/>
            <a:ext cx="8229600" cy="20812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600">
                <a:latin typeface="Times New Roman" pitchFamily="18" charset="0"/>
              </a:rPr>
              <a:t>Какой матч прошёл в мае 1942 года на стадионе «Динамо» в Ленинграде?</a:t>
            </a:r>
          </a:p>
        </p:txBody>
      </p:sp>
      <p:sp>
        <p:nvSpPr>
          <p:cNvPr id="72708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143750" y="6072188"/>
            <a:ext cx="936625" cy="576262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971600" y="1772816"/>
            <a:ext cx="3948545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998785" y="2780928"/>
            <a:ext cx="382168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футбольный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971550"/>
          </a:xfrm>
        </p:spPr>
        <p:txBody>
          <a:bodyPr/>
          <a:lstStyle/>
          <a:p>
            <a:pPr eaLnBrk="1" hangingPunct="1"/>
            <a:r>
              <a:rPr lang="ru-RU" altLang="ru-RU" sz="4000">
                <a:solidFill>
                  <a:srgbClr val="7B9899"/>
                </a:solidFill>
              </a:rPr>
              <a:t>Единственный</a:t>
            </a:r>
          </a:p>
        </p:txBody>
      </p:sp>
      <p:sp>
        <p:nvSpPr>
          <p:cNvPr id="73731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465138" y="4149725"/>
            <a:ext cx="8258175" cy="12954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>
                <a:latin typeface="Times New Roman" pitchFamily="18" charset="0"/>
              </a:rPr>
              <a:t>Официально известно, что это домашнее животное по кличке Султан, было единственным, которое пережило всю блокаду от начала до конца. Что это было за животное?</a:t>
            </a:r>
          </a:p>
        </p:txBody>
      </p:sp>
      <p:sp>
        <p:nvSpPr>
          <p:cNvPr id="73732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786688" y="6000750"/>
            <a:ext cx="936625" cy="576263"/>
          </a:xfrm>
          <a:prstGeom prst="leftArrow">
            <a:avLst>
              <a:gd name="adj1" fmla="val 50000"/>
              <a:gd name="adj2" fmla="val 4063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/>
          </a:p>
        </p:txBody>
      </p:sp>
      <p:pic>
        <p:nvPicPr>
          <p:cNvPr id="70662" name="Picture 6" descr="http://im1-tub-ru.yandex.net/i?id=114609482-62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3663" y="1268413"/>
            <a:ext cx="396081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75"/>
            <a:ext cx="7772400" cy="14700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2163" y="3357563"/>
            <a:ext cx="6400800" cy="17526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69" y="0"/>
            <a:ext cx="913683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530543">
            <a:off x="219930" y="-1582717"/>
            <a:ext cx="762468" cy="5076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88913"/>
            <a:ext cx="8229600" cy="18002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ru-RU" sz="4000">
                <a:ln>
                  <a:noFill/>
                </a:ln>
                <a:solidFill>
                  <a:srgbClr val="CC0000"/>
                </a:solidFill>
                <a:effectLst/>
              </a:rPr>
              <a:t>        </a:t>
            </a:r>
            <a:r>
              <a:rPr lang="ru-RU" sz="4000" b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Вильгельм фон Лееб</a:t>
            </a:r>
            <a:r>
              <a:rPr lang="ru-RU" sz="400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Главнокомандующий немецкими армиями группы «Север».</a:t>
            </a:r>
            <a:r>
              <a:rPr lang="ru-RU" sz="4000" b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1746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14313" y="1916113"/>
            <a:ext cx="4357687" cy="42100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2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7" descr="лееб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62475" y="1268413"/>
            <a:ext cx="4227513" cy="53292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75"/>
            <a:ext cx="7772400" cy="14700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2163" y="3357563"/>
            <a:ext cx="6400800" cy="17526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27" y="-18937"/>
            <a:ext cx="913683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530543">
            <a:off x="219930" y="-1582717"/>
            <a:ext cx="762468" cy="5076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6802" name="Picture 2" descr="C:\Users\олег\Desktop\Блокада ленинграда\blokada_0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44450"/>
            <a:ext cx="8640762" cy="64801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530543">
            <a:off x="219930" y="-1582717"/>
            <a:ext cx="762468" cy="5076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33 Т.Гвердцители_Ленингра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6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052736"/>
            <a:ext cx="6786195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Спасибо </a:t>
            </a:r>
            <a:br>
              <a:rPr lang="ru-RU" sz="9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</a:br>
            <a:r>
              <a:rPr lang="ru-RU" sz="9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cs"/>
              </a:rPr>
              <a:t>за игру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0" y="404813"/>
            <a:ext cx="3527425" cy="12144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b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Немецкий огнеметчик</a:t>
            </a:r>
          </a:p>
        </p:txBody>
      </p:sp>
      <p:sp>
        <p:nvSpPr>
          <p:cNvPr id="32770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412875"/>
            <a:ext cx="4067175" cy="5256213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800" b="1">
              <a:solidFill>
                <a:schemeClr val="accent2"/>
              </a:solidFill>
            </a:endParaRPr>
          </a:p>
        </p:txBody>
      </p:sp>
      <p:pic>
        <p:nvPicPr>
          <p:cNvPr id="32771" name="Picture 8" descr="фашисты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32275" y="476250"/>
            <a:ext cx="4911725" cy="6381750"/>
          </a:xfrm>
        </p:spPr>
      </p:pic>
      <p:pic>
        <p:nvPicPr>
          <p:cNvPr id="5" name="08 _Wenn die Soldaten(Хор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96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сраженияза ленингра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500313"/>
            <a:ext cx="5541963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72063" y="188913"/>
            <a:ext cx="4071937" cy="1168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800" b="0" dirty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Бои в подступах  Ленинграда</a:t>
            </a:r>
          </a:p>
        </p:txBody>
      </p:sp>
      <p:pic>
        <p:nvPicPr>
          <p:cNvPr id="33795" name="Picture 10" descr="Рисунок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14313"/>
            <a:ext cx="4824413" cy="321468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88913"/>
            <a:ext cx="8229600" cy="12287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z="360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Главное вооружение противников</a:t>
            </a:r>
            <a:br>
              <a:rPr lang="ru-RU" sz="360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</a:br>
            <a:r>
              <a:rPr lang="ru-RU" sz="3600" b="0" i="1">
                <a:ln>
                  <a:noFill/>
                </a:ln>
                <a:solidFill>
                  <a:srgbClr val="990000"/>
                </a:solidFill>
                <a:effectLst/>
                <a:latin typeface="Times New Roman" pitchFamily="18" charset="0"/>
              </a:rPr>
              <a:t>Германской армии    Красной армии</a:t>
            </a:r>
          </a:p>
        </p:txBody>
      </p:sp>
      <p:pic>
        <p:nvPicPr>
          <p:cNvPr id="34818" name="Picture 7" descr="mauser_main_52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700213"/>
            <a:ext cx="4321175" cy="1676400"/>
          </a:xfrm>
        </p:spPr>
      </p:pic>
      <p:pic>
        <p:nvPicPr>
          <p:cNvPr id="34819" name="Picture 8" descr="mosin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1700213"/>
            <a:ext cx="4249737" cy="2120900"/>
          </a:xfrm>
        </p:spPr>
      </p:pic>
      <p:sp>
        <p:nvSpPr>
          <p:cNvPr id="30724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sz="2800"/>
              <a:t>       </a:t>
            </a:r>
            <a:r>
              <a:rPr lang="ru-RU" sz="2800">
                <a:solidFill>
                  <a:srgbClr val="0000FF"/>
                </a:solidFill>
                <a:latin typeface="Times New Roman" pitchFamily="18" charset="0"/>
              </a:rPr>
              <a:t>Большую часть вооружения германской армии составляли винтовки системы «Маузер» образца 1898 года.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sz="2800">
                <a:solidFill>
                  <a:srgbClr val="0000FF"/>
                </a:solidFill>
                <a:latin typeface="Times New Roman" pitchFamily="18" charset="0"/>
              </a:rPr>
              <a:t>        А Красной Армии винтовки Мосина образца 1891 года.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ru-RU" sz="280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0"/>
            <a:ext cx="8229600" cy="8572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2800" b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Главное вооружение противников</a:t>
            </a:r>
            <a:br>
              <a:rPr lang="ru-RU" sz="2800" b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</a:br>
            <a:r>
              <a:rPr lang="ru-RU" sz="2800" b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                                       </a:t>
            </a:r>
            <a:r>
              <a:rPr lang="ru-RU" sz="2800" b="0" i="1">
                <a:ln>
                  <a:noFill/>
                </a:ln>
                <a:solidFill>
                  <a:srgbClr val="990000"/>
                </a:solidFill>
                <a:effectLst/>
                <a:latin typeface="Times New Roman" pitchFamily="18" charset="0"/>
              </a:rPr>
              <a:t>Германской армии</a:t>
            </a:r>
          </a:p>
        </p:txBody>
      </p:sp>
      <p:sp>
        <p:nvSpPr>
          <p:cNvPr id="31746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14313" y="500063"/>
            <a:ext cx="4138612" cy="15001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/>
              <a:t>        </a:t>
            </a:r>
            <a:r>
              <a:rPr lang="ru-RU" sz="2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Немецкий основной пулемет МГ – 42 образца 1936 года.</a:t>
            </a:r>
          </a:p>
          <a:p>
            <a:pPr>
              <a:buFont typeface="Wingdings 2" pitchFamily="18" charset="2"/>
              <a:buNone/>
            </a:pPr>
            <a:r>
              <a:rPr lang="ru-RU" sz="2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Скорострельность 1200 выстрелов в минуту.</a:t>
            </a:r>
          </a:p>
          <a:p>
            <a:pPr>
              <a:buFont typeface="Wingdings 2" pitchFamily="18" charset="2"/>
              <a:buNone/>
            </a:pPr>
            <a:endParaRPr lang="ru-RU" sz="180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35843" name="Picture 8" descr="MG42-Display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89500" y="1196975"/>
            <a:ext cx="3600450" cy="5400675"/>
          </a:xfrm>
        </p:spPr>
      </p:pic>
      <p:pic>
        <p:nvPicPr>
          <p:cNvPr id="35844" name="Picture 5" descr="F:\mg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025" y="2000250"/>
            <a:ext cx="3363913" cy="483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4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600" b="0" dirty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  <a:t>Главное вооружение противников</a:t>
            </a:r>
            <a:br>
              <a:rPr lang="ru-RU" sz="3600" b="0" dirty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</a:rPr>
            </a:br>
            <a:r>
              <a:rPr lang="ru-RU" sz="3600" b="0" i="1" dirty="0">
                <a:ln>
                  <a:noFill/>
                </a:ln>
                <a:solidFill>
                  <a:srgbClr val="990000"/>
                </a:solidFill>
                <a:effectLst/>
                <a:latin typeface="Times New Roman" pitchFamily="18" charset="0"/>
              </a:rPr>
              <a:t>Красной  армии</a:t>
            </a:r>
          </a:p>
        </p:txBody>
      </p:sp>
      <p:sp>
        <p:nvSpPr>
          <p:cNvPr id="98307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5" y="1989138"/>
            <a:ext cx="3673475" cy="41370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b="1" dirty="0">
                <a:solidFill>
                  <a:srgbClr val="0000FF"/>
                </a:solidFill>
              </a:rPr>
              <a:t>Основной пулемет</a:t>
            </a:r>
          </a:p>
          <a:p>
            <a:pPr>
              <a:buFont typeface="Wingdings 2" pitchFamily="18" charset="2"/>
              <a:buNone/>
            </a:pPr>
            <a:r>
              <a:rPr lang="ru-RU" sz="2800" b="1" dirty="0">
                <a:solidFill>
                  <a:srgbClr val="0000FF"/>
                </a:solidFill>
              </a:rPr>
              <a:t>Красной Армии системы «Максим» образца 1907 года.</a:t>
            </a:r>
          </a:p>
          <a:p>
            <a:pPr>
              <a:buFont typeface="Wingdings 2" pitchFamily="18" charset="2"/>
              <a:buNone/>
            </a:pPr>
            <a:r>
              <a:rPr lang="ru-RU" sz="2800" b="1" dirty="0">
                <a:solidFill>
                  <a:srgbClr val="0000FF"/>
                </a:solidFill>
              </a:rPr>
              <a:t>Скорострельность 600 выстрелов в минуту.</a:t>
            </a:r>
          </a:p>
        </p:txBody>
      </p:sp>
      <p:pic>
        <p:nvPicPr>
          <p:cNvPr id="98308" name="Picture 7" descr="maxim_02a0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35375" y="1855788"/>
            <a:ext cx="5508625" cy="3168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allAtOnce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Welcom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Welcome</Template>
  <TotalTime>6093</TotalTime>
  <Words>506</Words>
  <Application>Microsoft Office PowerPoint</Application>
  <PresentationFormat>Экран (4:3)</PresentationFormat>
  <Paragraphs>69</Paragraphs>
  <Slides>42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52" baseType="lpstr">
      <vt:lpstr>Arial</vt:lpstr>
      <vt:lpstr>Book Antiqua</vt:lpstr>
      <vt:lpstr>Calibri</vt:lpstr>
      <vt:lpstr>Cambria</vt:lpstr>
      <vt:lpstr>Georgia</vt:lpstr>
      <vt:lpstr>Times New Roman</vt:lpstr>
      <vt:lpstr>Wingdings</vt:lpstr>
      <vt:lpstr>Wingdings 2</vt:lpstr>
      <vt:lpstr>Welcome</vt:lpstr>
      <vt:lpstr>Официальная</vt:lpstr>
      <vt:lpstr>Презентация PowerPoint</vt:lpstr>
      <vt:lpstr>Презентация PowerPoint</vt:lpstr>
      <vt:lpstr>        Леонид Александрович Говоров Командующий войсками Ленинградского фронта</vt:lpstr>
      <vt:lpstr>        Вильгельм фон Лееб Главнокомандующий немецкими армиями группы «Север». </vt:lpstr>
      <vt:lpstr>Немецкий огнеметчик</vt:lpstr>
      <vt:lpstr>Бои в подступах  Ленинграда</vt:lpstr>
      <vt:lpstr>Главное вооружение противников Германской армии    Красной армии</vt:lpstr>
      <vt:lpstr>Главное вооружение противников                                        Германской армии</vt:lpstr>
      <vt:lpstr>Главное вооружение противников Красной  армии</vt:lpstr>
      <vt:lpstr>Основной немецкий танк Т- IV длинноствольный вариант  Калибр орудия 75 мм. 2 пулемета. Толщина брони 50 мм. Макс. скорость 30 км. </vt:lpstr>
      <vt:lpstr>Основной танк красной армии Т- 34  Калибр орудия 76 мм. 2 пулемета. Толщина брони 65 мм. Макс. скорость 60 км. </vt:lpstr>
      <vt:lpstr>Основной тяжелый танк КВ-2  Калибр орудия 105 мм. 2 пулемета. Толщина брони 85 мм. Макс. скорость 50 км. </vt:lpstr>
      <vt:lpstr>В окружении оказалось около 400 тыс. детей.</vt:lpstr>
      <vt:lpstr>Запищите меня добровольцем! Запись в народное ополчение.</vt:lpstr>
      <vt:lpstr>Зима 1941-1942гг. Была необычно суровой даже по российским меркам. </vt:lpstr>
      <vt:lpstr>Ленинградская болезнь «дистрофия».</vt:lpstr>
      <vt:lpstr> Около 703 тыс. Ленинградцев погибли от голода</vt:lpstr>
      <vt:lpstr>В городе остро стояла проблема питьевой воды.</vt:lpstr>
      <vt:lpstr>Члены народного ополчения</vt:lpstr>
      <vt:lpstr>             В лесах действовали отряды партизан        Зверства оккупантов привели к ответным действиям.                                        Население начало партизанскую войну.  Они уничтожили более 1млн. фашистов, танков, 1100самолетов, 20.000 эшелонов</vt:lpstr>
      <vt:lpstr>Прорыв блокады Ленинграда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Спорт</vt:lpstr>
      <vt:lpstr>Единственный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Roman Roman</cp:lastModifiedBy>
  <cp:revision>140</cp:revision>
  <dcterms:created xsi:type="dcterms:W3CDTF">2008-12-07T12:33:13Z</dcterms:created>
  <dcterms:modified xsi:type="dcterms:W3CDTF">2025-01-30T12:20:57Z</dcterms:modified>
</cp:coreProperties>
</file>