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CCFF"/>
    <a:srgbClr val="663300"/>
    <a:srgbClr val="CC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709" autoAdjust="0"/>
  </p:normalViewPr>
  <p:slideViewPr>
    <p:cSldViewPr>
      <p:cViewPr>
        <p:scale>
          <a:sx n="60" d="100"/>
          <a:sy n="60" d="100"/>
        </p:scale>
        <p:origin x="-1746" y="-6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8CBB2-BF77-4AC8-9F46-3C7682E50DA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32BA1-CC14-4666-AB1D-06BB83DBE9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3830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32BA1-CC14-4666-AB1D-06BB83DBE93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6096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32BA1-CC14-4666-AB1D-06BB83DBE933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32BA1-CC14-4666-AB1D-06BB83DBE933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2;&#1086;&#1087;&#1080;&#1103;%20&#1053;&#1072;&#1076;&#1103;\6.%20&#1042;&#1086;&#1089;&#1087;&#1080;&#1090;&#1072;&#1090;&#1077;&#1083;&#1100;&#1085;&#1072;&#1103;%20&#1088;&#1072;&#1073;&#1086;&#1090;&#1072;\&#1057;&#1074;&#1086;&#1103;%20&#1080;&#1075;&#1088;&#1072;%20(&#1045;&#1083;&#1077;&#1094;%20&#1074;%20&#1075;&#1086;&#1076;&#1099;%20&#1042;&#1054;&#1074;)%20-12.2020\&#1057;&#1074;&#1086;&#1103;%20&#1080;&#1075;&#1088;&#1072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32" Type="http://schemas.openxmlformats.org/officeDocument/2006/relationships/image" Target="../media/image6.jpeg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31" Type="http://schemas.openxmlformats.org/officeDocument/2006/relationships/slide" Target="slide32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Relationship Id="rId27" Type="http://schemas.openxmlformats.org/officeDocument/2006/relationships/slide" Target="slide28.xml"/><Relationship Id="rId30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Прямоугольник 6"/>
          <p:cNvSpPr/>
          <p:nvPr/>
        </p:nvSpPr>
        <p:spPr>
          <a:xfrm>
            <a:off x="0" y="0"/>
            <a:ext cx="9144000" cy="5949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620688"/>
            <a:ext cx="4958076" cy="309634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sz="49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СВОЯ игра</a:t>
            </a:r>
            <a:r>
              <a:rPr lang="en-US" dirty="0" smtClean="0">
                <a:latin typeface="Georgia" panose="02040502050405020303" pitchFamily="18" charset="0"/>
              </a:rPr>
              <a:t/>
            </a:r>
            <a:br>
              <a:rPr lang="en-US" dirty="0" smtClean="0">
                <a:latin typeface="Georgia" panose="02040502050405020303" pitchFamily="18" charset="0"/>
              </a:rPr>
            </a:br>
            <a:r>
              <a:rPr lang="ru-RU" sz="39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«Елец в годы Великой отечественной войны»</a:t>
            </a:r>
            <a:endParaRPr lang="ru-RU" sz="3900" dirty="0"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г. Елец – 2020 г.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324594" y="3573016"/>
            <a:ext cx="4567886" cy="206885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Автор:</a:t>
            </a:r>
          </a:p>
          <a:p>
            <a:pPr lvl="0">
              <a:lnSpc>
                <a:spcPct val="120000"/>
              </a:lnSpc>
              <a:buClr>
                <a:schemeClr val="accent2"/>
              </a:buClr>
              <a:buSzPct val="60000"/>
              <a:defRPr/>
            </a:pPr>
            <a:r>
              <a:rPr lang="ru-RU" sz="2000" b="1" i="1" dirty="0" smtClean="0">
                <a:solidFill>
                  <a:srgbClr val="C00000"/>
                </a:solidFill>
              </a:rPr>
              <a:t>Богачева Надежда Викторовна</a:t>
            </a:r>
            <a:r>
              <a:rPr lang="ru-RU" sz="2000" dirty="0" smtClean="0">
                <a:solidFill>
                  <a:srgbClr val="002060"/>
                </a:solidFill>
              </a:rPr>
              <a:t>, </a:t>
            </a:r>
          </a:p>
          <a:p>
            <a:pPr lvl="0">
              <a:lnSpc>
                <a:spcPct val="120000"/>
              </a:lnSpc>
              <a:buClr>
                <a:schemeClr val="accent2"/>
              </a:buClr>
              <a:buSzPct val="60000"/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заведующая методическим отделом</a:t>
            </a:r>
          </a:p>
          <a:p>
            <a:pPr>
              <a:lnSpc>
                <a:spcPct val="120000"/>
              </a:lnSpc>
              <a:buClr>
                <a:schemeClr val="accent2"/>
              </a:buClr>
              <a:buSzPct val="60000"/>
            </a:pPr>
            <a:r>
              <a:rPr lang="ru-RU" sz="2000" dirty="0" smtClean="0">
                <a:solidFill>
                  <a:srgbClr val="002060"/>
                </a:solidFill>
              </a:rPr>
              <a:t>МАОУ ДО «Детско-юношеский центр</a:t>
            </a:r>
          </a:p>
          <a:p>
            <a:pPr>
              <a:lnSpc>
                <a:spcPct val="120000"/>
              </a:lnSpc>
              <a:buClr>
                <a:schemeClr val="accent2"/>
              </a:buClr>
              <a:buSzPct val="60000"/>
            </a:pPr>
            <a:r>
              <a:rPr lang="ru-RU" sz="2000" dirty="0" smtClean="0">
                <a:solidFill>
                  <a:srgbClr val="002060"/>
                </a:solidFill>
              </a:rPr>
              <a:t>им. Б.Г. </a:t>
            </a:r>
            <a:r>
              <a:rPr lang="ru-RU" sz="2000" dirty="0" err="1" smtClean="0">
                <a:solidFill>
                  <a:srgbClr val="002060"/>
                </a:solidFill>
              </a:rPr>
              <a:t>Лесюка</a:t>
            </a:r>
            <a:r>
              <a:rPr lang="ru-RU" sz="2000" dirty="0" smtClean="0">
                <a:solidFill>
                  <a:srgbClr val="002060"/>
                </a:solidFill>
              </a:rPr>
              <a:t>»</a:t>
            </a:r>
            <a:endParaRPr lang="ru-RU" sz="800" dirty="0" smtClean="0">
              <a:solidFill>
                <a:srgbClr val="002060"/>
              </a:solidFill>
            </a:endParaRPr>
          </a:p>
          <a:p>
            <a:pPr algn="r">
              <a:lnSpc>
                <a:spcPct val="120000"/>
              </a:lnSpc>
              <a:buClr>
                <a:schemeClr val="accent2"/>
              </a:buClr>
              <a:buSzPct val="60000"/>
            </a:pPr>
            <a:endParaRPr lang="en-US" sz="400" dirty="0" smtClean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Администратор\Desktop\m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757" y="461206"/>
            <a:ext cx="3720405" cy="502686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32656"/>
            <a:ext cx="1296144" cy="158476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" name="Своя иг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9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031318" cy="151216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lvl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Непокоренный </a:t>
            </a: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город - герой, выстоявший 872 дня блокады, но не сдавшийся </a:t>
            </a: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врагу?</a:t>
            </a:r>
            <a:endParaRPr lang="ru-RU" sz="28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80756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«Города-герои»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483768" y="3501007"/>
            <a:ext cx="6175640" cy="2217429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Ленинград</a:t>
            </a:r>
          </a:p>
          <a:p>
            <a:pPr lvl="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(Санкт-Петербург)</a:t>
            </a: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Рисунок 13" descr="C:\Users\Администратор\Desktop\0_17ee1_29689966_X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1429" y="3621407"/>
            <a:ext cx="2711224" cy="1976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64307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3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Город - герой, самоотверженная оборона которого задержала наступление гитлеровцев на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решающем московском направлении? </a:t>
            </a:r>
            <a:endParaRPr lang="ru-RU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712" y="285728"/>
            <a:ext cx="5735560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«Города-герои»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63016" y="3717032"/>
            <a:ext cx="5959616" cy="206942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20040" lvl="0" indent="-320040">
              <a:buClr>
                <a:schemeClr val="accent2"/>
              </a:buClr>
              <a:buSzPct val="60000"/>
              <a:defRPr/>
            </a:pPr>
            <a:endParaRPr lang="ru-RU" sz="800" b="1" dirty="0" smtClean="0">
              <a:solidFill>
                <a:srgbClr val="C00000"/>
              </a:solidFill>
            </a:endParaRP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endParaRPr lang="ru-RU" sz="800" b="1" dirty="0" smtClean="0">
              <a:solidFill>
                <a:srgbClr val="C00000"/>
              </a:solidFill>
            </a:endParaRP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endParaRPr lang="ru-RU" sz="26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Смоленск</a:t>
            </a:r>
            <a:endParaRPr kumimoji="0" lang="ru-RU" sz="2600" b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Рисунок 13" descr="C:\Users\Администратор\Desktop\8470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35539"/>
            <a:ext cx="2922688" cy="1832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31318" cy="180020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Наиболее известные памятники этого города-героя: братские могилы с Вечным огнем на площади Павших борцов и Мамаевом кургане, где сооружен мемориальный ансамбль, с композиционным центром – скульптурой «Родина-Мать зовёт!» Назовите этот город-герой.</a:t>
            </a:r>
            <a:endParaRPr lang="ru-RU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285728"/>
            <a:ext cx="5951584" cy="642942"/>
          </a:xfrm>
          <a:prstGeom prst="rect">
            <a:avLst/>
          </a:prstGeom>
        </p:spPr>
        <p:txBody>
          <a:bodyPr vert="horz" anchor="ctr">
            <a:normAutofit fontScale="675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ru-RU" sz="2800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37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3700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37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«Города-герои»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7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987824" y="3861048"/>
            <a:ext cx="5656142" cy="200083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20040" lvl="0" indent="-320040">
              <a:buClr>
                <a:schemeClr val="accent2"/>
              </a:buClr>
              <a:buSzPct val="60000"/>
              <a:defRPr/>
            </a:pPr>
            <a:endParaRPr lang="ru-RU" sz="900" b="1" dirty="0" smtClean="0">
              <a:solidFill>
                <a:srgbClr val="C00000"/>
              </a:solidFill>
            </a:endParaRPr>
          </a:p>
          <a:p>
            <a:pPr lvl="0">
              <a:buClr>
                <a:schemeClr val="accent2"/>
              </a:buClr>
              <a:buSzPct val="60000"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</a:p>
          <a:p>
            <a:pPr lvl="0">
              <a:buClr>
                <a:schemeClr val="accent2"/>
              </a:buClr>
              <a:buSzPct val="60000"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Волгоград</a:t>
            </a: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2050" name="Picture 2" descr="C:\Users\Admin\Desktop\22902467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6862" y="4005064"/>
            <a:ext cx="2967184" cy="1656184"/>
          </a:xfrm>
          <a:prstGeom prst="rect">
            <a:avLst/>
          </a:prstGeom>
          <a:noFill/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772816"/>
            <a:ext cx="8072494" cy="201622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3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buNone/>
              <a:tabLst>
                <a:tab pos="174625" algn="l"/>
              </a:tabLst>
            </a:pPr>
            <a:r>
              <a:rPr lang="ru-RU" sz="2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Какой город </a:t>
            </a:r>
            <a:r>
              <a:rPr lang="ru-RU" sz="2600" dirty="0">
                <a:solidFill>
                  <a:srgbClr val="002060"/>
                </a:solidFill>
                <a:latin typeface="Georgia" panose="02040502050405020303" pitchFamily="18" charset="0"/>
              </a:rPr>
              <a:t>- герой </a:t>
            </a:r>
            <a:r>
              <a:rPr lang="ru-RU" sz="2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Черноморского побережья является городом </a:t>
            </a:r>
            <a:r>
              <a:rPr lang="ru-RU" sz="2600" dirty="0">
                <a:solidFill>
                  <a:srgbClr val="002060"/>
                </a:solidFill>
                <a:latin typeface="Georgia" panose="02040502050405020303" pitchFamily="18" charset="0"/>
              </a:rPr>
              <a:t>славы российского </a:t>
            </a:r>
            <a:r>
              <a:rPr lang="ru-RU" sz="2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флота и был освобожден от </a:t>
            </a:r>
            <a:r>
              <a:rPr lang="ru-RU" sz="2600" dirty="0">
                <a:solidFill>
                  <a:srgbClr val="002060"/>
                </a:solidFill>
                <a:latin typeface="Georgia" pitchFamily="18" charset="0"/>
              </a:rPr>
              <a:t>фашистских захватчиков </a:t>
            </a:r>
            <a:r>
              <a:rPr lang="ru-RU" sz="2600" dirty="0" smtClean="0">
                <a:solidFill>
                  <a:srgbClr val="002060"/>
                </a:solidFill>
                <a:latin typeface="Georgia" pitchFamily="18" charset="0"/>
              </a:rPr>
              <a:t>9 </a:t>
            </a:r>
            <a:r>
              <a:rPr lang="ru-RU" sz="2600" dirty="0">
                <a:solidFill>
                  <a:srgbClr val="002060"/>
                </a:solidFill>
                <a:latin typeface="Georgia" pitchFamily="18" charset="0"/>
              </a:rPr>
              <a:t>мая 1944 </a:t>
            </a:r>
            <a:r>
              <a:rPr lang="ru-RU" sz="2600" dirty="0" smtClean="0">
                <a:solidFill>
                  <a:srgbClr val="002060"/>
                </a:solidFill>
                <a:latin typeface="Georgia" pitchFamily="18" charset="0"/>
              </a:rPr>
              <a:t>года? В этом городе установлен "Памятник затонувшим кораблям».</a:t>
            </a:r>
            <a:endParaRPr lang="ru-RU" sz="2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80756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«Города-герои»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933056"/>
            <a:ext cx="6000792" cy="194421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algn="ctr"/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Севастополь </a:t>
            </a: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026" name="Picture 2" descr="C:\Users\Admin\Desktop\6235171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005064"/>
            <a:ext cx="2880320" cy="1763642"/>
          </a:xfrm>
          <a:prstGeom prst="rect">
            <a:avLst/>
          </a:prstGeom>
          <a:noFill/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00808"/>
            <a:ext cx="8031318" cy="208823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53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59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Назовите город </a:t>
            </a:r>
            <a:r>
              <a:rPr lang="ru-RU" sz="5900" dirty="0">
                <a:solidFill>
                  <a:srgbClr val="002060"/>
                </a:solidFill>
                <a:latin typeface="Georgia" panose="02040502050405020303" pitchFamily="18" charset="0"/>
              </a:rPr>
              <a:t>- герой советского </a:t>
            </a:r>
            <a:r>
              <a:rPr lang="ru-RU" sz="59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Заполярья. </a:t>
            </a:r>
            <a:r>
              <a:rPr lang="ru-RU" sz="5900" dirty="0">
                <a:solidFill>
                  <a:srgbClr val="002060"/>
                </a:solidFill>
                <a:latin typeface="Georgia" panose="02040502050405020303" pitchFamily="18" charset="0"/>
              </a:rPr>
              <a:t>Мемориал, известный под названием </a:t>
            </a:r>
            <a:r>
              <a:rPr lang="ru-RU" sz="59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«Алеша», </a:t>
            </a:r>
            <a:r>
              <a:rPr lang="ru-RU" sz="5900" dirty="0">
                <a:solidFill>
                  <a:srgbClr val="002060"/>
                </a:solidFill>
                <a:latin typeface="Georgia" panose="02040502050405020303" pitchFamily="18" charset="0"/>
              </a:rPr>
              <a:t>располагается в северной части этого города-героя на сопке под названием </a:t>
            </a:r>
            <a:r>
              <a:rPr lang="ru-RU" sz="59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«Зеленый Мыс», </a:t>
            </a:r>
            <a:r>
              <a:rPr lang="ru-RU" sz="5900" dirty="0">
                <a:solidFill>
                  <a:srgbClr val="002060"/>
                </a:solidFill>
                <a:latin typeface="Georgia" panose="02040502050405020303" pitchFamily="18" charset="0"/>
              </a:rPr>
              <a:t>которая возвышается над городом и Кольским </a:t>
            </a:r>
            <a:r>
              <a:rPr lang="ru-RU" sz="59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заливом.  </a:t>
            </a:r>
            <a:endParaRPr lang="ru-RU" sz="59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35696" y="285728"/>
            <a:ext cx="5879576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«Города-герои»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99792" y="4005064"/>
            <a:ext cx="5959616" cy="185339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buClr>
                <a:schemeClr val="accent2"/>
              </a:buClr>
              <a:buSzPct val="60000"/>
              <a:defRPr/>
            </a:pPr>
            <a:endParaRPr lang="ru-RU" sz="800" b="1" dirty="0" smtClean="0">
              <a:solidFill>
                <a:srgbClr val="C00000"/>
              </a:solidFill>
            </a:endParaRPr>
          </a:p>
          <a:p>
            <a:pPr lvl="0">
              <a:buClr>
                <a:schemeClr val="accent2"/>
              </a:buClr>
              <a:buSzPct val="60000"/>
              <a:defRPr/>
            </a:pPr>
            <a:endParaRPr lang="ru-RU" sz="800" b="1" dirty="0" smtClean="0">
              <a:solidFill>
                <a:srgbClr val="C00000"/>
              </a:solidFill>
            </a:endParaRPr>
          </a:p>
          <a:p>
            <a:pPr lvl="0">
              <a:buClr>
                <a:schemeClr val="accent2"/>
              </a:buClr>
              <a:buSzPct val="60000"/>
              <a:defRPr/>
            </a:pPr>
            <a:endParaRPr lang="ru-RU" sz="800" b="1" dirty="0" smtClean="0">
              <a:solidFill>
                <a:srgbClr val="C00000"/>
              </a:solidFill>
            </a:endParaRPr>
          </a:p>
          <a:p>
            <a:pPr lvl="0">
              <a:buClr>
                <a:schemeClr val="accent2"/>
              </a:buClr>
              <a:buSzPct val="60000"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Мурманск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Рисунок 13" descr="C:\Users\Администратор\Desktop\wx108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77072"/>
            <a:ext cx="2599880" cy="164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844824"/>
            <a:ext cx="8031318" cy="142819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Сколько всего городов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воинской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славы в Российской Федерации?</a:t>
            </a: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691680" y="285728"/>
            <a:ext cx="6023592" cy="642942"/>
          </a:xfrm>
          <a:prstGeom prst="rect">
            <a:avLst/>
          </a:prstGeom>
        </p:spPr>
        <p:txBody>
          <a:bodyPr vert="horz" anchor="ctr">
            <a:normAutofit fontScale="9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«Города воинской славы»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645024"/>
            <a:ext cx="5959616" cy="214143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45</a:t>
            </a:r>
            <a:endParaRPr lang="ru-RU" sz="4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Admin\Desktop\i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789040"/>
            <a:ext cx="2952328" cy="188875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28417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3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Что устанавливается в городах, удостоенных звания «Город воинской славы»?</a:t>
            </a:r>
            <a:endParaRPr lang="ru-RU" sz="3100" dirty="0" smtClean="0">
              <a:solidFill>
                <a:srgbClr val="000099"/>
              </a:solidFill>
            </a:endParaRPr>
          </a:p>
          <a:p>
            <a:pPr algn="ctr">
              <a:buNone/>
            </a:pPr>
            <a:endParaRPr lang="ru-RU" sz="2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39752" y="285728"/>
            <a:ext cx="5375520" cy="642942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«Города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воинской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славы»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714612" y="3501008"/>
            <a:ext cx="5959616" cy="228544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Стела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с изображением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герба города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и текстом указа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Президента РФ</a:t>
            </a:r>
            <a:endParaRPr lang="ru-RU" sz="20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2051" name="Picture 3" descr="C:\Users\Admin\Desktop\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645024"/>
            <a:ext cx="2952328" cy="1969490"/>
          </a:xfrm>
          <a:prstGeom prst="rect">
            <a:avLst/>
          </a:prstGeom>
          <a:noFill/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93224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1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</a:rPr>
              <a:t>За что вручается городам почетное звание «Город воинской славы» согласно указу Президента Российской Федерации № 557 от 27.04.2007 года </a:t>
            </a:r>
            <a:r>
              <a:rPr lang="ru-RU" sz="2600" dirty="0" smtClean="0">
                <a:solidFill>
                  <a:srgbClr val="002060"/>
                </a:solidFill>
                <a:latin typeface="Georgia" pitchFamily="18" charset="0"/>
              </a:rPr>
              <a:t>?</a:t>
            </a:r>
            <a:endParaRPr lang="ru-RU" sz="2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807568" cy="642942"/>
          </a:xfrm>
          <a:prstGeom prst="rect">
            <a:avLst/>
          </a:prstGeom>
        </p:spPr>
        <p:txBody>
          <a:bodyPr vert="horz" anchor="ctr">
            <a:normAutofit fontScale="9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«Города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воинской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славы»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84350" y="4221088"/>
            <a:ext cx="5959616" cy="156536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 fontScale="925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За мужество, стойкость и массовый героизм, проявленные защитниками города, в борьбе за свободу и независимость Отечества</a:t>
            </a:r>
            <a:endParaRPr lang="ru-RU" sz="32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700808"/>
            <a:ext cx="8280920" cy="216024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</a:t>
            </a:r>
            <a:r>
              <a:rPr lang="ru-RU" sz="25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:</a:t>
            </a:r>
          </a:p>
          <a:p>
            <a:pPr marL="0" indent="0" algn="ctr">
              <a:buNone/>
            </a:pPr>
            <a:r>
              <a:rPr lang="ru-RU" sz="5100" dirty="0" smtClean="0">
                <a:solidFill>
                  <a:srgbClr val="002060"/>
                </a:solidFill>
                <a:latin typeface="Georgia" pitchFamily="18" charset="0"/>
              </a:rPr>
              <a:t>Этот древнейший город, основанный еще в 1032 году, своим названием обязан реке Кур. Город вошел в военную историю прежде всего как город, давший название одной из самых выдающихся битв </a:t>
            </a:r>
            <a:r>
              <a:rPr lang="ru-RU" sz="5100" dirty="0" err="1" smtClean="0">
                <a:solidFill>
                  <a:srgbClr val="002060"/>
                </a:solidFill>
                <a:latin typeface="Georgia" pitchFamily="18" charset="0"/>
              </a:rPr>
              <a:t>ВОвойны</a:t>
            </a:r>
            <a:r>
              <a:rPr lang="ru-RU" sz="5100" dirty="0" smtClean="0">
                <a:solidFill>
                  <a:srgbClr val="002060"/>
                </a:solidFill>
                <a:latin typeface="Georgia" pitchFamily="18" charset="0"/>
              </a:rPr>
              <a:t>, которая проходила 05.07.-23.08.1943 г. и стала переломным событием всей войны.                    </a:t>
            </a:r>
            <a:endParaRPr lang="ru-RU" sz="51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35696" y="285728"/>
            <a:ext cx="5772403" cy="642942"/>
          </a:xfrm>
          <a:prstGeom prst="rect">
            <a:avLst/>
          </a:prstGeom>
        </p:spPr>
        <p:txBody>
          <a:bodyPr vert="horz" anchor="ctr">
            <a:normAutofit fontScale="9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«Города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воинской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славы»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077072"/>
            <a:ext cx="6177298" cy="170938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endParaRPr lang="ru-RU" sz="26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Курск</a:t>
            </a:r>
            <a:endParaRPr lang="ru-RU" sz="28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3074" name="Picture 2" descr="C:\Users\Admin\Desktop\kursk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916832"/>
            <a:ext cx="3472114" cy="3659672"/>
          </a:xfrm>
          <a:prstGeom prst="rect">
            <a:avLst/>
          </a:prstGeom>
          <a:noFill/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64307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 каком году указом Президента РФ №1347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Ельцу было присвоено почетное звание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«Город воинской славы»?</a:t>
            </a:r>
            <a:endParaRPr lang="ru-RU" sz="2800" dirty="0" smtClean="0">
              <a:solidFill>
                <a:srgbClr val="000099"/>
              </a:solidFill>
            </a:endParaRP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6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214546" y="285728"/>
            <a:ext cx="5500726" cy="642942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«Города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воинской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славы»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789040"/>
            <a:ext cx="5959616" cy="201622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endParaRPr lang="ru-RU" sz="26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8 октября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2007 года</a:t>
            </a: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Picture 2" descr="C:\Users\Admin\Desktop\fu91okvSVHu4MbFLXlVCOSDDhC9jwrSB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916350"/>
            <a:ext cx="2832626" cy="1744898"/>
          </a:xfrm>
          <a:prstGeom prst="rect">
            <a:avLst/>
          </a:prstGeom>
          <a:noFill/>
        </p:spPr>
      </p:pic>
      <p:pic>
        <p:nvPicPr>
          <p:cNvPr id="15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14290"/>
            <a:ext cx="7056784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Интерактивная краеведческая </a:t>
            </a:r>
            <a:r>
              <a:rPr lang="ru-RU" sz="2800" b="1" i="1" dirty="0" smtClean="0">
                <a:solidFill>
                  <a:srgbClr val="FF0000"/>
                </a:solidFill>
              </a:rPr>
              <a:t>«</a:t>
            </a:r>
            <a:r>
              <a:rPr lang="ru-RU" sz="2800" b="1" i="1" dirty="0">
                <a:solidFill>
                  <a:srgbClr val="FF0000"/>
                </a:solidFill>
              </a:rPr>
              <a:t>СВОЯ ИГРА</a:t>
            </a:r>
            <a:r>
              <a:rPr lang="ru-RU" sz="2800" b="1" i="1" dirty="0" smtClean="0">
                <a:solidFill>
                  <a:srgbClr val="FF0000"/>
                </a:solidFill>
              </a:rPr>
              <a:t>»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1-й тур «Дорогами войны»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928802"/>
            <a:ext cx="2000264" cy="571504"/>
          </a:xfrm>
          <a:prstGeom prst="rect">
            <a:avLst/>
          </a:prstGeom>
          <a:solidFill>
            <a:srgbClr val="66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Дорогами войны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643182"/>
            <a:ext cx="2000264" cy="571504"/>
          </a:xfrm>
          <a:prstGeom prst="rect">
            <a:avLst/>
          </a:prstGeom>
          <a:solidFill>
            <a:srgbClr val="66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Города-герои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357562"/>
            <a:ext cx="2000264" cy="571504"/>
          </a:xfrm>
          <a:prstGeom prst="rect">
            <a:avLst/>
          </a:prstGeom>
          <a:solidFill>
            <a:srgbClr val="66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Города воинской славы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071942"/>
            <a:ext cx="2000264" cy="571504"/>
          </a:xfrm>
          <a:prstGeom prst="rect">
            <a:avLst/>
          </a:prstGeom>
          <a:solidFill>
            <a:srgbClr val="66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Великие битвы и сражения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4797152"/>
            <a:ext cx="2000264" cy="571504"/>
          </a:xfrm>
          <a:prstGeom prst="rect">
            <a:avLst/>
          </a:prstGeom>
          <a:solidFill>
            <a:srgbClr val="66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Ордена и медали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929330"/>
            <a:ext cx="571472" cy="285752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929330"/>
            <a:ext cx="8572528" cy="285752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2714612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28596" y="2571744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28596" y="1785926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28596" y="3286124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28596" y="4000504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28596" y="4714884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28596" y="5429264"/>
            <a:ext cx="8001056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714744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4714876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5715008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6715140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7715272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72" name="Прямоугольник с двумя скругленными противолежащими углами 71"/>
          <p:cNvSpPr/>
          <p:nvPr/>
        </p:nvSpPr>
        <p:spPr>
          <a:xfrm>
            <a:off x="2714612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3" name="Прямоугольник с двумя скругленными противолежащими углами 72"/>
          <p:cNvSpPr/>
          <p:nvPr/>
        </p:nvSpPr>
        <p:spPr>
          <a:xfrm>
            <a:off x="3714744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4" name="Прямоугольник с двумя скругленными противолежащими углами 73"/>
          <p:cNvSpPr/>
          <p:nvPr/>
        </p:nvSpPr>
        <p:spPr>
          <a:xfrm>
            <a:off x="4714876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5" name="Прямоугольник с двумя скругленными противолежащими углами 74"/>
          <p:cNvSpPr/>
          <p:nvPr/>
        </p:nvSpPr>
        <p:spPr>
          <a:xfrm>
            <a:off x="5715008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6" name="Прямоугольник с двумя скругленными противолежащими углами 75"/>
          <p:cNvSpPr/>
          <p:nvPr/>
        </p:nvSpPr>
        <p:spPr>
          <a:xfrm>
            <a:off x="6715140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7" name="Прямоугольник с двумя скругленными противолежащими углами 76"/>
          <p:cNvSpPr/>
          <p:nvPr/>
        </p:nvSpPr>
        <p:spPr>
          <a:xfrm>
            <a:off x="7715272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8" name="Прямоугольник с двумя скругленными противолежащими углами 77"/>
          <p:cNvSpPr/>
          <p:nvPr/>
        </p:nvSpPr>
        <p:spPr>
          <a:xfrm>
            <a:off x="2714612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9" name="Прямоугольник с двумя скругленными противолежащими углами 78"/>
          <p:cNvSpPr/>
          <p:nvPr/>
        </p:nvSpPr>
        <p:spPr>
          <a:xfrm>
            <a:off x="3714744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0" name="Прямоугольник с двумя скругленными противолежащими углами 79"/>
          <p:cNvSpPr/>
          <p:nvPr/>
        </p:nvSpPr>
        <p:spPr>
          <a:xfrm>
            <a:off x="4714876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1" name="Прямоугольник с двумя скругленными противолежащими углами 80"/>
          <p:cNvSpPr/>
          <p:nvPr/>
        </p:nvSpPr>
        <p:spPr>
          <a:xfrm>
            <a:off x="5715008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2" name="Прямоугольник с двумя скругленными противолежащими углами 81"/>
          <p:cNvSpPr/>
          <p:nvPr/>
        </p:nvSpPr>
        <p:spPr>
          <a:xfrm>
            <a:off x="6715140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3" name="Прямоугольник с двумя скругленными противолежащими углами 82"/>
          <p:cNvSpPr/>
          <p:nvPr/>
        </p:nvSpPr>
        <p:spPr>
          <a:xfrm>
            <a:off x="7715272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4" name="Прямоугольник с двумя скругленными противолежащими углами 83"/>
          <p:cNvSpPr/>
          <p:nvPr/>
        </p:nvSpPr>
        <p:spPr>
          <a:xfrm>
            <a:off x="2714612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5" name="Прямоугольник с двумя скругленными противолежащими углами 84"/>
          <p:cNvSpPr/>
          <p:nvPr/>
        </p:nvSpPr>
        <p:spPr>
          <a:xfrm>
            <a:off x="3714744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6" name="Прямоугольник с двумя скругленными противолежащими углами 85"/>
          <p:cNvSpPr/>
          <p:nvPr/>
        </p:nvSpPr>
        <p:spPr>
          <a:xfrm>
            <a:off x="4714876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7" name="Прямоугольник с двумя скругленными противолежащими углами 86"/>
          <p:cNvSpPr/>
          <p:nvPr/>
        </p:nvSpPr>
        <p:spPr>
          <a:xfrm>
            <a:off x="5715008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8" name="Прямоугольник с двумя скругленными противолежащими углами 87"/>
          <p:cNvSpPr/>
          <p:nvPr/>
        </p:nvSpPr>
        <p:spPr>
          <a:xfrm>
            <a:off x="6715140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9" name="Прямоугольник с двумя скругленными противолежащими углами 88"/>
          <p:cNvSpPr/>
          <p:nvPr/>
        </p:nvSpPr>
        <p:spPr>
          <a:xfrm>
            <a:off x="7715272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0" name="Прямоугольник с двумя скругленными противолежащими углами 89"/>
          <p:cNvSpPr/>
          <p:nvPr/>
        </p:nvSpPr>
        <p:spPr>
          <a:xfrm>
            <a:off x="2714612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1" name="Прямоугольник с двумя скругленными противолежащими углами 90"/>
          <p:cNvSpPr/>
          <p:nvPr/>
        </p:nvSpPr>
        <p:spPr>
          <a:xfrm>
            <a:off x="3714744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2" name="Прямоугольник с двумя скругленными противолежащими углами 91"/>
          <p:cNvSpPr/>
          <p:nvPr/>
        </p:nvSpPr>
        <p:spPr>
          <a:xfrm>
            <a:off x="4714876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3" name="Прямоугольник с двумя скругленными противолежащими углами 92"/>
          <p:cNvSpPr/>
          <p:nvPr/>
        </p:nvSpPr>
        <p:spPr>
          <a:xfrm>
            <a:off x="5715008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4" name="Прямоугольник с двумя скругленными противолежащими углами 93"/>
          <p:cNvSpPr/>
          <p:nvPr/>
        </p:nvSpPr>
        <p:spPr>
          <a:xfrm>
            <a:off x="6715140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5" name="Прямоугольник с двумя скругленными противолежащими углами 94"/>
          <p:cNvSpPr/>
          <p:nvPr/>
        </p:nvSpPr>
        <p:spPr>
          <a:xfrm>
            <a:off x="7715272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97" name="Прямоугольник с двумя скругленными противолежащими углами 96">
            <a:hlinkClick r:id="rId2" action="ppaction://hlinksldjump"/>
          </p:cNvPr>
          <p:cNvSpPr/>
          <p:nvPr/>
        </p:nvSpPr>
        <p:spPr>
          <a:xfrm>
            <a:off x="2714612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98" name="Прямоугольник с двумя скругленными противолежащими углами 97">
            <a:hlinkClick r:id="rId3" action="ppaction://hlinksldjump"/>
          </p:cNvPr>
          <p:cNvSpPr/>
          <p:nvPr/>
        </p:nvSpPr>
        <p:spPr>
          <a:xfrm>
            <a:off x="3714744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99" name="Прямоугольник с двумя скругленными противолежащими углами 98">
            <a:hlinkClick r:id="rId4" action="ppaction://hlinksldjump"/>
          </p:cNvPr>
          <p:cNvSpPr/>
          <p:nvPr/>
        </p:nvSpPr>
        <p:spPr>
          <a:xfrm>
            <a:off x="4714876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00" name="Прямоугольник с двумя скругленными противолежащими углами 99">
            <a:hlinkClick r:id="rId5" action="ppaction://hlinksldjump"/>
          </p:cNvPr>
          <p:cNvSpPr/>
          <p:nvPr/>
        </p:nvSpPr>
        <p:spPr>
          <a:xfrm>
            <a:off x="5715008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01" name="Прямоугольник с двумя скругленными противолежащими углами 100">
            <a:hlinkClick r:id="rId6" action="ppaction://hlinksldjump"/>
          </p:cNvPr>
          <p:cNvSpPr/>
          <p:nvPr/>
        </p:nvSpPr>
        <p:spPr>
          <a:xfrm>
            <a:off x="6715140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02" name="Прямоугольник с двумя скругленными противолежащими углами 101">
            <a:hlinkClick r:id="rId7" action="ppaction://hlinksldjump"/>
          </p:cNvPr>
          <p:cNvSpPr/>
          <p:nvPr/>
        </p:nvSpPr>
        <p:spPr>
          <a:xfrm>
            <a:off x="7715272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03" name="Прямоугольник с двумя скругленными противолежащими углами 102">
            <a:hlinkClick r:id="rId8" action="ppaction://hlinksldjump"/>
          </p:cNvPr>
          <p:cNvSpPr/>
          <p:nvPr/>
        </p:nvSpPr>
        <p:spPr>
          <a:xfrm>
            <a:off x="2714612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04" name="Прямоугольник с двумя скругленными противолежащими углами 103">
            <a:hlinkClick r:id="rId9" action="ppaction://hlinksldjump"/>
          </p:cNvPr>
          <p:cNvSpPr/>
          <p:nvPr/>
        </p:nvSpPr>
        <p:spPr>
          <a:xfrm>
            <a:off x="3714744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05" name="Прямоугольник с двумя скругленными противолежащими углами 104">
            <a:hlinkClick r:id="rId10" action="ppaction://hlinksldjump"/>
          </p:cNvPr>
          <p:cNvSpPr/>
          <p:nvPr/>
        </p:nvSpPr>
        <p:spPr>
          <a:xfrm>
            <a:off x="4714876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06" name="Прямоугольник с двумя скругленными противолежащими углами 105">
            <a:hlinkClick r:id="rId11" action="ppaction://hlinksldjump"/>
          </p:cNvPr>
          <p:cNvSpPr/>
          <p:nvPr/>
        </p:nvSpPr>
        <p:spPr>
          <a:xfrm>
            <a:off x="5715008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07" name="Прямоугольник с двумя скругленными противолежащими углами 106">
            <a:hlinkClick r:id="rId12" action="ppaction://hlinksldjump"/>
          </p:cNvPr>
          <p:cNvSpPr/>
          <p:nvPr/>
        </p:nvSpPr>
        <p:spPr>
          <a:xfrm>
            <a:off x="6715140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08" name="Прямоугольник с двумя скругленными противолежащими углами 107">
            <a:hlinkClick r:id="rId13" action="ppaction://hlinksldjump"/>
          </p:cNvPr>
          <p:cNvSpPr/>
          <p:nvPr/>
        </p:nvSpPr>
        <p:spPr>
          <a:xfrm>
            <a:off x="7715272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09" name="Прямоугольник с двумя скругленными противолежащими углами 108">
            <a:hlinkClick r:id="rId14" action="ppaction://hlinksldjump"/>
          </p:cNvPr>
          <p:cNvSpPr/>
          <p:nvPr/>
        </p:nvSpPr>
        <p:spPr>
          <a:xfrm>
            <a:off x="2714612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10" name="Прямоугольник с двумя скругленными противолежащими углами 109">
            <a:hlinkClick r:id="rId15" action="ppaction://hlinksldjump"/>
          </p:cNvPr>
          <p:cNvSpPr/>
          <p:nvPr/>
        </p:nvSpPr>
        <p:spPr>
          <a:xfrm>
            <a:off x="3714744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11" name="Прямоугольник с двумя скругленными противолежащими углами 110">
            <a:hlinkClick r:id="rId16" action="ppaction://hlinksldjump"/>
          </p:cNvPr>
          <p:cNvSpPr/>
          <p:nvPr/>
        </p:nvSpPr>
        <p:spPr>
          <a:xfrm>
            <a:off x="4714876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12" name="Прямоугольник с двумя скругленными противолежащими углами 111">
            <a:hlinkClick r:id="rId17" action="ppaction://hlinksldjump"/>
          </p:cNvPr>
          <p:cNvSpPr/>
          <p:nvPr/>
        </p:nvSpPr>
        <p:spPr>
          <a:xfrm>
            <a:off x="5715008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13" name="Прямоугольник с двумя скругленными противолежащими углами 112">
            <a:hlinkClick r:id="rId18" action="ppaction://hlinksldjump"/>
          </p:cNvPr>
          <p:cNvSpPr/>
          <p:nvPr/>
        </p:nvSpPr>
        <p:spPr>
          <a:xfrm>
            <a:off x="6715140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14" name="Прямоугольник с двумя скругленными противолежащими углами 113">
            <a:hlinkClick r:id="rId19" action="ppaction://hlinksldjump"/>
          </p:cNvPr>
          <p:cNvSpPr/>
          <p:nvPr/>
        </p:nvSpPr>
        <p:spPr>
          <a:xfrm>
            <a:off x="7715272" y="335756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15" name="Прямоугольник с двумя скругленными противолежащими углами 114">
            <a:hlinkClick r:id="rId20" action="ppaction://hlinksldjump"/>
          </p:cNvPr>
          <p:cNvSpPr/>
          <p:nvPr/>
        </p:nvSpPr>
        <p:spPr>
          <a:xfrm>
            <a:off x="2714612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16" name="Прямоугольник с двумя скругленными противолежащими углами 115">
            <a:hlinkClick r:id="rId21" action="ppaction://hlinksldjump"/>
          </p:cNvPr>
          <p:cNvSpPr/>
          <p:nvPr/>
        </p:nvSpPr>
        <p:spPr>
          <a:xfrm>
            <a:off x="3714744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17" name="Прямоугольник с двумя скругленными противолежащими углами 116">
            <a:hlinkClick r:id="rId22" action="ppaction://hlinksldjump"/>
          </p:cNvPr>
          <p:cNvSpPr/>
          <p:nvPr/>
        </p:nvSpPr>
        <p:spPr>
          <a:xfrm>
            <a:off x="4714876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18" name="Прямоугольник с двумя скругленными противолежащими углами 117">
            <a:hlinkClick r:id="rId23" action="ppaction://hlinksldjump"/>
          </p:cNvPr>
          <p:cNvSpPr/>
          <p:nvPr/>
        </p:nvSpPr>
        <p:spPr>
          <a:xfrm>
            <a:off x="5715008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19" name="Прямоугольник с двумя скругленными противолежащими углами 118">
            <a:hlinkClick r:id="rId24" action="ppaction://hlinksldjump"/>
          </p:cNvPr>
          <p:cNvSpPr/>
          <p:nvPr/>
        </p:nvSpPr>
        <p:spPr>
          <a:xfrm>
            <a:off x="6715140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0" name="Прямоугольник с двумя скругленными противолежащими углами 119">
            <a:hlinkClick r:id="rId25" action="ppaction://hlinksldjump"/>
          </p:cNvPr>
          <p:cNvSpPr/>
          <p:nvPr/>
        </p:nvSpPr>
        <p:spPr>
          <a:xfrm>
            <a:off x="7715272" y="407194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1" name="Прямоугольник с двумя скругленными противолежащими углами 120">
            <a:hlinkClick r:id="rId26" action="ppaction://hlinksldjump"/>
          </p:cNvPr>
          <p:cNvSpPr/>
          <p:nvPr/>
        </p:nvSpPr>
        <p:spPr>
          <a:xfrm>
            <a:off x="2714612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2" name="Прямоугольник с двумя скругленными противолежащими углами 121">
            <a:hlinkClick r:id="rId27" action="ppaction://hlinksldjump"/>
          </p:cNvPr>
          <p:cNvSpPr/>
          <p:nvPr/>
        </p:nvSpPr>
        <p:spPr>
          <a:xfrm>
            <a:off x="3714744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3" name="Прямоугольник с двумя скругленными противолежащими углами 122">
            <a:hlinkClick r:id="rId28" action="ppaction://hlinksldjump"/>
          </p:cNvPr>
          <p:cNvSpPr/>
          <p:nvPr/>
        </p:nvSpPr>
        <p:spPr>
          <a:xfrm>
            <a:off x="4714876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4" name="Прямоугольник с двумя скругленными противолежащими углами 123">
            <a:hlinkClick r:id="rId29" action="ppaction://hlinksldjump"/>
          </p:cNvPr>
          <p:cNvSpPr/>
          <p:nvPr/>
        </p:nvSpPr>
        <p:spPr>
          <a:xfrm>
            <a:off x="5715008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5" name="Прямоугольник с двумя скругленными противолежащими углами 124">
            <a:hlinkClick r:id="rId30" action="ppaction://hlinksldjump"/>
          </p:cNvPr>
          <p:cNvSpPr/>
          <p:nvPr/>
        </p:nvSpPr>
        <p:spPr>
          <a:xfrm>
            <a:off x="6715140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6" name="Прямоугольник с двумя скругленными противолежащими углами 125">
            <a:hlinkClick r:id="rId31" action="ppaction://hlinksldjump"/>
          </p:cNvPr>
          <p:cNvSpPr/>
          <p:nvPr/>
        </p:nvSpPr>
        <p:spPr>
          <a:xfrm>
            <a:off x="7715272" y="478632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7" name="Прямоугольник с двумя скругленными противолежащими углами 126">
            <a:hlinkClick r:id="" action="ppaction://hlinkshowjump?jump=lastslide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Выход</a:t>
            </a:r>
            <a:endParaRPr lang="ru-RU" b="1" dirty="0"/>
          </a:p>
        </p:txBody>
      </p:sp>
      <p:pic>
        <p:nvPicPr>
          <p:cNvPr id="2050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21200" y="1844824"/>
            <a:ext cx="8031318" cy="158417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3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Какие города первыми в 2007 году были удостоены высокого звания «Город воинской славы»</a:t>
            </a:r>
            <a:r>
              <a:rPr lang="ru-RU" sz="3000" dirty="0" smtClean="0">
                <a:solidFill>
                  <a:srgbClr val="002060"/>
                </a:solidFill>
                <a:latin typeface="Georgia" pitchFamily="18" charset="0"/>
              </a:rPr>
              <a:t>?</a:t>
            </a:r>
          </a:p>
          <a:p>
            <a:pPr algn="ctr">
              <a:buNone/>
            </a:pPr>
            <a:endParaRPr lang="ru-RU" sz="44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51720" y="285728"/>
            <a:ext cx="5663552" cy="642942"/>
          </a:xfrm>
          <a:prstGeom prst="rect">
            <a:avLst/>
          </a:prstGeom>
        </p:spPr>
        <p:txBody>
          <a:bodyPr vert="horz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Раздел</a:t>
            </a:r>
            <a:r>
              <a:rPr lang="ru-RU" sz="2800" dirty="0" smtClean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«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Города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воинской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славы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»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717032"/>
            <a:ext cx="6000792" cy="206942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ru-RU" sz="3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Курск, Орёл и Белгород</a:t>
            </a:r>
            <a:endParaRPr lang="ru-RU" sz="3000" b="1" dirty="0" smtClean="0">
              <a:solidFill>
                <a:srgbClr val="C00000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4099" name="Picture 3" descr="C:\Users\Admin\Desktop\100px-Coat_of_Arms_of_Kurs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368153"/>
            <a:ext cx="1008112" cy="1250059"/>
          </a:xfrm>
          <a:prstGeom prst="rect">
            <a:avLst/>
          </a:prstGeom>
          <a:noFill/>
        </p:spPr>
      </p:pic>
      <p:pic>
        <p:nvPicPr>
          <p:cNvPr id="4100" name="Picture 4" descr="C:\Users\Admin\Desktop\100px-Coat_of_arms_of_Oryol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365104"/>
            <a:ext cx="1080120" cy="1328548"/>
          </a:xfrm>
          <a:prstGeom prst="rect">
            <a:avLst/>
          </a:prstGeom>
          <a:noFill/>
        </p:spPr>
      </p:pic>
      <p:pic>
        <p:nvPicPr>
          <p:cNvPr id="4102" name="Picture 6" descr="C:\Users\Admin\Desktop\Coat_of_Arms_of_Belgoro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4365104"/>
            <a:ext cx="1018748" cy="1324372"/>
          </a:xfrm>
          <a:prstGeom prst="rect">
            <a:avLst/>
          </a:prstGeom>
          <a:noFill/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700808"/>
            <a:ext cx="8424936" cy="201622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1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9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Одно из первых и драматичных сражений </a:t>
            </a:r>
            <a:r>
              <a:rPr lang="ru-RU" sz="19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ВОв</a:t>
            </a:r>
            <a:r>
              <a:rPr lang="ru-RU" sz="19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, когда утром 22 июня 1941 года советские пограничники вступили в бой с передовыми частями наступающей Германии. Защитники </a:t>
            </a:r>
            <a:r>
              <a:rPr lang="ru-RU" sz="1900" dirty="0">
                <a:solidFill>
                  <a:srgbClr val="002060"/>
                </a:solidFill>
                <a:latin typeface="Georgia" panose="02040502050405020303" pitchFamily="18" charset="0"/>
              </a:rPr>
              <a:t>крепости, атакованные на </a:t>
            </a:r>
            <a:r>
              <a:rPr lang="ru-RU" sz="19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рассвете, </a:t>
            </a:r>
            <a:r>
              <a:rPr lang="ru-RU" sz="1900" dirty="0">
                <a:solidFill>
                  <a:srgbClr val="002060"/>
                </a:solidFill>
                <a:latin typeface="Georgia" panose="02040502050405020303" pitchFamily="18" charset="0"/>
              </a:rPr>
              <a:t>продолжали сопротивление как минимум в течение месяца, оставаясь в глубоком тылу </a:t>
            </a:r>
            <a:r>
              <a:rPr lang="ru-RU" sz="19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вермахта. </a:t>
            </a:r>
            <a:r>
              <a:rPr lang="ru-RU" sz="19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Как называется это сражение</a:t>
            </a:r>
            <a:r>
              <a:rPr lang="ru-RU" sz="21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?</a:t>
            </a:r>
            <a:r>
              <a:rPr lang="ru-RU" sz="2100" b="1" dirty="0" smtClean="0">
                <a:latin typeface="Georgia" panose="02040502050405020303" pitchFamily="18" charset="0"/>
              </a:rPr>
              <a:t> </a:t>
            </a:r>
            <a:endParaRPr lang="ru-RU" sz="21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941168"/>
            <a:ext cx="1357322" cy="504056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35696" y="285728"/>
            <a:ext cx="5879576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«Великие битвы и сражения»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27784" y="3933056"/>
            <a:ext cx="6249306" cy="190988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buClr>
                <a:srgbClr val="000099"/>
              </a:buClr>
              <a:buSzPct val="60000"/>
              <a:defRPr/>
            </a:pPr>
            <a:endParaRPr lang="ru-RU" sz="26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Оборона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Брестской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крепости</a:t>
            </a:r>
            <a:endParaRPr lang="ru-RU" sz="26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0242" name="Picture 2" descr="C:\Users\Администратор\Desktop\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07042"/>
            <a:ext cx="3519938" cy="1979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8352928" cy="266429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Эта битва является стратегическим сражением Великой Отечественной войны, после которого был развеян миф о непобедимости гитлеровской армии. Адольф Гитлер рассматривал взятие этого большого советского города, как одну из главных военных и политических целей операции «Барбаросса». В германской военной истории эта битва известна как «Операция Тайфун»?</a:t>
            </a:r>
            <a:endParaRPr lang="ru-RU" sz="21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85184"/>
            <a:ext cx="1357322" cy="432048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285728"/>
            <a:ext cx="5951584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«Великие битвы и сражения»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538676" y="4581128"/>
            <a:ext cx="6209788" cy="127676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 fontScale="92500" lnSpcReduction="20000"/>
          </a:bodyPr>
          <a:lstStyle/>
          <a:p>
            <a:pPr lvl="0">
              <a:buClr>
                <a:srgbClr val="000099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Московская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битва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(30.09.1941-20.04.1942)</a:t>
            </a:r>
            <a:endParaRPr lang="ru-RU" sz="24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9218" name="Picture 2" descr="C:\Users\Администратор\Desktop\69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490" y="3861048"/>
            <a:ext cx="2814932" cy="184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00808"/>
            <a:ext cx="8031318" cy="194421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</a:t>
            </a:r>
            <a:r>
              <a:rPr lang="ru-RU" sz="2100" b="1" dirty="0">
                <a:solidFill>
                  <a:srgbClr val="FF0000"/>
                </a:solidFill>
                <a:latin typeface="Georgia" panose="02040502050405020303" pitchFamily="18" charset="0"/>
              </a:rPr>
              <a:t>:</a:t>
            </a:r>
            <a:endParaRPr lang="ru-RU" sz="21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lvl="0" indent="0" algn="ctr">
              <a:buNone/>
            </a:pPr>
            <a:r>
              <a:rPr lang="ru-RU" sz="2700" dirty="0">
                <a:solidFill>
                  <a:srgbClr val="002060"/>
                </a:solidFill>
                <a:latin typeface="Georgia" panose="02040502050405020303" pitchFamily="18" charset="0"/>
              </a:rPr>
              <a:t>Назовите самое крупное танковое сражение Великой Отечественной </a:t>
            </a:r>
            <a:r>
              <a:rPr lang="ru-RU" sz="27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войны, которое произошло </a:t>
            </a:r>
            <a:r>
              <a:rPr lang="ru-RU" sz="2700" dirty="0">
                <a:solidFill>
                  <a:srgbClr val="002060"/>
                </a:solidFill>
                <a:latin typeface="Georgia" panose="02040502050405020303" pitchFamily="18" charset="0"/>
              </a:rPr>
              <a:t>в ходе оборонительной фазы Курской </a:t>
            </a:r>
            <a:r>
              <a:rPr lang="ru-RU" sz="27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битвы в июле 1943 года?</a:t>
            </a:r>
            <a:endParaRPr lang="ru-RU" sz="27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797152"/>
            <a:ext cx="1357322" cy="648072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35696" y="285728"/>
            <a:ext cx="5879576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«Великие битвы и сражения»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27784" y="3789040"/>
            <a:ext cx="6016182" cy="199684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spcBef>
                <a:spcPts val="700"/>
              </a:spcBef>
              <a:buClr>
                <a:srgbClr val="000099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Сражение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под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Прохоровкой</a:t>
            </a: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90100"/>
            <a:ext cx="23916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146" name="Picture 2" descr="C:\Users\Администратор\Desktop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7" y="4001636"/>
            <a:ext cx="3415634" cy="161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36" y="1772816"/>
            <a:ext cx="8534736" cy="237626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Какая </a:t>
            </a:r>
            <a:r>
              <a:rPr lang="ru-RU" sz="2100" dirty="0">
                <a:solidFill>
                  <a:srgbClr val="002060"/>
                </a:solidFill>
                <a:latin typeface="Georgia" panose="02040502050405020303" pitchFamily="18" charset="0"/>
              </a:rPr>
              <a:t>битва </a:t>
            </a:r>
            <a:r>
              <a:rPr lang="ru-RU" sz="2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(17.07.1942-02.02.1943) считается </a:t>
            </a:r>
            <a:r>
              <a:rPr lang="ru-RU" sz="2100" dirty="0">
                <a:solidFill>
                  <a:srgbClr val="002060"/>
                </a:solidFill>
                <a:latin typeface="Georgia" panose="02040502050405020303" pitchFamily="18" charset="0"/>
              </a:rPr>
              <a:t>крупнейшим сухопутным сражением в истории </a:t>
            </a:r>
            <a:r>
              <a:rPr lang="ru-RU" sz="2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человечества, после которой </a:t>
            </a:r>
            <a:r>
              <a:rPr lang="ru-RU" sz="2100" dirty="0">
                <a:solidFill>
                  <a:srgbClr val="002060"/>
                </a:solidFill>
                <a:latin typeface="Georgia" panose="02040502050405020303" pitchFamily="18" charset="0"/>
              </a:rPr>
              <a:t>Германия </a:t>
            </a:r>
            <a:r>
              <a:rPr lang="ru-RU" sz="2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одержала поражение и уже </a:t>
            </a:r>
            <a:r>
              <a:rPr lang="ru-RU" sz="2100" dirty="0">
                <a:solidFill>
                  <a:srgbClr val="002060"/>
                </a:solidFill>
                <a:latin typeface="Georgia" panose="02040502050405020303" pitchFamily="18" charset="0"/>
              </a:rPr>
              <a:t>не смогла восстановить свои </a:t>
            </a:r>
            <a:r>
              <a:rPr lang="ru-RU" sz="2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силы. Целью немецкого наступления был захват большой излучины Дона, </a:t>
            </a:r>
            <a:r>
              <a:rPr lang="ru-RU" sz="21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волгодонского</a:t>
            </a:r>
            <a:r>
              <a:rPr lang="ru-RU" sz="2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перешейка </a:t>
            </a:r>
            <a:r>
              <a:rPr lang="ru-RU" sz="2100" dirty="0">
                <a:solidFill>
                  <a:srgbClr val="002060"/>
                </a:solidFill>
                <a:latin typeface="Georgia" panose="02040502050405020303" pitchFamily="18" charset="0"/>
              </a:rPr>
              <a:t>и города, который носил имя Верховного главнокомандующего </a:t>
            </a:r>
            <a:r>
              <a:rPr lang="ru-RU" sz="2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СССР.</a:t>
            </a:r>
            <a:endParaRPr lang="ru-RU" sz="21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13176"/>
            <a:ext cx="1357322" cy="504056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691680" y="285728"/>
            <a:ext cx="6023592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«Великие битвы и сражения»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27784" y="4365104"/>
            <a:ext cx="6192688" cy="149278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buClr>
                <a:srgbClr val="000099"/>
              </a:buClr>
              <a:buSzPct val="60000"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</a:rPr>
              <a:t>Сталинградская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</a:rPr>
              <a:t>битва</a:t>
            </a:r>
            <a:endParaRPr kumimoji="0" lang="ru-RU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7170" name="Picture 2" descr="C:\Users\Администратор\Desktop\i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9622" y="3734142"/>
            <a:ext cx="3048000" cy="202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772816"/>
            <a:ext cx="8104414" cy="230425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55000" lnSpcReduction="20000"/>
          </a:bodyPr>
          <a:lstStyle/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3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rgbClr val="002060"/>
                </a:solidFill>
                <a:latin typeface="Georgia" pitchFamily="18" charset="0"/>
              </a:rPr>
              <a:t>Оборонительные действия советских войск </a:t>
            </a: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по </a:t>
            </a:r>
            <a:r>
              <a:rPr lang="ru-RU" sz="3200" dirty="0">
                <a:solidFill>
                  <a:srgbClr val="002060"/>
                </a:solidFill>
                <a:latin typeface="Georgia" pitchFamily="18" charset="0"/>
              </a:rPr>
              <a:t>защите этого </a:t>
            </a: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города происходили </a:t>
            </a:r>
            <a:r>
              <a:rPr lang="ru-RU" sz="3200" dirty="0">
                <a:solidFill>
                  <a:srgbClr val="002060"/>
                </a:solidFill>
                <a:latin typeface="Georgia" pitchFamily="18" charset="0"/>
              </a:rPr>
              <a:t>в период с 30 октября 1941 года по 4 июля 1942 года. </a:t>
            </a:r>
            <a:endParaRPr lang="ru-RU" sz="32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250-дневная </a:t>
            </a:r>
            <a:r>
              <a:rPr lang="ru-RU" sz="3200" dirty="0">
                <a:solidFill>
                  <a:srgbClr val="002060"/>
                </a:solidFill>
                <a:latin typeface="Georgia" pitchFamily="18" charset="0"/>
              </a:rPr>
              <a:t>оборона этого города вошла в военную историю, как образец длительной активной обороны приморского города и крупной военно-морской базы, оставшихся в глубоком тылу </a:t>
            </a: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противника. </a:t>
            </a: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После </a:t>
            </a:r>
            <a:r>
              <a:rPr lang="ru-RU" sz="3200" dirty="0">
                <a:solidFill>
                  <a:srgbClr val="002060"/>
                </a:solidFill>
                <a:latin typeface="Georgia" pitchFamily="18" charset="0"/>
              </a:rPr>
              <a:t>освобождения </a:t>
            </a: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какого города советское </a:t>
            </a:r>
            <a:r>
              <a:rPr lang="ru-RU" sz="3200" dirty="0">
                <a:solidFill>
                  <a:srgbClr val="002060"/>
                </a:solidFill>
                <a:latin typeface="Georgia" pitchFamily="18" charset="0"/>
              </a:rPr>
              <a:t>командование получило полный контроль над Чёрным </a:t>
            </a: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морем?</a:t>
            </a:r>
            <a:endParaRPr lang="ru-RU" sz="3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85184"/>
            <a:ext cx="1357322" cy="57606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712" y="285728"/>
            <a:ext cx="5735560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«Великие битвы и сражения»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555776" y="4365104"/>
            <a:ext cx="6120680" cy="144016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buClr>
                <a:srgbClr val="000099"/>
              </a:buClr>
              <a:buSzPct val="60000"/>
              <a:defRPr/>
            </a:pPr>
            <a:endParaRPr lang="ru-RU" sz="21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1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Оборона </a:t>
            </a:r>
          </a:p>
          <a:p>
            <a:pPr lvl="0">
              <a:buClr>
                <a:srgbClr val="000099"/>
              </a:buClr>
              <a:buSzPct val="60000"/>
              <a:defRPr/>
            </a:pPr>
            <a:r>
              <a:rPr lang="ru-RU" sz="21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Севастополя</a:t>
            </a:r>
            <a:endParaRPr lang="ru-RU" sz="21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8194" name="Picture 2" descr="C:\Users\Администратор\Desktop\8492f88800c3146881ea23562f7a6a8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9528" y="3572735"/>
            <a:ext cx="3165859" cy="210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844824"/>
            <a:ext cx="8176992" cy="194421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75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buNone/>
            </a:pPr>
            <a:r>
              <a:rPr lang="ru-RU" sz="3100" dirty="0">
                <a:solidFill>
                  <a:srgbClr val="002060"/>
                </a:solidFill>
                <a:latin typeface="Georgia" panose="02040502050405020303" pitchFamily="18" charset="0"/>
              </a:rPr>
              <a:t>В переломный момент битвы под Москвой войска </a:t>
            </a:r>
            <a:r>
              <a:rPr lang="ru-RU" sz="3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Юго-Западного </a:t>
            </a:r>
            <a:r>
              <a:rPr lang="ru-RU" sz="3100" dirty="0">
                <a:solidFill>
                  <a:srgbClr val="002060"/>
                </a:solidFill>
                <a:latin typeface="Georgia" panose="02040502050405020303" pitchFamily="18" charset="0"/>
              </a:rPr>
              <a:t>фронта провели успешную наступательную операцию, которая вошла в историю </a:t>
            </a:r>
            <a:r>
              <a:rPr lang="ru-RU" sz="3100" dirty="0" err="1">
                <a:solidFill>
                  <a:srgbClr val="002060"/>
                </a:solidFill>
                <a:latin typeface="Georgia" panose="02040502050405020303" pitchFamily="18" charset="0"/>
              </a:rPr>
              <a:t>ВОв</a:t>
            </a:r>
            <a:r>
              <a:rPr lang="ru-RU" sz="3100" dirty="0">
                <a:solidFill>
                  <a:srgbClr val="002060"/>
                </a:solidFill>
                <a:latin typeface="Georgia" panose="02040502050405020303" pitchFamily="18" charset="0"/>
              </a:rPr>
              <a:t> под названием «Елецкая». Назовите сроки «Елецкой операции</a:t>
            </a:r>
            <a:r>
              <a:rPr lang="ru-RU" sz="3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».</a:t>
            </a:r>
            <a:endParaRPr lang="ru-RU" sz="3100" dirty="0">
              <a:solidFill>
                <a:srgbClr val="000099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941168"/>
            <a:ext cx="1357322" cy="57606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285728"/>
            <a:ext cx="5951584" cy="642942"/>
          </a:xfrm>
          <a:prstGeom prst="rect">
            <a:avLst/>
          </a:prstGeom>
        </p:spPr>
        <p:txBody>
          <a:bodyPr vert="horz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Раздел</a:t>
            </a:r>
            <a:r>
              <a:rPr lang="ru-RU" sz="2800" dirty="0" smtClean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«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Великие битвы и сражения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»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005064"/>
            <a:ext cx="6105290" cy="178139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 </a:t>
            </a:r>
            <a:r>
              <a:rPr lang="ru-RU" sz="2400" b="1" dirty="0">
                <a:solidFill>
                  <a:srgbClr val="FF0000"/>
                </a:solidFill>
                <a:latin typeface="Georgia" panose="02040502050405020303" pitchFamily="18" charset="0"/>
              </a:rPr>
              <a:t>6 по 16 декабря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>
                <a:solidFill>
                  <a:srgbClr val="FF0000"/>
                </a:solidFill>
                <a:latin typeface="Georgia" panose="02040502050405020303" pitchFamily="18" charset="0"/>
              </a:rPr>
              <a:t>1941 года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6" name="Picture 2" descr="C:\Users\Admin\Desktop\1321355609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988840"/>
            <a:ext cx="2346892" cy="3667020"/>
          </a:xfrm>
          <a:prstGeom prst="rect">
            <a:avLst/>
          </a:prstGeom>
          <a:noFill/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64896" cy="201622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7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Высший военный орден СССР, учрежденный 8 ноября 1943 года. Награждению подлежали лица высшего командного состава за успешное проведение боевых операций в масштабе одного или нескольких фронтов. Единственный из советских орденов, который был изготовлен  на Московской ювелирно-часовой фабрике.</a:t>
            </a:r>
            <a:endParaRPr lang="ru-RU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85184"/>
            <a:ext cx="1357322" cy="504056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643174" y="285728"/>
            <a:ext cx="507209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«Ордена и медали»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005064"/>
            <a:ext cx="6033282" cy="187220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Орден «Победа»</a:t>
            </a:r>
            <a:endParaRPr kumimoji="0" lang="ru-RU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Picture 2" descr="C:\Users\Администратор\Desktop\Дорогами войны\Ордена ВОВ\P2160480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2248" y="4077072"/>
            <a:ext cx="1750723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31318" cy="244827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Высшая степень отличия СССР, которую получают Герои Советского Союза. Высшего звания и награды удостаивались  за совершение подвига или выдающихся заслуг во время боевых действий, а также и в мирное время.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157192"/>
            <a:ext cx="1357322" cy="57606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51720" y="285728"/>
            <a:ext cx="5663552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«Ордена и медали»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509120"/>
            <a:ext cx="6033282" cy="136815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Звезда Героя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Рисунок 13" descr="C:\Users\Администратор\Desktop\147122860512639738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88840"/>
            <a:ext cx="1968637" cy="3672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844824"/>
            <a:ext cx="8031318" cy="216024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награда СССР, Российской Федерации и Белоруссии. Была учреждена 17 октября 1938 года для награждения воинов Красной Армии, Военно-Морского Флота и пограничной охраны за личное мужество и отвагу в боях с врагами Советского Союза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marL="0" indent="0">
              <a:spcBef>
                <a:spcPts val="0"/>
              </a:spcBef>
              <a:buNone/>
            </a:pPr>
            <a:endParaRPr lang="ru-RU" sz="2600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13176"/>
            <a:ext cx="1357322" cy="648072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483768" y="285728"/>
            <a:ext cx="5231504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«Ордена и медали»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4293096"/>
            <a:ext cx="5959616" cy="149335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Медаль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«За отвагу»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90100"/>
            <a:ext cx="2199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4" name="Рисунок 13" descr="C:\Users\Администратор\Desktop\za-otvagu-estoniya-peredala-kazahstanu-ostanki-boyca-krasnoy-armii_2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060848"/>
            <a:ext cx="2236792" cy="3498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4119" y="1772816"/>
            <a:ext cx="8031318" cy="157220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65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>
              <a:spcBef>
                <a:spcPts val="0"/>
              </a:spcBef>
              <a:buNone/>
            </a:pPr>
            <a:endParaRPr lang="ru-RU" sz="23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lvl="0" indent="0" algn="ctr">
              <a:buNone/>
            </a:pPr>
            <a:r>
              <a:rPr lang="ru-RU" sz="8900" dirty="0">
                <a:solidFill>
                  <a:srgbClr val="002060"/>
                </a:solidFill>
                <a:latin typeface="Georgia" panose="02040502050405020303" pitchFamily="18" charset="0"/>
              </a:rPr>
              <a:t>Какого числа произошло вторжение Германии на территорию СССР?</a:t>
            </a:r>
            <a:r>
              <a:rPr lang="ru-RU" sz="5300" dirty="0">
                <a:solidFill>
                  <a:srgbClr val="002060"/>
                </a:solidFill>
                <a:latin typeface="Georgia" panose="02040502050405020303" pitchFamily="18" charset="0"/>
              </a:rPr>
              <a:t> </a:t>
            </a:r>
          </a:p>
          <a:p>
            <a:pPr algn="ctr">
              <a:spcBef>
                <a:spcPts val="0"/>
              </a:spcBef>
              <a:buNone/>
            </a:pPr>
            <a:endParaRPr lang="ru-RU" sz="3800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 </a:t>
            </a: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80756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Раздел</a:t>
            </a:r>
            <a:r>
              <a:rPr lang="ru-RU" sz="2800" dirty="0" smtClean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«Дорогами войны»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645024"/>
            <a:ext cx="5959616" cy="214143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ru-RU" sz="2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22 июня </a:t>
            </a:r>
          </a:p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1941 года</a:t>
            </a:r>
            <a:endParaRPr lang="ru-RU" sz="26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2" name="Picture 2" descr="C:\Users\Администратор\Desktop\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3899" y="3839133"/>
            <a:ext cx="4061488" cy="1804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772816"/>
            <a:ext cx="8280920" cy="288032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5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Это медаль была учреждена в 1938 году и вручалась за</a:t>
            </a: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spcBef>
                <a:spcPts val="0"/>
              </a:spcBef>
            </a:pP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 умелые, инициативные и смелые действия в бою, способствовавшие успешному выполнению боевых задач воинской частью, подразделением; </a:t>
            </a:r>
          </a:p>
          <a:p>
            <a:pPr marL="0" indent="0" algn="just">
              <a:spcBef>
                <a:spcPts val="0"/>
              </a:spcBef>
            </a:pP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 за мужество, проявленное при защите государственной границы СССР; </a:t>
            </a:r>
          </a:p>
          <a:p>
            <a:pPr marL="0" indent="0" algn="just">
              <a:spcBef>
                <a:spcPts val="0"/>
              </a:spcBef>
            </a:pP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 за отличные успехи в боевой и политической подготовке, в освоении новой боевой техники и в поддержании высокой боевой готовности воинских частей и их подразделений и за другие заслуги во время прохождения действительной военной службы;</a:t>
            </a:r>
          </a:p>
          <a:p>
            <a:pPr marL="0" indent="0" algn="just">
              <a:spcBef>
                <a:spcPts val="0"/>
              </a:spcBef>
            </a:pP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 за образцовое выполнение боевых заданий командования на фронте борьбы с немецкими захватчиками</a:t>
            </a: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  <a:endParaRPr lang="ru-RU" sz="32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13176"/>
            <a:ext cx="1357322" cy="720080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411760" y="285728"/>
            <a:ext cx="5303512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«Ордена и медали»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27784" y="4869160"/>
            <a:ext cx="6120680" cy="100811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Медаль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«За боевые заслуги»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Рисунок 13" descr="C:\Users\Администратор\Desktop\65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140968"/>
            <a:ext cx="2736304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200425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62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7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algn="ctr">
              <a:buNone/>
            </a:pPr>
            <a:r>
              <a:rPr lang="ru-RU" sz="3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медаль учреждена в мае 1945 года. Медалью награждались все военнослужащие и лица вольнонаёмного штатного состава,  принимавшие непосредственное участие в рядах Красной Армии, Военно-Морского Флота и войск НКВД на фронтах Отечественной войны или обеспечивавшие победу своей работой в военных округах.</a:t>
            </a:r>
            <a:endParaRPr lang="ru-RU" sz="3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214546" y="285728"/>
            <a:ext cx="5500726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«Ордена и медали»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99792" y="4077072"/>
            <a:ext cx="5959616" cy="165618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 fontScale="85000" lnSpcReduction="20000"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Медаль «За победу  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над  Германией 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в Великой 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Отечественной 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войне 1941-1945 гг.»</a:t>
            </a:r>
            <a:endParaRPr lang="ru-RU" sz="2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C:\Users\Администратор\Desktop\131551848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204864"/>
            <a:ext cx="2038476" cy="3365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844824"/>
            <a:ext cx="8064896" cy="201622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Первая советская награда периода ВОВ, учреждённая в 1942 году. Высшей степенью награды является I степень. В течение 35 лет эта награда оставалась единственной, которая передавалась семье как память после смерти награжденного (остальные ордена необходимо было возвращать государству). Лишь в 1977 году порядок оставления в семье распространили на остальные ордена и медали 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085184"/>
            <a:ext cx="1357322" cy="648072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627784" y="285728"/>
            <a:ext cx="508748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Раздел</a:t>
            </a:r>
            <a:r>
              <a:rPr lang="ru-RU" sz="2800" dirty="0" smtClean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«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+mj-ea"/>
                <a:cs typeface="+mj-cs"/>
              </a:rPr>
              <a:t>Ордена и медали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»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27784" y="4581128"/>
            <a:ext cx="6048672" cy="129614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 lnSpcReduction="10000"/>
          </a:bodyPr>
          <a:lstStyle/>
          <a:p>
            <a:pPr lvl="0" indent="-320040" algn="ctr">
              <a:buClr>
                <a:schemeClr val="accent2"/>
              </a:buClr>
              <a:buSzPct val="60000"/>
              <a:defRPr/>
            </a:pPr>
            <a:endParaRPr lang="ru-RU" sz="8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Орден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Отечественной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войны</a:t>
            </a:r>
            <a:endParaRPr lang="ru-RU" sz="24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4" name="Рисунок 13" descr="C:\Users\Администратор\Desktop\40629_original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789040"/>
            <a:ext cx="1944216" cy="2002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1129824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23640" y="1772817"/>
            <a:ext cx="8031318" cy="151216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Назовите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дату освобождения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города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Ельца от немецко-фашистских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захватчиков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?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dirty="0">
              <a:solidFill>
                <a:srgbClr val="000099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51720" y="285728"/>
            <a:ext cx="5663552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«Дорогами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501007"/>
            <a:ext cx="6033282" cy="2304257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1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9 декабря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1941 года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Picture 5" descr="Освобождение Ель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607537"/>
            <a:ext cx="3139218" cy="2095887"/>
          </a:xfrm>
          <a:prstGeom prst="rect">
            <a:avLst/>
          </a:prstGeom>
          <a:noFill/>
          <a:ln w="9525" algn="ctr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92413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  <a:endParaRPr lang="ru-RU" sz="21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По какому озеру проходила "дорога жизни"?</a:t>
            </a:r>
            <a:r>
              <a:rPr lang="ru-RU" dirty="0">
                <a:latin typeface="Georgia" panose="02040502050405020303" pitchFamily="18" charset="0"/>
              </a:rPr>
              <a:t> 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712" y="285728"/>
            <a:ext cx="5735560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«Дорогами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140968"/>
            <a:ext cx="6000792" cy="252028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Ладожское </a:t>
            </a:r>
          </a:p>
          <a:p>
            <a:pPr lvl="0" indent="-320040"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озеро</a:t>
            </a: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2" name="Picture 2" descr="C:\Users\Администратор\Desktop\rxNZq-tZYL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3717766" cy="218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031318" cy="136815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  <a:endParaRPr lang="ru-RU" sz="2100" b="1" dirty="0" smtClean="0">
              <a:solidFill>
                <a:srgbClr val="000099"/>
              </a:solidFill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Защитой какого города прославились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28 панфиловцев?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 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807568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«Дорогами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429000"/>
            <a:ext cx="5959616" cy="2357454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>
              <a:spcBef>
                <a:spcPts val="0"/>
              </a:spcBef>
              <a:buNone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Москва</a:t>
            </a:r>
            <a:endParaRPr lang="ru-RU" sz="24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026" name="Picture 2" descr="C:\Users\Администратор\Desktop\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0041" y="3645024"/>
            <a:ext cx="4106846" cy="205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844824"/>
            <a:ext cx="8031318" cy="1584176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  <a:endParaRPr lang="ru-RU" sz="2100" b="1" dirty="0" smtClean="0">
              <a:solidFill>
                <a:srgbClr val="000099"/>
              </a:solidFill>
              <a:latin typeface="Georgia" panose="02040502050405020303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Чей голос звучал по всесоюзному радио, оповещая о начале Великой Отечественной войны?</a:t>
            </a:r>
            <a:endParaRPr lang="ru-RU" i="1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85728"/>
            <a:ext cx="5544616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28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«Дорогами войны»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645024"/>
            <a:ext cx="5959616" cy="2141430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>
              <a:spcBef>
                <a:spcPts val="0"/>
              </a:spcBef>
              <a:buNone/>
            </a:pP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Юрия </a:t>
            </a:r>
          </a:p>
          <a:p>
            <a:pPr>
              <a:spcBef>
                <a:spcPts val="0"/>
              </a:spcBef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Борисовича </a:t>
            </a:r>
          </a:p>
          <a:p>
            <a:pPr>
              <a:spcBef>
                <a:spcPts val="0"/>
              </a:spcBef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Левитана</a:t>
            </a:r>
            <a:endParaRPr lang="ru-RU" sz="26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2" name="Picture 2" descr="C:\Users\Администратор\Desktop\f1ac0bebc3184fe33d7d5c189a221b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9540" y="3789040"/>
            <a:ext cx="2817236" cy="184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031318" cy="172819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23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lvl="0" indent="0" algn="ctr">
              <a:buNone/>
            </a:pPr>
            <a:r>
              <a:rPr lang="ru-RU" sz="31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Как называлась молодежная подпольная организация в г. Краснодоне, о которой написан  известный роман А. Фадеева?</a:t>
            </a:r>
            <a:endParaRPr lang="ru-RU" sz="31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5229200"/>
            <a:ext cx="1357322" cy="57606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285728"/>
            <a:ext cx="6094492" cy="767008"/>
          </a:xfrm>
          <a:prstGeom prst="rect">
            <a:avLst/>
          </a:prstGeom>
        </p:spPr>
        <p:txBody>
          <a:bodyPr vert="horz" anchor="ctr">
            <a:normAutofit fontScale="900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ru-RU" sz="2800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3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Раздел</a:t>
            </a:r>
            <a:r>
              <a:rPr lang="ru-RU" sz="3000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sz="3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«Дорогами войны»</a:t>
            </a:r>
            <a:endParaRPr lang="ru-RU" sz="30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717032"/>
            <a:ext cx="6000792" cy="2069422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marL="320040" lvl="0" indent="-320040">
              <a:buClr>
                <a:schemeClr val="accent2"/>
              </a:buClr>
              <a:buSzPct val="60000"/>
              <a:defRPr/>
            </a:pPr>
            <a:endParaRPr lang="ru-RU" sz="500" b="1" dirty="0" smtClean="0">
              <a:solidFill>
                <a:srgbClr val="C00000"/>
              </a:solidFill>
            </a:endParaRP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endParaRPr lang="ru-RU" sz="500" b="1" dirty="0" smtClean="0">
              <a:solidFill>
                <a:srgbClr val="C00000"/>
              </a:solidFill>
            </a:endParaRP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 </a:t>
            </a: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r>
              <a:rPr lang="ru-RU" sz="2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«Молодая</a:t>
            </a:r>
          </a:p>
          <a:p>
            <a:pPr marL="320040" lvl="0" indent="-320040">
              <a:buClr>
                <a:schemeClr val="accent2"/>
              </a:buClr>
              <a:buSzPct val="60000"/>
              <a:defRPr/>
            </a:pPr>
            <a:r>
              <a:rPr lang="ru-RU" sz="2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гвардия»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2" name="Picture 2" descr="C:\Users\Администратор\Desktop\26_ima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43287"/>
            <a:ext cx="2778672" cy="185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431141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buNone/>
            </a:pPr>
            <a:r>
              <a:rPr lang="ru-RU" sz="21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Вопрос: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Назовите самый 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главный город - герой для всех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россиян.</a:t>
            </a:r>
            <a:endParaRPr lang="ru-RU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712" y="285728"/>
            <a:ext cx="5735560" cy="64294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Раздел</a:t>
            </a:r>
            <a:r>
              <a:rPr lang="ru-RU" sz="2800" dirty="0" smtClean="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rPr>
              <a:t>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«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+mj-ea"/>
                <a:cs typeface="+mj-cs"/>
              </a:rPr>
              <a:t>Города-герои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»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643174" y="3573016"/>
            <a:ext cx="5959616" cy="221343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 lvl="0">
              <a:buClr>
                <a:schemeClr val="accent2"/>
              </a:buClr>
              <a:buSzPct val="60000"/>
              <a:defRPr/>
            </a:pPr>
            <a:endParaRPr lang="ru-RU" sz="28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lvl="0">
              <a:buClr>
                <a:schemeClr val="accent2"/>
              </a:buClr>
              <a:buSzPct val="60000"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Москва</a:t>
            </a:r>
            <a:endParaRPr lang="ru-RU" sz="28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Назад</a:t>
            </a:r>
            <a:endParaRPr lang="ru-RU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68"/>
            <a:ext cx="571472" cy="214314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6000768"/>
            <a:ext cx="8572528" cy="214314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pic>
        <p:nvPicPr>
          <p:cNvPr id="15" name="Рисунок 14" descr="C:\Users\Администратор\Desktop\Москва-Вечный огонь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93238"/>
            <a:ext cx="3170648" cy="1972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2" descr="C:\Users\Администратор\Desktop\75let_anon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64" y="69222"/>
            <a:ext cx="1129824" cy="11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1685</TotalTime>
  <Words>1359</Words>
  <Application>Microsoft Office PowerPoint</Application>
  <PresentationFormat>Экран (4:3)</PresentationFormat>
  <Paragraphs>344</Paragraphs>
  <Slides>32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Обычная</vt:lpstr>
      <vt:lpstr>  СВОЯ игра «Елец в годы Великой отечественной войны»</vt:lpstr>
      <vt:lpstr>Интерактивная краеведческая «СВОЯ ИГРА» 1-й тур «Дорогами войны»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интерактивная игра «Знатоки дорожного движения»</dc:title>
  <cp:lastModifiedBy>Admin</cp:lastModifiedBy>
  <cp:revision>209</cp:revision>
  <dcterms:modified xsi:type="dcterms:W3CDTF">2021-01-21T13:45:08Z</dcterms:modified>
</cp:coreProperties>
</file>