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8" r:id="rId3"/>
    <p:sldId id="259" r:id="rId4"/>
    <p:sldId id="27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6" r:id="rId16"/>
    <p:sldId id="270" r:id="rId17"/>
    <p:sldId id="271" r:id="rId18"/>
    <p:sldId id="272" r:id="rId19"/>
    <p:sldId id="273" r:id="rId20"/>
    <p:sldId id="274" r:id="rId21"/>
    <p:sldId id="277" r:id="rId22"/>
    <p:sldId id="27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FF66FF"/>
    <a:srgbClr val="003300"/>
    <a:srgbClr val="990099"/>
    <a:srgbClr val="FF6600"/>
    <a:srgbClr val="0066CC"/>
    <a:srgbClr val="008000"/>
    <a:srgbClr val="3366CC"/>
    <a:srgbClr val="33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3539615_88-p-shablon-fona-dlya-prezentatsii-powerpoint-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437112"/>
            <a:ext cx="8206680" cy="1222375"/>
          </a:xfrm>
        </p:spPr>
        <p:txBody>
          <a:bodyPr>
            <a:normAutofit/>
          </a:bodyPr>
          <a:lstStyle/>
          <a:p>
            <a:r>
              <a:rPr lang="ru-RU" sz="2400" cap="none" dirty="0" smtClean="0">
                <a:latin typeface="Arial Black" pitchFamily="34" charset="0"/>
              </a:rPr>
              <a:t>                                   </a:t>
            </a:r>
            <a:r>
              <a:rPr lang="ru-RU" sz="2400" b="1" cap="non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Calibri" pitchFamily="34" charset="0"/>
              </a:rPr>
              <a:t>подготовила: учительница </a:t>
            </a:r>
            <a:br>
              <a:rPr lang="ru-RU" sz="2400" b="1" cap="non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Calibri" pitchFamily="34" charset="0"/>
              </a:rPr>
            </a:br>
            <a:r>
              <a:rPr lang="ru-RU" sz="2400" b="1" cap="non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Calibri" pitchFamily="34" charset="0"/>
              </a:rPr>
              <a:t>                                   Демидова Татьяна</a:t>
            </a:r>
            <a:br>
              <a:rPr lang="ru-RU" sz="2400" b="1" cap="non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Calibri" pitchFamily="34" charset="0"/>
              </a:rPr>
            </a:br>
            <a:r>
              <a:rPr lang="ru-RU" sz="2400" b="1" cap="non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Calibri" pitchFamily="34" charset="0"/>
              </a:rPr>
              <a:t>                             Александровна</a:t>
            </a:r>
            <a:endParaRPr lang="ru-RU" sz="2400" b="1" cap="none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Cambria" pitchFamily="18" charset="0"/>
              <a:cs typeface="Calibri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1844824"/>
            <a:ext cx="7435552" cy="1872208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990099"/>
                </a:solidFill>
                <a:latin typeface="Arial Black" pitchFamily="34" charset="0"/>
              </a:rPr>
              <a:t>Тема: «Старинные предметы быта»</a:t>
            </a:r>
            <a:endParaRPr lang="ru-RU" sz="4800" dirty="0">
              <a:solidFill>
                <a:srgbClr val="990099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ibiriciha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0"/>
            <a:ext cx="5332040" cy="3548769"/>
          </a:xfrm>
          <a:prstGeom prst="rect">
            <a:avLst/>
          </a:prstGeom>
        </p:spPr>
      </p:pic>
      <p:pic>
        <p:nvPicPr>
          <p:cNvPr id="4" name="Рисунок 3" descr="DV11zSdWsAAutm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682213"/>
            <a:ext cx="3131840" cy="4175787"/>
          </a:xfrm>
          <a:prstGeom prst="rect">
            <a:avLst/>
          </a:prstGeom>
        </p:spPr>
      </p:pic>
      <p:pic>
        <p:nvPicPr>
          <p:cNvPr id="5" name="Рисунок 4" descr="3e3b3e1aebf00732b1aa8a0d55ix--dlya-doma-i-interera-uhvat-kovanyj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4256966" y="2186990"/>
            <a:ext cx="4193956" cy="514806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4643170_67-p-vintazhnii-fon-dlya-fotoshopa-1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75656" y="476672"/>
            <a:ext cx="61206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3300"/>
                </a:solidFill>
                <a:latin typeface="Cambria" pitchFamily="18" charset="0"/>
                <a:ea typeface="Cambria" pitchFamily="18" charset="0"/>
              </a:rPr>
              <a:t>Загадка 4</a:t>
            </a:r>
          </a:p>
          <a:p>
            <a:r>
              <a:rPr lang="ru-RU" sz="4800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Сама не ест, а людей кормит</a:t>
            </a:r>
            <a:endParaRPr lang="ru-RU" sz="4800" b="1" dirty="0">
              <a:solidFill>
                <a:srgbClr val="7030A0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5" name="Рисунок 4" descr="7e0fdce296db51ec0470388948fr--dlya-doma-i-interera-lozhki-derevyanny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2132856"/>
            <a:ext cx="7620000" cy="42926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eb05b2a5a5d9fd9c1f9df17163b458a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1" y="0"/>
            <a:ext cx="4571999" cy="3501008"/>
          </a:xfrm>
          <a:prstGeom prst="rect">
            <a:avLst/>
          </a:prstGeom>
        </p:spPr>
      </p:pic>
      <p:pic>
        <p:nvPicPr>
          <p:cNvPr id="4" name="Рисунок 3" descr="bfb5dd2c8a12fce092f0c0e355e08d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8011" y="3501009"/>
            <a:ext cx="4475989" cy="3356992"/>
          </a:xfrm>
          <a:prstGeom prst="rect">
            <a:avLst/>
          </a:prstGeom>
        </p:spPr>
      </p:pic>
      <p:pic>
        <p:nvPicPr>
          <p:cNvPr id="6" name="Рисунок 5" descr="_________________4e919d94973e1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"/>
            <a:ext cx="4930556" cy="3284984"/>
          </a:xfrm>
          <a:prstGeom prst="rect">
            <a:avLst/>
          </a:prstGeom>
        </p:spPr>
      </p:pic>
      <p:pic>
        <p:nvPicPr>
          <p:cNvPr id="3" name="Рисунок 2" descr="PA03439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320988"/>
            <a:ext cx="4716016" cy="353701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643170_67-p-vintazhnii-fon-dlya-fotoshopa-1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97413"/>
          </a:xfrm>
          <a:prstGeom prst="rect">
            <a:avLst/>
          </a:prstGeom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1475656" y="1033572"/>
            <a:ext cx="741682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Загадка 5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Устройство для кипячения воды </a:t>
            </a:r>
            <a:endParaRPr kumimoji="0" lang="ru-RU" sz="4800" b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ambria" pitchFamily="18" charset="0"/>
              <a:ea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И приготовления чая.</a:t>
            </a:r>
            <a:endParaRPr kumimoji="0" lang="ru-RU" sz="4800" b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ambria" pitchFamily="18" charset="0"/>
              <a:ea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Выпускает жаркий пар</a:t>
            </a:r>
            <a:endParaRPr kumimoji="0" lang="ru-RU" sz="4800" b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ambria" pitchFamily="18" charset="0"/>
              <a:ea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mbria" pitchFamily="18" charset="0"/>
                <a:ea typeface="Cambria" pitchFamily="18" charset="0"/>
                <a:cs typeface="Arial" pitchFamily="34" charset="0"/>
              </a:rPr>
              <a:t>Древний чайник…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tem_8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7294" y="0"/>
            <a:ext cx="4646706" cy="6858000"/>
          </a:xfrm>
          <a:prstGeom prst="rect">
            <a:avLst/>
          </a:prstGeom>
        </p:spPr>
      </p:pic>
      <p:pic>
        <p:nvPicPr>
          <p:cNvPr id="5" name="Рисунок 4" descr="item_3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00634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4643170_67-p-vintazhnii-fon-dlya-fotoshopa-1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060848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990099"/>
                </a:solidFill>
                <a:latin typeface="Cambria" pitchFamily="18" charset="0"/>
                <a:ea typeface="Cambria" pitchFamily="18" charset="0"/>
              </a:rPr>
              <a:t/>
            </a:r>
            <a:br>
              <a:rPr lang="ru-RU" sz="5400" b="1" dirty="0" smtClean="0">
                <a:solidFill>
                  <a:srgbClr val="990099"/>
                </a:solidFill>
                <a:latin typeface="Cambria" pitchFamily="18" charset="0"/>
                <a:ea typeface="Cambria" pitchFamily="18" charset="0"/>
              </a:rPr>
            </a:br>
            <a:r>
              <a:rPr lang="ru-RU" sz="5400" b="1" dirty="0" smtClean="0">
                <a:solidFill>
                  <a:srgbClr val="990099"/>
                </a:solidFill>
                <a:latin typeface="Cambria" pitchFamily="18" charset="0"/>
                <a:ea typeface="Cambria" pitchFamily="18" charset="0"/>
              </a:rPr>
              <a:t>Предметы быта </a:t>
            </a:r>
            <a:br>
              <a:rPr lang="ru-RU" sz="5400" b="1" dirty="0" smtClean="0">
                <a:solidFill>
                  <a:srgbClr val="990099"/>
                </a:solidFill>
                <a:latin typeface="Cambria" pitchFamily="18" charset="0"/>
                <a:ea typeface="Cambria" pitchFamily="18" charset="0"/>
              </a:rPr>
            </a:br>
            <a:r>
              <a:rPr lang="ru-RU" sz="5400" b="1" dirty="0" smtClean="0">
                <a:solidFill>
                  <a:srgbClr val="990099"/>
                </a:solidFill>
                <a:latin typeface="Cambria" pitchFamily="18" charset="0"/>
                <a:ea typeface="Cambria" pitchFamily="18" charset="0"/>
              </a:rPr>
              <a:t> в сказках</a:t>
            </a:r>
            <a:endParaRPr lang="ru-RU" sz="5400" b="1" dirty="0">
              <a:solidFill>
                <a:srgbClr val="990099"/>
              </a:solidFill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f3e1b923cc729fb4eb77cf62525f27a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4e416a00febc9ba8fdb8aeec174f61c5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643170_67-p-vintazhnii-fon-dlya-fotoshopa-1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pic>
        <p:nvPicPr>
          <p:cNvPr id="3" name="Рисунок 2" descr="Death_Kosheev-22.jpg.841786524184b29b5f7c417af6ce59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98878" y="0"/>
            <a:ext cx="594624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39615_88-p-shablon-fona-dlya-prezentatsii-powerpoint-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verhushk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20688"/>
            <a:ext cx="9143999" cy="5760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614643170_67-p-vintazhnii-fon-dlya-fotoshopa-1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95536" y="332656"/>
            <a:ext cx="8458200" cy="5688632"/>
          </a:xfrm>
        </p:spPr>
        <p:txBody>
          <a:bodyPr>
            <a:noAutofit/>
          </a:bodyPr>
          <a:lstStyle/>
          <a:p>
            <a:endParaRPr lang="ru-RU" sz="4400" b="1" dirty="0" smtClean="0">
              <a:solidFill>
                <a:schemeClr val="tx1"/>
              </a:solidFill>
              <a:latin typeface="Cambria" pitchFamily="18" charset="0"/>
              <a:ea typeface="Cambria" pitchFamily="18" charset="0"/>
              <a:cs typeface="Calibri" pitchFamily="34" charset="0"/>
            </a:endParaRPr>
          </a:p>
          <a:p>
            <a:r>
              <a:rPr lang="ru-RU" sz="4400" b="1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  <a:cs typeface="Calibri" pitchFamily="34" charset="0"/>
              </a:rPr>
              <a:t>Потрите ладошки. </a:t>
            </a:r>
          </a:p>
          <a:p>
            <a:r>
              <a:rPr lang="ru-RU" sz="4400" b="1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  <a:cs typeface="Calibri" pitchFamily="34" charset="0"/>
              </a:rPr>
              <a:t>Вы почувствовали тепло? </a:t>
            </a:r>
          </a:p>
          <a:p>
            <a:r>
              <a:rPr lang="ru-RU" sz="4400" b="1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  <a:cs typeface="Calibri" pitchFamily="34" charset="0"/>
              </a:rPr>
              <a:t>Прикоснитесь ладошками друг к другу и передайте его. </a:t>
            </a:r>
          </a:p>
          <a:p>
            <a:r>
              <a:rPr lang="ru-RU" sz="4400" b="1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  <a:cs typeface="Calibri" pitchFamily="34" charset="0"/>
              </a:rPr>
              <a:t>Пусть на уроке вам будет так же тепло и уютно. </a:t>
            </a:r>
            <a:endParaRPr lang="ru-RU" sz="4400" b="1" dirty="0">
              <a:solidFill>
                <a:schemeClr val="tx1"/>
              </a:solidFill>
              <a:latin typeface="Cambria" pitchFamily="18" charset="0"/>
              <a:ea typeface="Cambria" pitchFamily="18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643170_67-p-vintazhnii-fon-dlya-fotoshopa-1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1a99fd48839bf688f267ffd08f46ace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5" y="0"/>
            <a:ext cx="6891245" cy="687948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4643170_67-p-vintazhnii-fon-dlya-fotoshopa-1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996952"/>
            <a:ext cx="714948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5300" b="1" dirty="0" smtClean="0">
                <a:solidFill>
                  <a:srgbClr val="003300"/>
                </a:solidFill>
                <a:latin typeface="Cambria" pitchFamily="18" charset="0"/>
                <a:ea typeface="Cambria" pitchFamily="18" charset="0"/>
              </a:rPr>
              <a:t>Рефлексия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-</a:t>
            </a:r>
            <a:r>
              <a:rPr lang="ru-RU" sz="4900" dirty="0" smtClean="0">
                <a:latin typeface="Cambria" pitchFamily="18" charset="0"/>
                <a:ea typeface="Cambria" pitchFamily="18" charset="0"/>
              </a:rPr>
              <a:t>Чем </a:t>
            </a:r>
            <a:r>
              <a:rPr lang="ru-RU" sz="4900" dirty="0">
                <a:latin typeface="Cambria" pitchFamily="18" charset="0"/>
                <a:ea typeface="Cambria" pitchFamily="18" charset="0"/>
              </a:rPr>
              <a:t>интересен был урок? </a:t>
            </a:r>
            <a:r>
              <a:rPr lang="ru-RU" sz="4900" dirty="0" smtClean="0">
                <a:latin typeface="Cambria" pitchFamily="18" charset="0"/>
                <a:ea typeface="Cambria" pitchFamily="18" charset="0"/>
              </a:rPr>
              <a:t/>
            </a:r>
            <a:br>
              <a:rPr lang="ru-RU" sz="4900" dirty="0" smtClean="0">
                <a:latin typeface="Cambria" pitchFamily="18" charset="0"/>
                <a:ea typeface="Cambria" pitchFamily="18" charset="0"/>
              </a:rPr>
            </a:br>
            <a:r>
              <a:rPr lang="ru-RU" sz="4900" dirty="0" smtClean="0">
                <a:latin typeface="Cambria" pitchFamily="18" charset="0"/>
                <a:ea typeface="Cambria" pitchFamily="18" charset="0"/>
              </a:rPr>
              <a:t>Чем </a:t>
            </a:r>
            <a:r>
              <a:rPr lang="ru-RU" sz="4900" dirty="0">
                <a:latin typeface="Cambria" pitchFamily="18" charset="0"/>
                <a:ea typeface="Cambria" pitchFamily="18" charset="0"/>
              </a:rPr>
              <a:t>запомнился?</a:t>
            </a:r>
            <a:br>
              <a:rPr lang="ru-RU" sz="4900" dirty="0">
                <a:latin typeface="Cambria" pitchFamily="18" charset="0"/>
                <a:ea typeface="Cambria" pitchFamily="18" charset="0"/>
              </a:rPr>
            </a:br>
            <a:r>
              <a:rPr lang="ru-RU" sz="4900" dirty="0">
                <a:latin typeface="Cambria" pitchFamily="18" charset="0"/>
                <a:ea typeface="Cambria" pitchFamily="18" charset="0"/>
              </a:rPr>
              <a:t>-Что бы вы рассказали другу </a:t>
            </a:r>
            <a:r>
              <a:rPr lang="ru-RU" sz="4900" dirty="0" smtClean="0">
                <a:latin typeface="Cambria" pitchFamily="18" charset="0"/>
                <a:ea typeface="Cambria" pitchFamily="18" charset="0"/>
              </a:rPr>
              <a:t>о </a:t>
            </a:r>
            <a:r>
              <a:rPr lang="ru-RU" sz="4900" dirty="0">
                <a:latin typeface="Cambria" pitchFamily="18" charset="0"/>
                <a:ea typeface="Cambria" pitchFamily="18" charset="0"/>
              </a:rPr>
              <a:t>нашем уроке?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4643170_67-p-vintazhnii-fon-dlya-fotoshopa-1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974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772816"/>
            <a:ext cx="8064896" cy="308235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СПАСИБО ЗА ВНИМАНИЕ!</a:t>
            </a:r>
            <a:br>
              <a:rPr lang="ru-RU" sz="4800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</a:br>
            <a:r>
              <a:rPr lang="ru-RU" sz="4800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МОЛОДЦЫ!</a:t>
            </a:r>
            <a:endParaRPr lang="ru-RU" sz="4800" b="1" dirty="0">
              <a:solidFill>
                <a:srgbClr val="7030A0"/>
              </a:solidFill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643170_67-p-vintazhnii-fon-dlya-fotoshopa-1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97413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155904" cy="8382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lack" pitchFamily="34" charset="0"/>
              </a:rPr>
              <a:t>АКТУАЛИЗАЦИЯ ЗНАНИЙ</a:t>
            </a:r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556792"/>
            <a:ext cx="756084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sz="4800" dirty="0" smtClean="0">
                <a:latin typeface="Cambria" pitchFamily="18" charset="0"/>
                <a:ea typeface="Cambria" pitchFamily="18" charset="0"/>
                <a:cs typeface="Calibri" pitchFamily="34" charset="0"/>
              </a:rPr>
              <a:t>Без чего в избе жить невозможно?</a:t>
            </a:r>
          </a:p>
          <a:p>
            <a:r>
              <a:rPr lang="ru-RU" sz="4800" dirty="0" smtClean="0">
                <a:latin typeface="Cambria" pitchFamily="18" charset="0"/>
                <a:ea typeface="Cambria" pitchFamily="18" charset="0"/>
                <a:cs typeface="Calibri" pitchFamily="34" charset="0"/>
              </a:rPr>
              <a:t>Как вы думаете, почему лавки длинные? А почему широкие? </a:t>
            </a:r>
          </a:p>
          <a:p>
            <a:r>
              <a:rPr lang="ru-RU" sz="4800" dirty="0" smtClean="0">
                <a:latin typeface="Cambria" pitchFamily="18" charset="0"/>
                <a:ea typeface="Cambria" pitchFamily="18" charset="0"/>
                <a:cs typeface="Calibri" pitchFamily="34" charset="0"/>
              </a:rPr>
              <a:t>Назовите самое почетное место в доме?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643170_67-p-vintazhnii-fon-dlya-fotoshopa-1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  <a:ln>
            <a:solidFill>
              <a:srgbClr val="339933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556792"/>
            <a:ext cx="7776864" cy="1143000"/>
          </a:xfrm>
          <a:ln w="57150">
            <a:solidFill>
              <a:srgbClr val="339933"/>
            </a:solidFill>
          </a:ln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990099"/>
                </a:solidFill>
                <a:latin typeface="Cambria" pitchFamily="18" charset="0"/>
                <a:ea typeface="Cambria" pitchFamily="18" charset="0"/>
              </a:rPr>
              <a:t>Работа по теме урока </a:t>
            </a:r>
            <a:endParaRPr lang="ru-RU" sz="4800" b="1" dirty="0">
              <a:solidFill>
                <a:srgbClr val="990099"/>
              </a:solidFill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4643170_67-p-vintazhnii-fon-dlya-fotoshopa-1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475656" y="476672"/>
            <a:ext cx="748883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3300"/>
                </a:solidFill>
                <a:latin typeface="Cambria" pitchFamily="18" charset="0"/>
                <a:ea typeface="Cambria" pitchFamily="18" charset="0"/>
              </a:rPr>
              <a:t>Загадка 1</a:t>
            </a:r>
          </a:p>
          <a:p>
            <a:r>
              <a:rPr lang="ru-RU" sz="4400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Большой ящик, </a:t>
            </a:r>
          </a:p>
          <a:p>
            <a:r>
              <a:rPr lang="ru-RU" sz="4400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на нем крышка.</a:t>
            </a:r>
            <a:br>
              <a:rPr lang="ru-RU" sz="4400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</a:br>
            <a:r>
              <a:rPr lang="ru-RU" sz="4400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И висит ещё замок.</a:t>
            </a:r>
            <a:br>
              <a:rPr lang="ru-RU" sz="4400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</a:br>
            <a:r>
              <a:rPr lang="ru-RU" sz="4400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Царь хранит в нем золотишко,</a:t>
            </a:r>
            <a:br>
              <a:rPr lang="ru-RU" sz="4400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</a:br>
            <a:r>
              <a:rPr lang="ru-RU" sz="4400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Чтоб украсть никто </a:t>
            </a:r>
          </a:p>
          <a:p>
            <a:r>
              <a:rPr lang="ru-RU" sz="4400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не смог.</a:t>
            </a:r>
            <a:endParaRPr lang="ru-RU" sz="4400" b="1" dirty="0">
              <a:solidFill>
                <a:srgbClr val="7030A0"/>
              </a:solidFill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1.jpg0373AF7B-A0B0-47CD-928F-9C8C7138AC4BLar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2430016"/>
            <a:ext cx="4427984" cy="44279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16249.9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5533135" cy="3645024"/>
          </a:xfrm>
          <a:prstGeom prst="rect">
            <a:avLst/>
          </a:prstGeom>
        </p:spPr>
      </p:pic>
      <p:pic>
        <p:nvPicPr>
          <p:cNvPr id="5" name="Рисунок 4" descr="71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175574"/>
            <a:ext cx="4788024" cy="3682426"/>
          </a:xfrm>
          <a:prstGeom prst="rect">
            <a:avLst/>
          </a:prstGeom>
        </p:spPr>
      </p:pic>
      <p:pic>
        <p:nvPicPr>
          <p:cNvPr id="9" name="Рисунок 8" descr="a1a51605143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6056" y="0"/>
            <a:ext cx="4067944" cy="306630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4643170_67-p-vintazhnii-fon-dlya-fotoshopa-1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0955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24744"/>
            <a:ext cx="7668344" cy="3879304"/>
          </a:xfrm>
        </p:spPr>
        <p:txBody>
          <a:bodyPr>
            <a:noAutofit/>
          </a:bodyPr>
          <a:lstStyle/>
          <a:p>
            <a:pPr algn="l"/>
            <a:r>
              <a:rPr lang="ru-RU" b="1" dirty="0" smtClean="0">
                <a:solidFill>
                  <a:srgbClr val="003300"/>
                </a:solidFill>
                <a:latin typeface="Cambria" pitchFamily="18" charset="0"/>
                <a:ea typeface="Cambria" pitchFamily="18" charset="0"/>
              </a:rPr>
              <a:t>Загадка 2</a:t>
            </a:r>
            <a:r>
              <a:rPr lang="ru-RU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Он</a:t>
            </a:r>
            <a:r>
              <a:rPr lang="ru-RU" b="1" dirty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, как круглая кастрюля.</a:t>
            </a:r>
            <a:br>
              <a:rPr lang="ru-RU" b="1" dirty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Он чумазый, не </a:t>
            </a:r>
            <a:r>
              <a:rPr lang="ru-RU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чистюля.</a:t>
            </a:r>
            <a:br>
              <a:rPr lang="ru-RU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Где-то </a:t>
            </a:r>
            <a:r>
              <a:rPr lang="ru-RU" b="1" dirty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в печке </a:t>
            </a:r>
            <a:r>
              <a:rPr lang="ru-RU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уголек,</a:t>
            </a:r>
            <a:br>
              <a:rPr lang="ru-RU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Кашу </a:t>
            </a:r>
            <a:r>
              <a:rPr lang="ru-RU" b="1" dirty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сварит...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_image_24728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04864"/>
            <a:ext cx="9141721" cy="4653136"/>
          </a:xfrm>
          <a:prstGeom prst="rect">
            <a:avLst/>
          </a:prstGeom>
        </p:spPr>
      </p:pic>
      <p:pic>
        <p:nvPicPr>
          <p:cNvPr id="5" name="Рисунок 4" descr="1156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283968" cy="3298655"/>
          </a:xfrm>
          <a:prstGeom prst="rect">
            <a:avLst/>
          </a:prstGeom>
        </p:spPr>
      </p:pic>
      <p:pic>
        <p:nvPicPr>
          <p:cNvPr id="6" name="Рисунок 5" descr="B2OaX2Mj6zQ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6524" y="1"/>
            <a:ext cx="4927475" cy="328498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614643170_67-p-vintazhnii-fon-dlya-fotoshopa-1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475656" y="1412776"/>
            <a:ext cx="6480720" cy="3929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3300"/>
                </a:solidFill>
                <a:latin typeface="Cambria" pitchFamily="18" charset="0"/>
                <a:ea typeface="Cambria" pitchFamily="18" charset="0"/>
              </a:rPr>
              <a:t>Загадка 3</a:t>
            </a:r>
          </a:p>
          <a:p>
            <a:r>
              <a:rPr lang="ru-RU" sz="4800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Не бык, а бодает, </a:t>
            </a:r>
          </a:p>
          <a:p>
            <a:r>
              <a:rPr lang="ru-RU" sz="4800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не ест, а еду хватает.</a:t>
            </a:r>
            <a:br>
              <a:rPr lang="ru-RU" sz="4800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</a:br>
            <a:r>
              <a:rPr lang="ru-RU" sz="4800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Что схватит - отдает, </a:t>
            </a:r>
          </a:p>
          <a:p>
            <a:r>
              <a:rPr lang="ru-RU" sz="4800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а сам в угол идет</a:t>
            </a:r>
            <a:endParaRPr lang="ru-RU" sz="4800" b="1" dirty="0">
              <a:solidFill>
                <a:srgbClr val="7030A0"/>
              </a:solidFill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</TotalTime>
  <Words>106</Words>
  <Application>Microsoft Office PowerPoint</Application>
  <PresentationFormat>Экран (4:3)</PresentationFormat>
  <Paragraphs>31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                                   подготовила: учительница                                     Демидова Татьяна                              Александровна</vt:lpstr>
      <vt:lpstr>Слайд 2</vt:lpstr>
      <vt:lpstr>АКТУАЛИЗАЦИЯ ЗНАНИЙ</vt:lpstr>
      <vt:lpstr>Работа по теме урока </vt:lpstr>
      <vt:lpstr>Слайд 5</vt:lpstr>
      <vt:lpstr>Слайд 6</vt:lpstr>
      <vt:lpstr>Загадка 2 Он, как круглая кастрюля. Он чумазый, не чистюля. Где-то в печке уголек, Кашу сварит...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 Предметы быта   в сказках</vt:lpstr>
      <vt:lpstr>Слайд 16</vt:lpstr>
      <vt:lpstr>Слайд 17</vt:lpstr>
      <vt:lpstr>Слайд 18</vt:lpstr>
      <vt:lpstr>Слайд 19</vt:lpstr>
      <vt:lpstr>Слайд 20</vt:lpstr>
      <vt:lpstr>Рефлексия -Чем интересен был урок?  Чем запомнился? -Что бы вы рассказали другу о нашем уроке?   </vt:lpstr>
      <vt:lpstr>СПАСИБО ЗА ВНИМАНИЕ! 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Demidov</dc:creator>
  <cp:lastModifiedBy>Demidov</cp:lastModifiedBy>
  <cp:revision>21</cp:revision>
  <dcterms:created xsi:type="dcterms:W3CDTF">2021-12-28T14:21:58Z</dcterms:created>
  <dcterms:modified xsi:type="dcterms:W3CDTF">2021-12-28T17:48:17Z</dcterms:modified>
</cp:coreProperties>
</file>