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4" r:id="rId4"/>
    <p:sldId id="269" r:id="rId5"/>
    <p:sldId id="276" r:id="rId6"/>
    <p:sldId id="266" r:id="rId7"/>
    <p:sldId id="261" r:id="rId8"/>
    <p:sldId id="262" r:id="rId9"/>
    <p:sldId id="265" r:id="rId10"/>
    <p:sldId id="263" r:id="rId11"/>
    <p:sldId id="270" r:id="rId12"/>
    <p:sldId id="277" r:id="rId13"/>
    <p:sldId id="275" r:id="rId14"/>
    <p:sldId id="273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1072E1-ACE5-4FA4-A156-FAD14FCA2687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E85150B-238B-476A-91C7-D3B83193660C}">
      <dgm:prSet phldrT="[Текст]"/>
      <dgm:spPr/>
      <dgm:t>
        <a:bodyPr/>
        <a:lstStyle/>
        <a:p>
          <a:r>
            <a:rPr lang="ru-RU" dirty="0" smtClean="0">
              <a:effectLst/>
              <a:latin typeface="Times New Roman"/>
              <a:ea typeface="Times New Roman"/>
            </a:rPr>
            <a:t>для развития у детей художественных способностей;</a:t>
          </a:r>
          <a:endParaRPr lang="ru-RU" dirty="0"/>
        </a:p>
      </dgm:t>
    </dgm:pt>
    <dgm:pt modelId="{77DDC4E4-88F0-4058-9722-8F71653B3F9D}" type="parTrans" cxnId="{2FBB7AED-10F9-4AC9-A2A1-73FF856D413A}">
      <dgm:prSet/>
      <dgm:spPr/>
      <dgm:t>
        <a:bodyPr/>
        <a:lstStyle/>
        <a:p>
          <a:endParaRPr lang="ru-RU"/>
        </a:p>
      </dgm:t>
    </dgm:pt>
    <dgm:pt modelId="{D6B72BCF-EF2A-4107-A1C6-2899BAC5B73A}" type="sibTrans" cxnId="{2FBB7AED-10F9-4AC9-A2A1-73FF856D413A}">
      <dgm:prSet/>
      <dgm:spPr/>
      <dgm:t>
        <a:bodyPr/>
        <a:lstStyle/>
        <a:p>
          <a:endParaRPr lang="ru-RU"/>
        </a:p>
      </dgm:t>
    </dgm:pt>
    <dgm:pt modelId="{06138E36-14D8-4E32-A300-B38A40552AFC}">
      <dgm:prSet phldrT="[Текст]"/>
      <dgm:spPr/>
      <dgm:t>
        <a:bodyPr/>
        <a:lstStyle/>
        <a:p>
          <a:r>
            <a:rPr lang="ru-RU" dirty="0" smtClean="0">
              <a:effectLst/>
              <a:latin typeface="Times New Roman"/>
              <a:ea typeface="Times New Roman"/>
            </a:rPr>
            <a:t>для творческого самовыражения детей;</a:t>
          </a:r>
          <a:endParaRPr lang="ru-RU" dirty="0"/>
        </a:p>
      </dgm:t>
    </dgm:pt>
    <dgm:pt modelId="{A893BCBA-25CE-4CCF-8B73-208394CA6089}" type="parTrans" cxnId="{103A2B22-849B-4725-A693-EBD9BEEF65B2}">
      <dgm:prSet/>
      <dgm:spPr/>
      <dgm:t>
        <a:bodyPr/>
        <a:lstStyle/>
        <a:p>
          <a:endParaRPr lang="ru-RU"/>
        </a:p>
      </dgm:t>
    </dgm:pt>
    <dgm:pt modelId="{809EFE52-794D-499F-B33F-CB8D6FB2DA8B}" type="sibTrans" cxnId="{103A2B22-849B-4725-A693-EBD9BEEF65B2}">
      <dgm:prSet/>
      <dgm:spPr/>
      <dgm:t>
        <a:bodyPr/>
        <a:lstStyle/>
        <a:p>
          <a:endParaRPr lang="ru-RU"/>
        </a:p>
      </dgm:t>
    </dgm:pt>
    <dgm:pt modelId="{A3190C5C-0A36-4C30-9FAC-764EBAA10531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D9A5403D-5491-4127-B238-478C298E6CD3}" type="parTrans" cxnId="{81B285AA-3E4F-4333-B32F-BF578141319C}">
      <dgm:prSet/>
      <dgm:spPr/>
      <dgm:t>
        <a:bodyPr/>
        <a:lstStyle/>
        <a:p>
          <a:endParaRPr lang="ru-RU"/>
        </a:p>
      </dgm:t>
    </dgm:pt>
    <dgm:pt modelId="{3A30EAD5-8EE1-4D52-887C-A287156B60B8}" type="sibTrans" cxnId="{81B285AA-3E4F-4333-B32F-BF578141319C}">
      <dgm:prSet/>
      <dgm:spPr/>
      <dgm:t>
        <a:bodyPr/>
        <a:lstStyle/>
        <a:p>
          <a:endParaRPr lang="ru-RU"/>
        </a:p>
      </dgm:t>
    </dgm:pt>
    <dgm:pt modelId="{B3464E6C-908B-40A1-9AF8-A38EC98798C1}">
      <dgm:prSet phldrT="[Текст]"/>
      <dgm:spPr/>
      <dgm:t>
        <a:bodyPr/>
        <a:lstStyle/>
        <a:p>
          <a:r>
            <a:rPr lang="ru-RU" dirty="0" smtClean="0">
              <a:effectLst/>
              <a:latin typeface="Times New Roman"/>
              <a:ea typeface="Times New Roman"/>
            </a:rPr>
            <a:t>в изобразительной деятельности (рисовании, лепке) и художественном конструировании; </a:t>
          </a:r>
          <a:endParaRPr lang="ru-RU" dirty="0"/>
        </a:p>
      </dgm:t>
    </dgm:pt>
    <dgm:pt modelId="{F04E3DD3-E156-4291-8D9F-F19A84407B0C}" type="parTrans" cxnId="{282C7FD9-113B-4816-834B-A596E5A1D639}">
      <dgm:prSet/>
      <dgm:spPr/>
      <dgm:t>
        <a:bodyPr/>
        <a:lstStyle/>
        <a:p>
          <a:endParaRPr lang="ru-RU"/>
        </a:p>
      </dgm:t>
    </dgm:pt>
    <dgm:pt modelId="{E74AC5AD-C345-4364-BEE8-3950868E7562}" type="sibTrans" cxnId="{282C7FD9-113B-4816-834B-A596E5A1D639}">
      <dgm:prSet/>
      <dgm:spPr/>
      <dgm:t>
        <a:bodyPr/>
        <a:lstStyle/>
        <a:p>
          <a:endParaRPr lang="ru-RU"/>
        </a:p>
      </dgm:t>
    </dgm:pt>
    <dgm:pt modelId="{2589F4E3-D046-45CD-B28C-4B86627991AF}">
      <dgm:prSet phldrT="[Текст]"/>
      <dgm:spPr/>
      <dgm:t>
        <a:bodyPr/>
        <a:lstStyle/>
        <a:p>
          <a:r>
            <a:rPr lang="ru-RU" dirty="0" smtClean="0">
              <a:effectLst/>
              <a:latin typeface="Times New Roman"/>
              <a:ea typeface="Times New Roman"/>
            </a:rPr>
            <a:t>в музыкальной деятельности; </a:t>
          </a:r>
          <a:endParaRPr lang="ru-RU" dirty="0"/>
        </a:p>
      </dgm:t>
    </dgm:pt>
    <dgm:pt modelId="{C51A300A-374F-4CBC-B5F2-1D834A7EA76C}" type="parTrans" cxnId="{35A375FE-F0DC-4B2A-88AA-0979564A7F38}">
      <dgm:prSet/>
      <dgm:spPr/>
      <dgm:t>
        <a:bodyPr/>
        <a:lstStyle/>
        <a:p>
          <a:endParaRPr lang="ru-RU"/>
        </a:p>
      </dgm:t>
    </dgm:pt>
    <dgm:pt modelId="{D59646B2-28B5-40EE-AF50-2EF9842F441A}" type="sibTrans" cxnId="{35A375FE-F0DC-4B2A-88AA-0979564A7F38}">
      <dgm:prSet/>
      <dgm:spPr/>
      <dgm:t>
        <a:bodyPr/>
        <a:lstStyle/>
        <a:p>
          <a:endParaRPr lang="ru-RU"/>
        </a:p>
      </dgm:t>
    </dgm:pt>
    <dgm:pt modelId="{2FF4ACF3-DDB7-4AE9-A178-412CF5D89ABE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A1576B6C-9662-453E-9F36-780C135673AD}" type="parTrans" cxnId="{E1AA0BB7-0AD4-461A-8C1D-E13125FDB7A5}">
      <dgm:prSet/>
      <dgm:spPr/>
      <dgm:t>
        <a:bodyPr/>
        <a:lstStyle/>
        <a:p>
          <a:endParaRPr lang="ru-RU"/>
        </a:p>
      </dgm:t>
    </dgm:pt>
    <dgm:pt modelId="{EB317250-7A7E-4896-8528-AF6BF958F001}" type="sibTrans" cxnId="{E1AA0BB7-0AD4-461A-8C1D-E13125FDB7A5}">
      <dgm:prSet/>
      <dgm:spPr/>
      <dgm:t>
        <a:bodyPr/>
        <a:lstStyle/>
        <a:p>
          <a:endParaRPr lang="ru-RU"/>
        </a:p>
      </dgm:t>
    </dgm:pt>
    <dgm:pt modelId="{316ED7ED-ADF8-440E-91C2-32803DE9CDF4}">
      <dgm:prSet phldrT="[Текст]"/>
      <dgm:spPr/>
      <dgm:t>
        <a:bodyPr/>
        <a:lstStyle/>
        <a:p>
          <a:r>
            <a:rPr lang="ru-RU" dirty="0" smtClean="0">
              <a:effectLst/>
              <a:latin typeface="Times New Roman"/>
              <a:ea typeface="Times New Roman"/>
            </a:rPr>
            <a:t>в театрализованной деятельности;</a:t>
          </a:r>
          <a:endParaRPr lang="ru-RU" dirty="0"/>
        </a:p>
      </dgm:t>
    </dgm:pt>
    <dgm:pt modelId="{8813E32E-E4E2-4BF0-BA13-C3E20FBF4D1F}" type="parTrans" cxnId="{A0ED286B-51D9-4BD1-A2FB-6C5FE68823DE}">
      <dgm:prSet/>
      <dgm:spPr/>
      <dgm:t>
        <a:bodyPr/>
        <a:lstStyle/>
        <a:p>
          <a:endParaRPr lang="ru-RU"/>
        </a:p>
      </dgm:t>
    </dgm:pt>
    <dgm:pt modelId="{55AACB86-5B94-4F47-A80B-90C8BD00446E}" type="sibTrans" cxnId="{A0ED286B-51D9-4BD1-A2FB-6C5FE68823DE}">
      <dgm:prSet/>
      <dgm:spPr/>
      <dgm:t>
        <a:bodyPr/>
        <a:lstStyle/>
        <a:p>
          <a:endParaRPr lang="ru-RU"/>
        </a:p>
      </dgm:t>
    </dgm:pt>
    <dgm:pt modelId="{0B89BF5B-67BC-4D2B-9B02-A2A710985BBB}">
      <dgm:prSet phldrT="[Текст]"/>
      <dgm:spPr/>
      <dgm:t>
        <a:bodyPr/>
        <a:lstStyle/>
        <a:p>
          <a:r>
            <a:rPr lang="ru-RU" dirty="0" smtClean="0">
              <a:effectLst/>
              <a:latin typeface="Times New Roman"/>
              <a:ea typeface="Times New Roman"/>
            </a:rPr>
            <a:t>для приобщения детей к истокам народного творчества. </a:t>
          </a:r>
          <a:endParaRPr lang="ru-RU" dirty="0"/>
        </a:p>
      </dgm:t>
    </dgm:pt>
    <dgm:pt modelId="{670F302F-A015-4E8F-9A99-B43943D0CF14}" type="parTrans" cxnId="{4D2E9974-A592-4B1B-81CF-6DC6FFEDEFA4}">
      <dgm:prSet/>
      <dgm:spPr/>
      <dgm:t>
        <a:bodyPr/>
        <a:lstStyle/>
        <a:p>
          <a:endParaRPr lang="ru-RU"/>
        </a:p>
      </dgm:t>
    </dgm:pt>
    <dgm:pt modelId="{23F321C4-7C04-477D-ADD6-D9AB06332B27}" type="sibTrans" cxnId="{4D2E9974-A592-4B1B-81CF-6DC6FFEDEFA4}">
      <dgm:prSet/>
      <dgm:spPr/>
      <dgm:t>
        <a:bodyPr/>
        <a:lstStyle/>
        <a:p>
          <a:endParaRPr lang="ru-RU"/>
        </a:p>
      </dgm:t>
    </dgm:pt>
    <dgm:pt modelId="{5998D4B8-C9AF-4C16-B9A8-449591125C4C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665DFA14-DC52-4FF8-BADE-5600A544909B}" type="sibTrans" cxnId="{2C779BBB-103C-4ACB-BFB0-313576E15718}">
      <dgm:prSet/>
      <dgm:spPr/>
      <dgm:t>
        <a:bodyPr/>
        <a:lstStyle/>
        <a:p>
          <a:endParaRPr lang="ru-RU"/>
        </a:p>
      </dgm:t>
    </dgm:pt>
    <dgm:pt modelId="{37D7C8C1-31B7-495B-9E4B-244A1BF8BD44}" type="parTrans" cxnId="{2C779BBB-103C-4ACB-BFB0-313576E15718}">
      <dgm:prSet/>
      <dgm:spPr/>
      <dgm:t>
        <a:bodyPr/>
        <a:lstStyle/>
        <a:p>
          <a:endParaRPr lang="ru-RU"/>
        </a:p>
      </dgm:t>
    </dgm:pt>
    <dgm:pt modelId="{A373418F-10DB-437F-8F3F-C42F34DAEEB5}" type="pres">
      <dgm:prSet presAssocID="{9E1072E1-ACE5-4FA4-A156-FAD14FCA268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00E1EF-EC8C-40A9-9F66-F935667901DB}" type="pres">
      <dgm:prSet presAssocID="{5998D4B8-C9AF-4C16-B9A8-449591125C4C}" presName="composite" presStyleCnt="0"/>
      <dgm:spPr/>
    </dgm:pt>
    <dgm:pt modelId="{4A32966B-E201-4CB5-94F4-2E4D5D9A632B}" type="pres">
      <dgm:prSet presAssocID="{5998D4B8-C9AF-4C16-B9A8-449591125C4C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BF1BBA-F102-4E45-B35C-EA01E21A3D6E}" type="pres">
      <dgm:prSet presAssocID="{5998D4B8-C9AF-4C16-B9A8-449591125C4C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2C532C-BF6A-4DA0-95C7-2FE189C27DCE}" type="pres">
      <dgm:prSet presAssocID="{665DFA14-DC52-4FF8-BADE-5600A544909B}" presName="sp" presStyleCnt="0"/>
      <dgm:spPr/>
    </dgm:pt>
    <dgm:pt modelId="{209A0826-ED63-4A8D-9604-F61D47058994}" type="pres">
      <dgm:prSet presAssocID="{A3190C5C-0A36-4C30-9FAC-764EBAA10531}" presName="composite" presStyleCnt="0"/>
      <dgm:spPr/>
    </dgm:pt>
    <dgm:pt modelId="{0B565416-9605-4767-BA4D-F44D75E53C12}" type="pres">
      <dgm:prSet presAssocID="{A3190C5C-0A36-4C30-9FAC-764EBAA10531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940802-E51F-4DBF-9F04-8FE0DFE4F12E}" type="pres">
      <dgm:prSet presAssocID="{A3190C5C-0A36-4C30-9FAC-764EBAA10531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25B00D-256C-499E-B5B9-C2F25069AEBE}" type="pres">
      <dgm:prSet presAssocID="{3A30EAD5-8EE1-4D52-887C-A287156B60B8}" presName="sp" presStyleCnt="0"/>
      <dgm:spPr/>
    </dgm:pt>
    <dgm:pt modelId="{D84F5490-365B-420C-BF6E-885C9AD6E96C}" type="pres">
      <dgm:prSet presAssocID="{2FF4ACF3-DDB7-4AE9-A178-412CF5D89ABE}" presName="composite" presStyleCnt="0"/>
      <dgm:spPr/>
    </dgm:pt>
    <dgm:pt modelId="{D0C9EDCC-AF20-45E6-80BD-7F713C9D8D82}" type="pres">
      <dgm:prSet presAssocID="{2FF4ACF3-DDB7-4AE9-A178-412CF5D89ABE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6E02AB-EEA1-4537-B295-0452E5562D2F}" type="pres">
      <dgm:prSet presAssocID="{2FF4ACF3-DDB7-4AE9-A178-412CF5D89ABE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C779BBB-103C-4ACB-BFB0-313576E15718}" srcId="{9E1072E1-ACE5-4FA4-A156-FAD14FCA2687}" destId="{5998D4B8-C9AF-4C16-B9A8-449591125C4C}" srcOrd="0" destOrd="0" parTransId="{37D7C8C1-31B7-495B-9E4B-244A1BF8BD44}" sibTransId="{665DFA14-DC52-4FF8-BADE-5600A544909B}"/>
    <dgm:cxn modelId="{C8F9965B-423B-4786-952B-F1E9350CFD8E}" type="presOf" srcId="{9E1072E1-ACE5-4FA4-A156-FAD14FCA2687}" destId="{A373418F-10DB-437F-8F3F-C42F34DAEEB5}" srcOrd="0" destOrd="0" presId="urn:microsoft.com/office/officeart/2005/8/layout/chevron2"/>
    <dgm:cxn modelId="{4787CFE8-8823-478F-951E-CE02E8E54E0A}" type="presOf" srcId="{316ED7ED-ADF8-440E-91C2-32803DE9CDF4}" destId="{E66E02AB-EEA1-4537-B295-0452E5562D2F}" srcOrd="0" destOrd="0" presId="urn:microsoft.com/office/officeart/2005/8/layout/chevron2"/>
    <dgm:cxn modelId="{41656CFD-68F3-4129-8C2B-AFF53AA1A6C0}" type="presOf" srcId="{2FF4ACF3-DDB7-4AE9-A178-412CF5D89ABE}" destId="{D0C9EDCC-AF20-45E6-80BD-7F713C9D8D82}" srcOrd="0" destOrd="0" presId="urn:microsoft.com/office/officeart/2005/8/layout/chevron2"/>
    <dgm:cxn modelId="{E129C7EC-4B81-409F-82A1-510A669B7D62}" type="presOf" srcId="{5998D4B8-C9AF-4C16-B9A8-449591125C4C}" destId="{4A32966B-E201-4CB5-94F4-2E4D5D9A632B}" srcOrd="0" destOrd="0" presId="urn:microsoft.com/office/officeart/2005/8/layout/chevron2"/>
    <dgm:cxn modelId="{5AEFA8C2-B555-43D2-8153-29D60632B79D}" type="presOf" srcId="{CE85150B-238B-476A-91C7-D3B83193660C}" destId="{2EBF1BBA-F102-4E45-B35C-EA01E21A3D6E}" srcOrd="0" destOrd="0" presId="urn:microsoft.com/office/officeart/2005/8/layout/chevron2"/>
    <dgm:cxn modelId="{103A2B22-849B-4725-A693-EBD9BEEF65B2}" srcId="{5998D4B8-C9AF-4C16-B9A8-449591125C4C}" destId="{06138E36-14D8-4E32-A300-B38A40552AFC}" srcOrd="1" destOrd="0" parTransId="{A893BCBA-25CE-4CCF-8B73-208394CA6089}" sibTransId="{809EFE52-794D-499F-B33F-CB8D6FB2DA8B}"/>
    <dgm:cxn modelId="{1C3301FA-1455-4BC6-9E3D-6A7AB407B2C3}" type="presOf" srcId="{A3190C5C-0A36-4C30-9FAC-764EBAA10531}" destId="{0B565416-9605-4767-BA4D-F44D75E53C12}" srcOrd="0" destOrd="0" presId="urn:microsoft.com/office/officeart/2005/8/layout/chevron2"/>
    <dgm:cxn modelId="{81B285AA-3E4F-4333-B32F-BF578141319C}" srcId="{9E1072E1-ACE5-4FA4-A156-FAD14FCA2687}" destId="{A3190C5C-0A36-4C30-9FAC-764EBAA10531}" srcOrd="1" destOrd="0" parTransId="{D9A5403D-5491-4127-B238-478C298E6CD3}" sibTransId="{3A30EAD5-8EE1-4D52-887C-A287156B60B8}"/>
    <dgm:cxn modelId="{A2EA9475-CBEC-4A30-A05C-8FF83F56E7A7}" type="presOf" srcId="{06138E36-14D8-4E32-A300-B38A40552AFC}" destId="{2EBF1BBA-F102-4E45-B35C-EA01E21A3D6E}" srcOrd="0" destOrd="1" presId="urn:microsoft.com/office/officeart/2005/8/layout/chevron2"/>
    <dgm:cxn modelId="{2FBB7AED-10F9-4AC9-A2A1-73FF856D413A}" srcId="{5998D4B8-C9AF-4C16-B9A8-449591125C4C}" destId="{CE85150B-238B-476A-91C7-D3B83193660C}" srcOrd="0" destOrd="0" parTransId="{77DDC4E4-88F0-4058-9722-8F71653B3F9D}" sibTransId="{D6B72BCF-EF2A-4107-A1C6-2899BAC5B73A}"/>
    <dgm:cxn modelId="{8DE6306F-0725-4340-8ED9-A8632C732186}" type="presOf" srcId="{0B89BF5B-67BC-4D2B-9B02-A2A710985BBB}" destId="{E66E02AB-EEA1-4537-B295-0452E5562D2F}" srcOrd="0" destOrd="1" presId="urn:microsoft.com/office/officeart/2005/8/layout/chevron2"/>
    <dgm:cxn modelId="{5EA93E32-CA2A-4BB5-A95B-9AC903A26D0E}" type="presOf" srcId="{2589F4E3-D046-45CD-B28C-4B86627991AF}" destId="{1C940802-E51F-4DBF-9F04-8FE0DFE4F12E}" srcOrd="0" destOrd="1" presId="urn:microsoft.com/office/officeart/2005/8/layout/chevron2"/>
    <dgm:cxn modelId="{4D2E9974-A592-4B1B-81CF-6DC6FFEDEFA4}" srcId="{2FF4ACF3-DDB7-4AE9-A178-412CF5D89ABE}" destId="{0B89BF5B-67BC-4D2B-9B02-A2A710985BBB}" srcOrd="1" destOrd="0" parTransId="{670F302F-A015-4E8F-9A99-B43943D0CF14}" sibTransId="{23F321C4-7C04-477D-ADD6-D9AB06332B27}"/>
    <dgm:cxn modelId="{E1AA0BB7-0AD4-461A-8C1D-E13125FDB7A5}" srcId="{9E1072E1-ACE5-4FA4-A156-FAD14FCA2687}" destId="{2FF4ACF3-DDB7-4AE9-A178-412CF5D89ABE}" srcOrd="2" destOrd="0" parTransId="{A1576B6C-9662-453E-9F36-780C135673AD}" sibTransId="{EB317250-7A7E-4896-8528-AF6BF958F001}"/>
    <dgm:cxn modelId="{35A375FE-F0DC-4B2A-88AA-0979564A7F38}" srcId="{A3190C5C-0A36-4C30-9FAC-764EBAA10531}" destId="{2589F4E3-D046-45CD-B28C-4B86627991AF}" srcOrd="1" destOrd="0" parTransId="{C51A300A-374F-4CBC-B5F2-1D834A7EA76C}" sibTransId="{D59646B2-28B5-40EE-AF50-2EF9842F441A}"/>
    <dgm:cxn modelId="{282C7FD9-113B-4816-834B-A596E5A1D639}" srcId="{A3190C5C-0A36-4C30-9FAC-764EBAA10531}" destId="{B3464E6C-908B-40A1-9AF8-A38EC98798C1}" srcOrd="0" destOrd="0" parTransId="{F04E3DD3-E156-4291-8D9F-F19A84407B0C}" sibTransId="{E74AC5AD-C345-4364-BEE8-3950868E7562}"/>
    <dgm:cxn modelId="{036C0F57-759F-4BD8-91A5-BFAF9E6FFDEC}" type="presOf" srcId="{B3464E6C-908B-40A1-9AF8-A38EC98798C1}" destId="{1C940802-E51F-4DBF-9F04-8FE0DFE4F12E}" srcOrd="0" destOrd="0" presId="urn:microsoft.com/office/officeart/2005/8/layout/chevron2"/>
    <dgm:cxn modelId="{A0ED286B-51D9-4BD1-A2FB-6C5FE68823DE}" srcId="{2FF4ACF3-DDB7-4AE9-A178-412CF5D89ABE}" destId="{316ED7ED-ADF8-440E-91C2-32803DE9CDF4}" srcOrd="0" destOrd="0" parTransId="{8813E32E-E4E2-4BF0-BA13-C3E20FBF4D1F}" sibTransId="{55AACB86-5B94-4F47-A80B-90C8BD00446E}"/>
    <dgm:cxn modelId="{A02B4B93-71D1-48CF-8353-3C543C640673}" type="presParOf" srcId="{A373418F-10DB-437F-8F3F-C42F34DAEEB5}" destId="{0000E1EF-EC8C-40A9-9F66-F935667901DB}" srcOrd="0" destOrd="0" presId="urn:microsoft.com/office/officeart/2005/8/layout/chevron2"/>
    <dgm:cxn modelId="{AF693555-F7E7-4809-BEB8-E36E3C60EDCE}" type="presParOf" srcId="{0000E1EF-EC8C-40A9-9F66-F935667901DB}" destId="{4A32966B-E201-4CB5-94F4-2E4D5D9A632B}" srcOrd="0" destOrd="0" presId="urn:microsoft.com/office/officeart/2005/8/layout/chevron2"/>
    <dgm:cxn modelId="{481559F1-3F1B-41DE-B97C-4177CC9C2618}" type="presParOf" srcId="{0000E1EF-EC8C-40A9-9F66-F935667901DB}" destId="{2EBF1BBA-F102-4E45-B35C-EA01E21A3D6E}" srcOrd="1" destOrd="0" presId="urn:microsoft.com/office/officeart/2005/8/layout/chevron2"/>
    <dgm:cxn modelId="{0F2DBBC9-AF40-4B1F-B204-F761F251249F}" type="presParOf" srcId="{A373418F-10DB-437F-8F3F-C42F34DAEEB5}" destId="{FF2C532C-BF6A-4DA0-95C7-2FE189C27DCE}" srcOrd="1" destOrd="0" presId="urn:microsoft.com/office/officeart/2005/8/layout/chevron2"/>
    <dgm:cxn modelId="{3552A93B-C6B8-42F3-A80A-90E013C10AFC}" type="presParOf" srcId="{A373418F-10DB-437F-8F3F-C42F34DAEEB5}" destId="{209A0826-ED63-4A8D-9604-F61D47058994}" srcOrd="2" destOrd="0" presId="urn:microsoft.com/office/officeart/2005/8/layout/chevron2"/>
    <dgm:cxn modelId="{AF674086-F565-4A6A-A96B-CD8060F4E537}" type="presParOf" srcId="{209A0826-ED63-4A8D-9604-F61D47058994}" destId="{0B565416-9605-4767-BA4D-F44D75E53C12}" srcOrd="0" destOrd="0" presId="urn:microsoft.com/office/officeart/2005/8/layout/chevron2"/>
    <dgm:cxn modelId="{BDB85838-C533-4A01-87C1-586D1B865143}" type="presParOf" srcId="{209A0826-ED63-4A8D-9604-F61D47058994}" destId="{1C940802-E51F-4DBF-9F04-8FE0DFE4F12E}" srcOrd="1" destOrd="0" presId="urn:microsoft.com/office/officeart/2005/8/layout/chevron2"/>
    <dgm:cxn modelId="{0FE93817-75D1-4472-AD7E-1F9E27D0D445}" type="presParOf" srcId="{A373418F-10DB-437F-8F3F-C42F34DAEEB5}" destId="{0125B00D-256C-499E-B5B9-C2F25069AEBE}" srcOrd="3" destOrd="0" presId="urn:microsoft.com/office/officeart/2005/8/layout/chevron2"/>
    <dgm:cxn modelId="{F04A5A32-14BC-48B2-8B75-80E47FD86683}" type="presParOf" srcId="{A373418F-10DB-437F-8F3F-C42F34DAEEB5}" destId="{D84F5490-365B-420C-BF6E-885C9AD6E96C}" srcOrd="4" destOrd="0" presId="urn:microsoft.com/office/officeart/2005/8/layout/chevron2"/>
    <dgm:cxn modelId="{82D8F30E-7FF7-4659-972A-D3551FFA0934}" type="presParOf" srcId="{D84F5490-365B-420C-BF6E-885C9AD6E96C}" destId="{D0C9EDCC-AF20-45E6-80BD-7F713C9D8D82}" srcOrd="0" destOrd="0" presId="urn:microsoft.com/office/officeart/2005/8/layout/chevron2"/>
    <dgm:cxn modelId="{C041A7CE-C44C-4F6B-B34A-AA62367DC9E7}" type="presParOf" srcId="{D84F5490-365B-420C-BF6E-885C9AD6E96C}" destId="{E66E02AB-EEA1-4537-B295-0452E5562D2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32966B-E201-4CB5-94F4-2E4D5D9A632B}">
      <dsp:nvSpPr>
        <dsp:cNvPr id="0" name=""/>
        <dsp:cNvSpPr/>
      </dsp:nvSpPr>
      <dsp:spPr>
        <a:xfrm rot="5400000">
          <a:off x="-278341" y="278936"/>
          <a:ext cx="1855612" cy="1298928"/>
        </a:xfrm>
        <a:prstGeom prst="chevron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500" kern="1200" dirty="0"/>
        </a:p>
      </dsp:txBody>
      <dsp:txXfrm rot="-5400000">
        <a:off x="1" y="650058"/>
        <a:ext cx="1298928" cy="556684"/>
      </dsp:txXfrm>
    </dsp:sp>
    <dsp:sp modelId="{2EBF1BBA-F102-4E45-B35C-EA01E21A3D6E}">
      <dsp:nvSpPr>
        <dsp:cNvPr id="0" name=""/>
        <dsp:cNvSpPr/>
      </dsp:nvSpPr>
      <dsp:spPr>
        <a:xfrm rot="5400000">
          <a:off x="4161190" y="-2861666"/>
          <a:ext cx="1206148" cy="693067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effectLst/>
              <a:latin typeface="Times New Roman"/>
              <a:ea typeface="Times New Roman"/>
            </a:rPr>
            <a:t>для развития у детей художественных способностей;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effectLst/>
              <a:latin typeface="Times New Roman"/>
              <a:ea typeface="Times New Roman"/>
            </a:rPr>
            <a:t>для творческого самовыражения детей;</a:t>
          </a:r>
          <a:endParaRPr lang="ru-RU" sz="2400" kern="1200" dirty="0"/>
        </a:p>
      </dsp:txBody>
      <dsp:txXfrm rot="-5400000">
        <a:off x="1298929" y="59474"/>
        <a:ext cx="6871792" cy="1088390"/>
      </dsp:txXfrm>
    </dsp:sp>
    <dsp:sp modelId="{0B565416-9605-4767-BA4D-F44D75E53C12}">
      <dsp:nvSpPr>
        <dsp:cNvPr id="0" name=""/>
        <dsp:cNvSpPr/>
      </dsp:nvSpPr>
      <dsp:spPr>
        <a:xfrm rot="5400000">
          <a:off x="-278341" y="1942823"/>
          <a:ext cx="1855612" cy="1298928"/>
        </a:xfrm>
        <a:prstGeom prst="chevron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500" kern="1200" dirty="0"/>
        </a:p>
      </dsp:txBody>
      <dsp:txXfrm rot="-5400000">
        <a:off x="1" y="2313945"/>
        <a:ext cx="1298928" cy="556684"/>
      </dsp:txXfrm>
    </dsp:sp>
    <dsp:sp modelId="{1C940802-E51F-4DBF-9F04-8FE0DFE4F12E}">
      <dsp:nvSpPr>
        <dsp:cNvPr id="0" name=""/>
        <dsp:cNvSpPr/>
      </dsp:nvSpPr>
      <dsp:spPr>
        <a:xfrm rot="5400000">
          <a:off x="4161190" y="-1197779"/>
          <a:ext cx="1206148" cy="693067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effectLst/>
              <a:latin typeface="Times New Roman"/>
              <a:ea typeface="Times New Roman"/>
            </a:rPr>
            <a:t>в изобразительной деятельности (рисовании, лепке) и художественном конструировании; 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effectLst/>
              <a:latin typeface="Times New Roman"/>
              <a:ea typeface="Times New Roman"/>
            </a:rPr>
            <a:t>в музыкальной деятельности; </a:t>
          </a:r>
          <a:endParaRPr lang="ru-RU" sz="2400" kern="1200" dirty="0"/>
        </a:p>
      </dsp:txBody>
      <dsp:txXfrm rot="-5400000">
        <a:off x="1298929" y="1723361"/>
        <a:ext cx="6871792" cy="1088390"/>
      </dsp:txXfrm>
    </dsp:sp>
    <dsp:sp modelId="{D0C9EDCC-AF20-45E6-80BD-7F713C9D8D82}">
      <dsp:nvSpPr>
        <dsp:cNvPr id="0" name=""/>
        <dsp:cNvSpPr/>
      </dsp:nvSpPr>
      <dsp:spPr>
        <a:xfrm rot="5400000">
          <a:off x="-278341" y="3606710"/>
          <a:ext cx="1855612" cy="1298928"/>
        </a:xfrm>
        <a:prstGeom prst="chevron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500" kern="1200" dirty="0"/>
        </a:p>
      </dsp:txBody>
      <dsp:txXfrm rot="-5400000">
        <a:off x="1" y="3977832"/>
        <a:ext cx="1298928" cy="556684"/>
      </dsp:txXfrm>
    </dsp:sp>
    <dsp:sp modelId="{E66E02AB-EEA1-4537-B295-0452E5562D2F}">
      <dsp:nvSpPr>
        <dsp:cNvPr id="0" name=""/>
        <dsp:cNvSpPr/>
      </dsp:nvSpPr>
      <dsp:spPr>
        <a:xfrm rot="5400000">
          <a:off x="4161190" y="466107"/>
          <a:ext cx="1206148" cy="693067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effectLst/>
              <a:latin typeface="Times New Roman"/>
              <a:ea typeface="Times New Roman"/>
            </a:rPr>
            <a:t>в театрализованной деятельности;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effectLst/>
              <a:latin typeface="Times New Roman"/>
              <a:ea typeface="Times New Roman"/>
            </a:rPr>
            <a:t>для приобщения детей к истокам народного творчества. </a:t>
          </a:r>
          <a:endParaRPr lang="ru-RU" sz="2400" kern="1200" dirty="0"/>
        </a:p>
      </dsp:txBody>
      <dsp:txXfrm rot="-5400000">
        <a:off x="1298929" y="3387248"/>
        <a:ext cx="6871792" cy="10883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136BB-FC54-4AF5-B8AA-917E3B02CA2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23AB3-B728-44DA-ACF2-1A41473F50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068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136BB-FC54-4AF5-B8AA-917E3B02CA2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23AB3-B728-44DA-ACF2-1A41473F50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685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136BB-FC54-4AF5-B8AA-917E3B02CA2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23AB3-B728-44DA-ACF2-1A41473F50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027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136BB-FC54-4AF5-B8AA-917E3B02CA2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23AB3-B728-44DA-ACF2-1A41473F50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691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136BB-FC54-4AF5-B8AA-917E3B02CA2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23AB3-B728-44DA-ACF2-1A41473F50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381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136BB-FC54-4AF5-B8AA-917E3B02CA2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23AB3-B728-44DA-ACF2-1A41473F50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857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136BB-FC54-4AF5-B8AA-917E3B02CA2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23AB3-B728-44DA-ACF2-1A41473F50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093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136BB-FC54-4AF5-B8AA-917E3B02CA2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23AB3-B728-44DA-ACF2-1A41473F50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224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136BB-FC54-4AF5-B8AA-917E3B02CA2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23AB3-B728-44DA-ACF2-1A41473F50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458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136BB-FC54-4AF5-B8AA-917E3B02CA2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23AB3-B728-44DA-ACF2-1A41473F50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440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136BB-FC54-4AF5-B8AA-917E3B02CA2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23AB3-B728-44DA-ACF2-1A41473F50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820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B136BB-FC54-4AF5-B8AA-917E3B02CA2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A23AB3-B728-44DA-ACF2-1A41473F50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968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jpeg"/><Relationship Id="rId7" Type="http://schemas.openxmlformats.org/officeDocument/2006/relationships/image" Target="../media/image53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gif"/><Relationship Id="rId11" Type="http://schemas.microsoft.com/office/2007/relationships/hdphoto" Target="../media/hdphoto2.wdp"/><Relationship Id="rId5" Type="http://schemas.openxmlformats.org/officeDocument/2006/relationships/image" Target="../media/image51.jpeg"/><Relationship Id="rId10" Type="http://schemas.openxmlformats.org/officeDocument/2006/relationships/image" Target="../media/image55.png"/><Relationship Id="rId4" Type="http://schemas.openxmlformats.org/officeDocument/2006/relationships/image" Target="../media/image50.jpeg"/><Relationship Id="rId9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5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8060432" cy="2736304"/>
          </a:xfrm>
        </p:spPr>
        <p:txBody>
          <a:bodyPr>
            <a:normAutofit/>
          </a:bodyPr>
          <a:lstStyle/>
          <a:p>
            <a:r>
              <a:rPr lang="ru-RU" sz="32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  <a:t>Взаимодействие педагогов и родителей в процессе художественно – эстетического развития детей</a:t>
            </a:r>
            <a:r>
              <a:rPr lang="ru-RU" sz="32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  <a:t>.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23728" y="3459196"/>
            <a:ext cx="684076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i="1" dirty="0" smtClean="0">
                <a:solidFill>
                  <a:srgbClr val="008000"/>
                </a:solidFill>
                <a:latin typeface="Calibri" pitchFamily="34" charset="0"/>
              </a:rPr>
              <a:t>Воспитатели: Немудрая Лариса Николаевна</a:t>
            </a:r>
          </a:p>
          <a:p>
            <a:r>
              <a:rPr lang="ru-RU" sz="2600" b="1" i="1" dirty="0">
                <a:solidFill>
                  <a:srgbClr val="008000"/>
                </a:solidFill>
                <a:latin typeface="Calibri" pitchFamily="34" charset="0"/>
              </a:rPr>
              <a:t> </a:t>
            </a:r>
            <a:r>
              <a:rPr lang="ru-RU" sz="2600" b="1" i="1" dirty="0" smtClean="0">
                <a:solidFill>
                  <a:srgbClr val="008000"/>
                </a:solidFill>
                <a:latin typeface="Calibri" pitchFamily="34" charset="0"/>
              </a:rPr>
              <a:t>                      Пашкова Екатерина Викторовна</a:t>
            </a:r>
            <a:endParaRPr lang="ru-RU" sz="2600" b="1" i="1" dirty="0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627784" y="4422061"/>
            <a:ext cx="4104456" cy="7381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rgbClr val="FF33CC"/>
                </a:solidFill>
              </a:rPr>
              <a:t>МБДОУ детский сад «Белочка»</a:t>
            </a:r>
            <a:endParaRPr lang="ru-RU" sz="2000" b="1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85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905" y="34944"/>
            <a:ext cx="9144000" cy="523875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defRPr/>
            </a:pP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  <a:t>Фестиваль народного костюма песни и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  <a:t>танца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4" descr="D:\фото и видео\Фестиваль народного костюма и танца\DSCF1774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11943">
            <a:off x="827584" y="985606"/>
            <a:ext cx="3640975" cy="273073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D:\фото и видео\Фестиваль народного костюма и танца\DSCF184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9" r="5087"/>
          <a:stretch>
            <a:fillRect/>
          </a:stretch>
        </p:blipFill>
        <p:spPr bwMode="auto">
          <a:xfrm rot="21042633">
            <a:off x="818345" y="3723827"/>
            <a:ext cx="3641725" cy="27098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D:\фото и видео\Фестиваль народного костюма и танца\DSCF180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0784">
            <a:off x="4469309" y="972195"/>
            <a:ext cx="3613150" cy="27098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D:\фото и видео\Фестиваль народного костюма и танца\DSCF185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9589">
            <a:off x="4471215" y="3666986"/>
            <a:ext cx="3613150" cy="27098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7108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3075" y="0"/>
            <a:ext cx="5213412" cy="908720"/>
          </a:xfrm>
        </p:spPr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ВЕСЕЛАЯ КЛУМБА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Picture 5" descr="H:\Востановлено для Мамы, ХРАНИ ФАЙЛЫ НА КОМПЬЮТЕРЕ ФЛЕШКА ТОЛЬКО ДЛЯ ПЕРЕНОСА ФАЙЛОВ!\фото с родителямиср. группа\IMG_93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0220" y="1412776"/>
            <a:ext cx="3637710" cy="2425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:\Востановлено для Мамы, ХРАНИ ФАЙЛЫ НА КОМПЬЮТЕРЕ ФЛЕШКА ТОЛЬКО ДЛЯ ПЕРЕНОСА ФАЙЛОВ!\фото с родителямиср. группа\IMG_933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6" b="10072"/>
          <a:stretch/>
        </p:blipFill>
        <p:spPr bwMode="auto">
          <a:xfrm>
            <a:off x="1228747" y="915822"/>
            <a:ext cx="3550588" cy="2332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H:\Востановлено для Мамы, ХРАНИ ФАЙЛЫ НА КОМПЬЮТЕРЕ ФЛЕШКА ТОЛЬКО ДЛЯ ПЕРЕНОСА ФАЙЛОВ!\фото с родителямиср. группа\IMG_930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6"/>
          <a:stretch/>
        </p:blipFill>
        <p:spPr bwMode="auto">
          <a:xfrm>
            <a:off x="4269950" y="4200779"/>
            <a:ext cx="3725983" cy="26954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D:\анимацион востанов (3)\ettt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947" y="0"/>
            <a:ext cx="2235209" cy="168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575574"/>
            <a:ext cx="1370408" cy="1934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 descr="D:\фото и видео\катя ср.гр\фото с родителямиср. группа\IMG_9337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7544" b="71938" l="46759" r="57302">
                        <a14:foregroundMark x1="51747" y1="62184" x2="54061" y2="61679"/>
                        <a14:foregroundMark x1="56376" y1="66635" x2="55619" y2="61679"/>
                        <a14:foregroundMark x1="50421" y1="71275" x2="50758" y2="67140"/>
                        <a14:foregroundMark x1="49327" y1="70960" x2="51410" y2="714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455" t="55954" r="41363" b="28068"/>
          <a:stretch/>
        </p:blipFill>
        <p:spPr bwMode="auto">
          <a:xfrm>
            <a:off x="-222294" y="404664"/>
            <a:ext cx="1959374" cy="158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65" b="98677" l="0" r="97110">
                        <a14:foregroundMark x1="47399" y1="56085" x2="46243" y2="97619"/>
                        <a14:foregroundMark x1="13295" y1="59788" x2="0" y2="98677"/>
                        <a14:foregroundMark x1="48555" y1="21958" x2="56647" y2="7937"/>
                        <a14:foregroundMark x1="48555" y1="15873" x2="30058" y2="2646"/>
                        <a14:foregroundMark x1="61850" y1="6878" x2="89595" y2="265"/>
                        <a14:foregroundMark x1="82659" y1="62169" x2="97110" y2="98677"/>
                        <a14:backgroundMark x1="10405" y1="14021" x2="12139" y2="28571"/>
                        <a14:backgroundMark x1="87861" y1="71164" x2="98844" y2="910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479" y="4217317"/>
            <a:ext cx="1041521" cy="2275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5294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9460" y="15615"/>
            <a:ext cx="4834880" cy="749089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ВЕЩИ ВОКРУГ НАС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" name="Рисунок 4" descr="E:\фото МУЗЕЙНАЯ ДЕЯТЕЛЬНОСТЬ\IMG_636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704764"/>
            <a:ext cx="3163463" cy="20882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 descr="E:\фото МУЗЕЙНАЯ ДЕЯТЕЛЬНОСТЬ\IMG_634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135" y="188640"/>
            <a:ext cx="3374958" cy="21602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Picture 7" descr="C:\Users\семья\Desktop\М,Ю,\Фото для слайдов\IMG_634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"/>
          <a:stretch>
            <a:fillRect/>
          </a:stretch>
        </p:blipFill>
        <p:spPr bwMode="auto">
          <a:xfrm>
            <a:off x="3854657" y="2492896"/>
            <a:ext cx="3292338" cy="230854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семья\Desktop\М,Ю,\Фото для слайдов\IMG_633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9" t="18871" r="6316"/>
          <a:stretch>
            <a:fillRect/>
          </a:stretch>
        </p:blipFill>
        <p:spPr bwMode="auto">
          <a:xfrm>
            <a:off x="2796900" y="4813126"/>
            <a:ext cx="2801034" cy="188952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семья\Desktop\М,Ю,\Фото для слайдов\IMG_625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0"/>
          <a:stretch>
            <a:fillRect/>
          </a:stretch>
        </p:blipFill>
        <p:spPr bwMode="auto">
          <a:xfrm>
            <a:off x="6059908" y="4437112"/>
            <a:ext cx="2995186" cy="20162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4455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393" y="2359968"/>
            <a:ext cx="2915816" cy="1285056"/>
          </a:xfrm>
        </p:spPr>
        <p:txBody>
          <a:bodyPr>
            <a:normAutofit/>
            <a:scene3d>
              <a:camera prst="isometricOffAxis1Right"/>
              <a:lightRig rig="threePt" dir="t"/>
            </a:scene3d>
          </a:bodyPr>
          <a:lstStyle/>
          <a:p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</a:rPr>
              <a:t>ПТИЦЫ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Лариса\Pictures\фото-проект птицы ст.гр\IMG_086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07" r="4278"/>
          <a:stretch/>
        </p:blipFill>
        <p:spPr bwMode="auto">
          <a:xfrm rot="21110220">
            <a:off x="168040" y="265539"/>
            <a:ext cx="3408815" cy="2243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Рисунок 4" descr="C:\Users\Лариса\Pictures\фото-проект птицы ст.гр\IMG_089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2689" y="4164616"/>
            <a:ext cx="2668270" cy="20008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Users\Лариса\Pictures\фото-проект птицы ст.гр\IMG_090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04" y="4149839"/>
            <a:ext cx="2725420" cy="20440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Лариса\Pictures\фото-проект птицы ст.гр\IMG_0905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0008" y="246688"/>
            <a:ext cx="2817495" cy="2113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Лариса\Pictures\фото-проект птицы ст.гр\IMG_0903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269" y="2105774"/>
            <a:ext cx="2725420" cy="20440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C:\Users\Лариса\Pictures\фото-проект птицы ст.гр\IMG_0882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8852" y="4869160"/>
            <a:ext cx="2438400" cy="1828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38179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:\Users\Лариса\Pictures\дефиле шляп\DSC0336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1815"/>
            <a:ext cx="2440940" cy="18313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908367"/>
            <a:ext cx="4641212" cy="949633"/>
          </a:xfrm>
        </p:spPr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ДЕФИЛЕ ШЛЯП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3" descr="C:\Users\Лариса\Pictures\дефиле шляп\DSC0343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3" t="19282" r="10443" b="7227"/>
          <a:stretch/>
        </p:blipFill>
        <p:spPr bwMode="auto">
          <a:xfrm>
            <a:off x="0" y="38"/>
            <a:ext cx="2592288" cy="19101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Лариса\Pictures\дефиле шляп\DSC0338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1" t="16594" r="10837" b="15732"/>
          <a:stretch/>
        </p:blipFill>
        <p:spPr bwMode="auto">
          <a:xfrm>
            <a:off x="2592288" y="0"/>
            <a:ext cx="2592288" cy="1910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Лариса\Pictures\дефиле шляп\DSC03439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74" t="8827" r="4233"/>
          <a:stretch/>
        </p:blipFill>
        <p:spPr bwMode="auto">
          <a:xfrm>
            <a:off x="6732390" y="16995"/>
            <a:ext cx="2411610" cy="18761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509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86">
        <p14:ferris dir="l"/>
      </p:transition>
    </mc:Choice>
    <mc:Fallback xmlns="">
      <p:transition spd="slow" advTm="868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124744"/>
            <a:ext cx="5842992" cy="2188840"/>
          </a:xfrm>
        </p:spPr>
        <p:txBody>
          <a:bodyPr>
            <a:normAutofit fontScale="92500" lnSpcReduction="20000"/>
          </a:bodyPr>
          <a:lstStyle/>
          <a:p>
            <a:pPr marL="0" lvl="0" indent="0" eaLnBrk="0" fontAlgn="base" hangingPunct="0">
              <a:spcBef>
                <a:spcPct val="50000"/>
              </a:spcBef>
              <a:spcAft>
                <a:spcPct val="0"/>
              </a:spcAft>
              <a:buNone/>
            </a:pPr>
            <a:r>
              <a:rPr lang="ru-RU" sz="6500" b="1" dirty="0" smtClean="0">
                <a:solidFill>
                  <a:srgbClr val="C00000"/>
                </a:solidFill>
                <a:latin typeface="Monotype Corsiva" pitchFamily="66" charset="0"/>
              </a:rPr>
              <a:t>Благодарим </a:t>
            </a:r>
            <a:r>
              <a:rPr lang="ru-RU" sz="6500" b="1" dirty="0">
                <a:solidFill>
                  <a:srgbClr val="C00000"/>
                </a:solidFill>
                <a:latin typeface="Monotype Corsiva" pitchFamily="66" charset="0"/>
              </a:rPr>
              <a:t>за</a:t>
            </a:r>
          </a:p>
          <a:p>
            <a:pPr marL="0" lvl="0" indent="0" eaLnBrk="0" fontAlgn="base" hangingPunct="0">
              <a:spcBef>
                <a:spcPct val="50000"/>
              </a:spcBef>
              <a:spcAft>
                <a:spcPct val="0"/>
              </a:spcAft>
              <a:buNone/>
            </a:pPr>
            <a:r>
              <a:rPr lang="ru-RU" sz="6500" b="1" dirty="0">
                <a:solidFill>
                  <a:srgbClr val="C00000"/>
                </a:solidFill>
                <a:latin typeface="Monotype Corsiva" pitchFamily="66" charset="0"/>
              </a:rPr>
              <a:t>             внимание </a:t>
            </a:r>
            <a:r>
              <a:rPr lang="ru-RU" sz="6500" b="1" dirty="0" smtClean="0">
                <a:solidFill>
                  <a:srgbClr val="C00000"/>
                </a:solidFill>
                <a:latin typeface="Monotype Corsiva" pitchFamily="66" charset="0"/>
              </a:rPr>
              <a:t>!</a:t>
            </a:r>
            <a:endParaRPr lang="ru-RU" sz="6500" b="1" dirty="0">
              <a:solidFill>
                <a:srgbClr val="C00000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4625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55168" y="0"/>
            <a:ext cx="7488832" cy="4187171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14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2800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«Семья – поистине высокое творенье.</a:t>
            </a:r>
            <a:br>
              <a:rPr lang="ru-RU" sz="12800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2800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Она заслон надёжный и причал.</a:t>
            </a:r>
            <a:br>
              <a:rPr lang="ru-RU" sz="12800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2800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Она даёт призванье и рожденье.</a:t>
            </a:r>
            <a:br>
              <a:rPr lang="ru-RU" sz="12800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2800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Она для нас основа всех начал».</a:t>
            </a:r>
            <a:r>
              <a:rPr lang="ru-RU" sz="1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/>
            </a:r>
            <a:br>
              <a:rPr lang="ru-RU" sz="1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</a:br>
            <a:r>
              <a:rPr lang="ru-RU" sz="1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                                      </a:t>
            </a:r>
            <a:r>
              <a:rPr lang="ru-RU" sz="12800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(Е.А. </a:t>
            </a:r>
            <a:r>
              <a:rPr lang="ru-RU" sz="12800" b="1" dirty="0" err="1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Мухачёва</a:t>
            </a:r>
            <a:r>
              <a:rPr lang="ru-RU" sz="12800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)</a:t>
            </a:r>
            <a:endParaRPr lang="ru-RU" sz="12800" b="1" dirty="0" smtClean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312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95528" y="404664"/>
            <a:ext cx="4248472" cy="61206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200" dirty="0" smtClean="0">
                <a:latin typeface="Times New Roman"/>
                <a:ea typeface="Calibri"/>
                <a:cs typeface="Times New Roman"/>
              </a:rPr>
              <a:t>В </a:t>
            </a:r>
            <a:r>
              <a:rPr lang="ru-RU" sz="2200" dirty="0">
                <a:latin typeface="Times New Roman"/>
                <a:ea typeface="Calibri"/>
                <a:cs typeface="Times New Roman"/>
              </a:rPr>
              <a:t>дошкольном возрасте у ребят развивается интерес к эстетической стороне действительности, потребность в творческом самовыражении, они способны к инициативности и самостоятельности в воплощении художественного замысла. Дети знакомятся с разными видами и жанрами искусства, в том числе народного творчества. </a:t>
            </a:r>
            <a:r>
              <a:rPr lang="ru-RU" sz="2200" dirty="0">
                <a:latin typeface="Times New Roman"/>
                <a:ea typeface="Times New Roman"/>
                <a:cs typeface="Times New Roman"/>
              </a:rPr>
              <a:t>Искусство приобщает детей к миру взрослых, развивает художественный вкус и эстетическую восприимчивость, способствует формированию у них коммуникативных способностей.</a:t>
            </a:r>
            <a:endParaRPr lang="ru-RU" sz="2200" dirty="0"/>
          </a:p>
        </p:txBody>
      </p:sp>
      <p:pic>
        <p:nvPicPr>
          <p:cNvPr id="1026" name="Picture 2" descr="E:\Ярмарка Мангазея - апрель 2011 г\Выставка детских работ на ярмарке в Мангазее - апрель 2011 г\DSCF787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211" y="-1868"/>
            <a:ext cx="4212976" cy="31597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E:\Ярмарка Мангазея - апрель 2011 г\Выставка детских работ на ярмарке в Мангазее - апрель 2011 г\DSC07463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65" t="16706" r="10693" b="11953"/>
          <a:stretch/>
        </p:blipFill>
        <p:spPr bwMode="auto">
          <a:xfrm>
            <a:off x="2016277" y="4581128"/>
            <a:ext cx="2339699" cy="227687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E:\Ярмарка Мангазея - апрель 2011 г\Выставка детских работ на ярмарке в Мангазее - апрель 2011 г\DSC07458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4" t="17557" r="14062" b="13740"/>
          <a:stretch/>
        </p:blipFill>
        <p:spPr bwMode="auto">
          <a:xfrm>
            <a:off x="2699792" y="2417837"/>
            <a:ext cx="2304256" cy="237931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4827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56207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ВЗРОСЛЫМИ СОЗДАЮТСЯ ВОЗМОЖНОСТИ</a:t>
            </a:r>
            <a:endParaRPr lang="ru-RU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12" name="Объект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643203"/>
              </p:ext>
            </p:extLst>
          </p:nvPr>
        </p:nvGraphicFramePr>
        <p:xfrm>
          <a:off x="611560" y="1196752"/>
          <a:ext cx="822960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8264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941168"/>
            <a:ext cx="9144000" cy="191683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Эмоциональная отзывчивость дошкольников активно развивается через приобщение к искусству, музыке, литературе, театральной культуре. Единство эстетических чувств и нравственных переживаний создает основу для понимания ценности окружающего мира. </a:t>
            </a:r>
          </a:p>
        </p:txBody>
      </p:sp>
      <p:pic>
        <p:nvPicPr>
          <p:cNvPr id="4" name="Рисунок 3" descr="C:\Users\Лариса\Videos\Осенний праздник в дет.саду 2011год\P100098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3173" y="57707"/>
            <a:ext cx="2544445" cy="1908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:\Users\Лариса\Videos\Осенний праздник в дет.саду 2011год\P100098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45776">
            <a:off x="5078826" y="772313"/>
            <a:ext cx="1750695" cy="1313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0787" y="2437805"/>
            <a:ext cx="3311051" cy="24849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Below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C:\Users\Лариса\Desktop\подготовительная группа\Футбол. Уроки дорожной грамоты\DSC0271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8942">
            <a:off x="6848915" y="2049886"/>
            <a:ext cx="2062174" cy="2749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E:\Ярмарка Мангазея - апрель 2011 г\DSC07319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311" y="668506"/>
            <a:ext cx="2329815" cy="19399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 descr="E:\Ярмарка Мангазея - апрель 2011 г\Выставка детских работ на ярмарке в Мангазее - апрель 2011 г\DSC07449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4631">
            <a:off x="6819159" y="140448"/>
            <a:ext cx="2241550" cy="16808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3" descr="C:\Users\Лариса\Desktop\Фото для слайдов\DSC0459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05459">
            <a:off x="229044" y="452029"/>
            <a:ext cx="2305435" cy="1729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7486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SC01852"/>
          <p:cNvPicPr>
            <a:picLocks noChangeAspect="1" noChangeArrowheads="1"/>
          </p:cNvPicPr>
          <p:nvPr/>
        </p:nvPicPr>
        <p:blipFill>
          <a:blip r:embed="rId3"/>
          <a:srcRect l="13251"/>
          <a:stretch>
            <a:fillRect/>
          </a:stretch>
        </p:blipFill>
        <p:spPr bwMode="auto">
          <a:xfrm rot="481992">
            <a:off x="486028" y="60278"/>
            <a:ext cx="2269389" cy="34882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isometricOffAxis1Right"/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204864"/>
            <a:ext cx="8418069" cy="1656184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rgbClr val="000000"/>
                </a:solidFill>
                <a:latin typeface="Times New Roman"/>
                <a:ea typeface="Calibri"/>
              </a:rPr>
              <a:t>Художественно-эстетическое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</a:rPr>
              <a:t>развитие дошкольников является одним из приоритетных направлений деятельности нашего ДОУ, при этом большое внимание уделяется развитию новых форм взаимодействия родителей и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Calibri"/>
              </a:rPr>
              <a:t>педагогов.</a:t>
            </a:r>
            <a:endParaRPr lang="ru-RU" sz="2400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2605" y="4208302"/>
            <a:ext cx="3427024" cy="264969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Below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Рисунок 7" descr="C:\Users\Лариса\Pictures\дефиле шляп\DSC0339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2315" y="260648"/>
            <a:ext cx="2513821" cy="179569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 descr="C:\Users\Лариса\Pictures\ФОТО 2 мл. с родителями декабрь 2013г\IMG_2549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983351"/>
            <a:ext cx="2577301" cy="183634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4" name="Рисунок 3" descr="E:\фото МУЗЕЙНАЯ ДЕЯТЕЛЬНОСТЬ\IMG_6361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5535" y="21769"/>
            <a:ext cx="2958465" cy="197231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9" name="Рисунок 8" descr="C:\Users\Лариса\Pictures\дефиле шляп\DSC03440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2315" y="4437112"/>
            <a:ext cx="2320290" cy="174053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84708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916"/>
            <a:ext cx="8686800" cy="2314964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Неоценимую роль в художественно-эстетическом воспитании оказывает музейная педагогика, способствующая становлению творческой личности ребенка. С точки зрения музейной педагогики, подлинная встреча с культурным наследием помогает раскрыть интеллектуальные и творческие способности личности, сформировать суждения и оценки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2400" dirty="0"/>
          </a:p>
        </p:txBody>
      </p:sp>
      <p:pic>
        <p:nvPicPr>
          <p:cNvPr id="4" name="Рисунок 5" descr="DSCF054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3" r="33768" b="18507"/>
          <a:stretch>
            <a:fillRect/>
          </a:stretch>
        </p:blipFill>
        <p:spPr bwMode="auto">
          <a:xfrm>
            <a:off x="223891" y="3241197"/>
            <a:ext cx="3431381" cy="252333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3" descr="C:\Users\Пользователь\Desktop\Для слайдов о музее\Фото для слайдов\DSCN1168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875" y="2080621"/>
            <a:ext cx="2905125" cy="21796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C:\Users\Пользователь\Desktop\Для слайдов о музее\DSC_047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73"/>
          <a:stretch>
            <a:fillRect/>
          </a:stretch>
        </p:blipFill>
        <p:spPr bwMode="auto">
          <a:xfrm>
            <a:off x="3598646" y="2564904"/>
            <a:ext cx="1512094" cy="247954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C:\Users\Пользователь\Desktop\Для слайдов о музее\Фото для слайдов\Фото для слайдов\DSC_041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10740" y="4201263"/>
            <a:ext cx="3794125" cy="2520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35807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88640"/>
            <a:ext cx="7571184" cy="1972816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Вместе с тем, с целью повышения педагогической компетентности родителей по вопросам художественно-эстетического воспитания и развития дошкольников проводятся тематические выставки, мастер-классы, викторины, тренинги, дискуссионные «круглые столы» </a:t>
            </a:r>
            <a:endParaRPr lang="ru-RU" sz="2400" dirty="0"/>
          </a:p>
        </p:txBody>
      </p:sp>
      <p:pic>
        <p:nvPicPr>
          <p:cNvPr id="4" name="Рисунок 3" descr="E:\фото МУЗЕЙНАЯ ДЕЯТЕЛЬНОСТЬ\IMG_847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1468" y="2060848"/>
            <a:ext cx="2783840" cy="18580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E:\фото МУЗЕЙНАЯ ДЕЯТЕЛЬНОСТЬ\IMG_615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6567" y="2989854"/>
            <a:ext cx="2424901" cy="1699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E:\фото МУЗЕЙНАЯ ДЕЯТЕЛЬНОСТЬ\IMG_8475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2" r="22417" b="5933"/>
          <a:stretch/>
        </p:blipFill>
        <p:spPr bwMode="auto">
          <a:xfrm>
            <a:off x="179511" y="3996183"/>
            <a:ext cx="1807535" cy="28654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E:\фото МУЗЕЙНАЯ ДЕЯТЕЛЬНОСТЬ\IMG_8473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850250"/>
            <a:ext cx="2607310" cy="1739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E:\фото МУЗЕЙНАЯ ДЕЯТЕЛЬНОСТЬ\DSC02982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3126" y="4149080"/>
            <a:ext cx="2210262" cy="1662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E:\фото МУЗЕЙНАЯ ДЕЯТЕЛЬНОСТЬ\DSCF1124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136" y="2060848"/>
            <a:ext cx="2207786" cy="18580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6333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семья\Desktop\М,Ю,\Фото для слайдов\DSC0737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6768" y="836712"/>
            <a:ext cx="3636963" cy="27273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C:\Users\семья\Desktop\М,Ю,\Фото для слайдов\DSC0723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37"/>
          <a:stretch>
            <a:fillRect/>
          </a:stretch>
        </p:blipFill>
        <p:spPr bwMode="auto">
          <a:xfrm>
            <a:off x="329977" y="836711"/>
            <a:ext cx="4019550" cy="27273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4482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Ярмарка «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Златокипящая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Мангазея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r>
              <a:rPr lang="ru-RU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dirty="0"/>
          </a:p>
        </p:txBody>
      </p:sp>
      <p:pic>
        <p:nvPicPr>
          <p:cNvPr id="7" name="Picture 7" descr="C:\Users\семья\Desktop\М,Ю,\Фото для слайдов\DSC0718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04" b="9833"/>
          <a:stretch>
            <a:fillRect/>
          </a:stretch>
        </p:blipFill>
        <p:spPr bwMode="auto">
          <a:xfrm>
            <a:off x="2915816" y="2420888"/>
            <a:ext cx="4017963" cy="27432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C:\Users\семья\Desktop\М,Ю,\Фото для слайдов\DSC07264.JPG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82"/>
          <a:stretch>
            <a:fillRect/>
          </a:stretch>
        </p:blipFill>
        <p:spPr bwMode="auto">
          <a:xfrm>
            <a:off x="5559073" y="4155381"/>
            <a:ext cx="3584927" cy="270261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E:\Ярмарка Мангазея - апрель 2011 г\DSC07266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76" y="3792489"/>
            <a:ext cx="3737967" cy="28768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8323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988</TotalTime>
  <Words>293</Words>
  <Application>Microsoft Office PowerPoint</Application>
  <PresentationFormat>Экран (4:3)</PresentationFormat>
  <Paragraphs>25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Monotype Corsiva</vt:lpstr>
      <vt:lpstr>Times New Roman</vt:lpstr>
      <vt:lpstr>Тема Office</vt:lpstr>
      <vt:lpstr>Взаимодействие педагогов и родителей в процессе художественно – эстетического развития детей.</vt:lpstr>
      <vt:lpstr>Презентация PowerPoint</vt:lpstr>
      <vt:lpstr>Презентация PowerPoint</vt:lpstr>
      <vt:lpstr>ВЗРОСЛЫМИ СОЗДАЮТСЯ ВОЗМОЖНОСТИ</vt:lpstr>
      <vt:lpstr>Презентация PowerPoint</vt:lpstr>
      <vt:lpstr>Художественно-эстетическое развитие дошкольников является одним из приоритетных направлений деятельности нашего ДОУ, при этом большое внимание уделяется развитию новых форм взаимодействия родителей и педагогов.</vt:lpstr>
      <vt:lpstr>Презентация PowerPoint</vt:lpstr>
      <vt:lpstr>Презентация PowerPoint</vt:lpstr>
      <vt:lpstr>Ярмарка «Златокипящая Мангазея» </vt:lpstr>
      <vt:lpstr>Фестиваль народного костюма песни и танца</vt:lpstr>
      <vt:lpstr>ВЕСЕЛАЯ КЛУМБА</vt:lpstr>
      <vt:lpstr>ВЕЩИ ВОКРУГ НАС</vt:lpstr>
      <vt:lpstr>ПТИЦЫ</vt:lpstr>
      <vt:lpstr>ДЕФИЛЕ ШЛЯП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ekate</cp:lastModifiedBy>
  <cp:revision>60</cp:revision>
  <dcterms:created xsi:type="dcterms:W3CDTF">2014-02-18T22:24:32Z</dcterms:created>
  <dcterms:modified xsi:type="dcterms:W3CDTF">2022-02-27T10:36:04Z</dcterms:modified>
</cp:coreProperties>
</file>