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66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B988FB-0FF3-49B7-2F04-297672ED47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68E78F6-8DFC-C04A-FDB9-E103F4522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9A6915D-FBB8-DB94-1DDF-22F2B4429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C9CB09A-C0F1-3D55-76BD-C3B09026A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8BD6C-D0C6-0F49-6718-BBE3F11E9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6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73A7C3-B6F1-07A1-6F17-72BF65F9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DBB1619-C0B3-F5DD-31B7-AAE71BFB6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804E171-3AC8-A12B-818E-1A8CEDD2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188CCB4-0053-0CA8-6888-6CAA2D9B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ABC745B-49C3-5199-4B07-E4C3CF4ED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3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8EEE71D-A06E-00A8-6C03-B7DD111767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D9CD35E-99B8-582C-79C1-C40AAC9F92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48ADEE-42F3-371E-5716-3E98BBD6A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5FDFC1-26DA-0AA1-AB38-A213C26AE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818F11-FCC3-1EA8-E5BC-7D69F2EE4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35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586570-BA3D-D614-5659-727CBA892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1B85BAC-4F10-9F7B-9957-FCCBF651B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E8DE2F-ACA6-9BDE-AB48-FFD359EE9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C877A4C-69B6-3DB0-1D30-0B047B442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048B0A9-89EA-722A-7DB0-74B7B3FF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3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654FCB-95E1-7F68-8646-CA60D3212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EF5327C-0583-669A-E572-5B7051F97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44ADF7D-6904-3DC0-1864-3C2CBEA18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3CC00C9-70A8-9F71-9AA9-826428534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32D510C-9433-C41D-F69D-94857D153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6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C5EF60-8706-70D3-6FD4-499DC5B9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40AE74-943F-DD47-20CD-96EF9AB87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2FB1CCF-47DE-1171-07B7-2058034E1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D2A72A5-A28C-DBC3-4FA2-A3ACCD3DD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A48FC8D-C89B-BB8A-E3FA-6CFD9D31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4D0C0C2-EBA8-2873-C466-63BD1900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9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6271F8-6D7D-D057-40E3-2E9B49E39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BF9AF3C-8B7D-E4D1-9525-A5CA43F30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D736924-4BF5-3D0C-85DE-B6CC9C789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234C041-38A9-4791-C5AA-7AAF69D21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708D082-745B-9697-78B7-9916A8C9A9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55D065D-C16C-E33C-8E2C-201BD9987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70F2EA8-8808-728A-EC7B-4D782A06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7686008-2914-1FF2-5625-9BAD16D8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90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878C22-4099-75DB-8F35-16953B754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C78824A-DBD8-213A-8E6C-DA60925E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2A9D653-063D-7679-9280-BC85BD513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B2E77CE-3A1C-56ED-1243-A44CCF2D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93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342CC16-0892-7867-A8D4-E065276B2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B28EC32-C5A2-074A-0AE8-F2859590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B592C03-C8CA-0A3F-5BE8-21250E0A1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14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7032B4-F5C5-3707-6955-556B1DE4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D7EA265-C8E6-AA2A-3929-FAA120540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D92C8E8-FE02-C015-1A65-C53C7464C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920AD14-24B0-E118-E959-E8D5BFFE9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11E74E-A058-5FD1-26AD-3BA3E01A6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7E3E016-193B-FF48-32A6-3076E9A3B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2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CDC3DD-6308-6390-6D28-8C2BF772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59CE9BB-61BE-E23C-BDDD-3A8C93E26F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5C26984-AE9D-FAF2-854C-F02B3B6B7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AE8E4C0-D9E6-6673-8671-45CB28C8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30E45B-F2A3-3EE1-C546-F7E16D61E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1B147CC-9F7A-E31E-831A-AAED519EA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73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B931F34-E0F4-2339-808E-0A23AA03B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903B89B-041C-A793-238D-017AD1CBC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0FF10F0-8F77-1116-8A11-B455457D2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B7155-EB2C-46AF-B926-AAD4D61C9917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680BF6-F678-3266-8C43-2B997FD55F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40A96F8-9D00-0EFC-B19D-F4A1CA0DB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1E7DC-2EA5-47A3-8BF4-D0F80FC17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7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0FFBB7-8F6D-0C85-C575-064CE6ACB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40"/>
            <a:ext cx="9144000" cy="491744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Проектная работа</a:t>
            </a:r>
            <a:br>
              <a:rPr lang="ru-RU" sz="4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Костюм экскурсовода музея</a:t>
            </a:r>
            <a: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«Усадьба старателя»</a:t>
            </a:r>
            <a: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FBC6560-71A2-F14A-BB18-A1A7B1116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4000" y="5008880"/>
            <a:ext cx="9144000" cy="160528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Авторы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Ильчук Полина, 8 класс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Шмидт Яна, 8 класс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учитель технологии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effectLst/>
                <a:ea typeface="Calibri" panose="020F0502020204030204" pitchFamily="34" charset="0"/>
              </a:rPr>
              <a:t>                                                         </a:t>
            </a:r>
            <a:r>
              <a:rPr lang="ru-RU" dirty="0" smtClean="0">
                <a:effectLst/>
                <a:ea typeface="Calibri" panose="020F0502020204030204" pitchFamily="34" charset="0"/>
              </a:rPr>
              <a:t>Шмидт </a:t>
            </a:r>
            <a:r>
              <a:rPr lang="ru-RU" dirty="0">
                <a:effectLst/>
                <a:ea typeface="Calibri" panose="020F0502020204030204" pitchFamily="34" charset="0"/>
              </a:rPr>
              <a:t>Наталья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4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12306B-842F-8DB3-9BC3-692B4129D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8524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ГОТОВЫЕ МОДЕЛИ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92CE039-4343-A732-0746-4E6AD62F82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59" y="1460609"/>
            <a:ext cx="3841215" cy="51173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57A187A-63C1-0511-B0FF-6A60966C1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401" y="1462245"/>
            <a:ext cx="3841215" cy="511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BC60DD-D590-66FA-319C-7798EF2DA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9788" y="365125"/>
            <a:ext cx="6054012" cy="42255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+mn-lt"/>
                <a:ea typeface="Calibri" panose="020F0502020204030204" pitchFamily="34" charset="0"/>
              </a:rPr>
              <a:t>К</a:t>
            </a:r>
            <a:r>
              <a:rPr lang="ru-RU" sz="5400" b="1" dirty="0">
                <a:effectLst/>
                <a:latin typeface="+mn-lt"/>
                <a:ea typeface="Calibri" panose="020F0502020204030204" pitchFamily="34" charset="0"/>
              </a:rPr>
              <a:t>онкурс </a:t>
            </a:r>
            <a:br>
              <a:rPr lang="ru-RU" sz="5400" b="1" dirty="0">
                <a:effectLst/>
                <a:latin typeface="+mn-lt"/>
                <a:ea typeface="Calibri" panose="020F0502020204030204" pitchFamily="34" charset="0"/>
              </a:rPr>
            </a:br>
            <a:r>
              <a:rPr lang="ru-RU" sz="5400" b="1" dirty="0">
                <a:effectLst/>
                <a:latin typeface="+mn-lt"/>
                <a:ea typeface="Calibri" panose="020F0502020204030204" pitchFamily="34" charset="0"/>
              </a:rPr>
              <a:t>«Юный модельер»</a:t>
            </a:r>
            <a:endParaRPr lang="ru-RU" sz="5400" b="1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37A8D43-428A-A7CA-1836-B0CD32257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61" y="214604"/>
            <a:ext cx="3722913" cy="642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2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BC60DD-D590-66FA-319C-7798EF2DA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36" y="365125"/>
            <a:ext cx="11676887" cy="60218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+mn-lt"/>
              </a:rPr>
              <a:t>Мы постарались, у нас получилось!</a:t>
            </a:r>
            <a:br>
              <a:rPr lang="ru-RU" sz="5400" b="1" dirty="0">
                <a:latin typeface="+mn-lt"/>
              </a:rPr>
            </a:br>
            <a:r>
              <a:rPr lang="ru-RU" sz="5400" b="1" dirty="0">
                <a:latin typeface="+mn-lt"/>
              </a:rPr>
              <a:t>Золотом солнечным все заискрилось.</a:t>
            </a:r>
            <a:br>
              <a:rPr lang="ru-RU" sz="5400" b="1" dirty="0">
                <a:latin typeface="+mn-lt"/>
              </a:rPr>
            </a:br>
            <a:r>
              <a:rPr lang="ru-RU" sz="5400" b="1" dirty="0">
                <a:latin typeface="+mn-lt"/>
              </a:rPr>
              <a:t>Костюм совершенен, неповторим,</a:t>
            </a:r>
            <a:br>
              <a:rPr lang="ru-RU" sz="5400" b="1" dirty="0">
                <a:latin typeface="+mn-lt"/>
              </a:rPr>
            </a:br>
            <a:r>
              <a:rPr lang="ru-RU" sz="5400" b="1" dirty="0">
                <a:latin typeface="+mn-lt"/>
              </a:rPr>
              <a:t>Экскурсовод в нем неотразим!</a:t>
            </a:r>
            <a:br>
              <a:rPr lang="ru-RU" sz="5400" b="1" dirty="0">
                <a:latin typeface="+mn-lt"/>
              </a:rPr>
            </a:br>
            <a:endParaRPr lang="ru-RU" sz="5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95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0FFBB7-8F6D-0C85-C575-064CE6ACB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40"/>
            <a:ext cx="9144000" cy="491744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Проектная работа</a:t>
            </a:r>
            <a:br>
              <a:rPr lang="ru-RU" sz="4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Костюм экскурсовода музея</a:t>
            </a:r>
            <a: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«Усадьба старателя»</a:t>
            </a:r>
            <a: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FBC6560-71A2-F14A-BB18-A1A7B1116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4000" y="5008880"/>
            <a:ext cx="9144000" cy="160528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Авторы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Ильчук Полина, 8 класс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Шмидт Яна, 8 класс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kern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 </a:t>
            </a:r>
            <a:r>
              <a:rPr lang="ru-RU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учитель технологии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effectLst/>
                <a:ea typeface="Calibri" panose="020F0502020204030204" pitchFamily="34" charset="0"/>
              </a:rPr>
              <a:t>                                                         </a:t>
            </a:r>
            <a:r>
              <a:rPr lang="ru-RU" dirty="0" smtClean="0">
                <a:effectLst/>
                <a:ea typeface="Calibri" panose="020F0502020204030204" pitchFamily="34" charset="0"/>
              </a:rPr>
              <a:t>Шмидт </a:t>
            </a:r>
            <a:r>
              <a:rPr lang="ru-RU" dirty="0">
                <a:effectLst/>
                <a:ea typeface="Calibri" panose="020F0502020204030204" pitchFamily="34" charset="0"/>
              </a:rPr>
              <a:t>Наталья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93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58A777-EC82-0590-A998-599C13C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965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5300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ЦЕЛИ И ЗАДАЧИ</a:t>
            </a:r>
            <a:r>
              <a:rPr lang="ru-RU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разработка и создание костюма экскурсовода музея «Усадьба старателя»</a:t>
            </a:r>
            <a:b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Изучить потребности экскурсоводов;</a:t>
            </a:r>
            <a:b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Разработать модели на основе выбранных критериев;</a:t>
            </a:r>
            <a:b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Изготовить модели костюмов</a:t>
            </a:r>
            <a:br>
              <a:rPr lang="ru-RU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62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036" y="3338945"/>
            <a:ext cx="4003964" cy="3399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829" y="845127"/>
            <a:ext cx="3117238" cy="414250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58A777-EC82-0590-A998-599C13C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545"/>
            <a:ext cx="10515600" cy="88669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АКТУАЛЬНОСТЬ </a:t>
            </a:r>
            <a:r>
              <a:rPr lang="ru-RU" b="1" dirty="0">
                <a:latin typeface="+mn-lt"/>
              </a:rPr>
              <a:t>ПРОЕКТА</a:t>
            </a:r>
            <a:br>
              <a:rPr lang="ru-RU" b="1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228" y="3624124"/>
            <a:ext cx="3951536" cy="29290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4" y="845127"/>
            <a:ext cx="3298342" cy="43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4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AF4D82-F974-8228-1CC2-C4E08687F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6587412"/>
          </a:xfrm>
        </p:spPr>
        <p:txBody>
          <a:bodyPr/>
          <a:lstStyle/>
          <a:p>
            <a:pPr algn="ctr"/>
            <a:r>
              <a:rPr lang="ru-RU" sz="5400" b="1" dirty="0"/>
              <a:t>ВЫБОР МОДЕЛЕЙ</a:t>
            </a:r>
            <a:br>
              <a:rPr lang="ru-RU" sz="54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: скругленные углы 13">
            <a:extLst>
              <a:ext uri="{FF2B5EF4-FFF2-40B4-BE49-F238E27FC236}">
                <a16:creationId xmlns="" xmlns:a16="http://schemas.microsoft.com/office/drawing/2014/main" id="{AD57705A-D4CC-62F0-0E90-C51259ED1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777" y="2873830"/>
            <a:ext cx="3573168" cy="198717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Костюм 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экскурсовода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Овал 14">
            <a:extLst>
              <a:ext uri="{FF2B5EF4-FFF2-40B4-BE49-F238E27FC236}">
                <a16:creationId xmlns="" xmlns:a16="http://schemas.microsoft.com/office/drawing/2014/main" id="{7BBD81DB-215C-2807-9116-6DD0C8CE9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069" y="1427589"/>
            <a:ext cx="3695377" cy="165662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Брюки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Овал 15">
            <a:extLst>
              <a:ext uri="{FF2B5EF4-FFF2-40B4-BE49-F238E27FC236}">
                <a16:creationId xmlns="" xmlns:a16="http://schemas.microsoft.com/office/drawing/2014/main" id="{9E7153BE-617B-6AB2-EBA9-9A0596ACD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1945" y="1369951"/>
            <a:ext cx="3695377" cy="165662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Платье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Овал 16">
            <a:extLst>
              <a:ext uri="{FF2B5EF4-FFF2-40B4-BE49-F238E27FC236}">
                <a16:creationId xmlns="" xmlns:a16="http://schemas.microsoft.com/office/drawing/2014/main" id="{3FED3AE8-C895-8CA9-45B8-4E52179C3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4951" y="4772169"/>
            <a:ext cx="4004823" cy="165662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Комбинезон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Овал 17">
            <a:extLst>
              <a:ext uri="{FF2B5EF4-FFF2-40B4-BE49-F238E27FC236}">
                <a16:creationId xmlns="" xmlns:a16="http://schemas.microsoft.com/office/drawing/2014/main" id="{8E704EC4-B09E-3B36-0A24-175AC7B83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069" y="4772169"/>
            <a:ext cx="3785930" cy="1628631"/>
          </a:xfrm>
          <a:prstGeom prst="ellipse">
            <a:avLst/>
          </a:prstGeom>
          <a:solidFill>
            <a:srgbClr val="FFFFFF"/>
          </a:solidFill>
          <a:ln w="1270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Футболка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1F17681D-7436-83D9-22DA-D294A0C96863}"/>
              </a:ext>
            </a:extLst>
          </p:cNvPr>
          <p:cNvCxnSpPr/>
          <p:nvPr/>
        </p:nvCxnSpPr>
        <p:spPr>
          <a:xfrm flipV="1">
            <a:off x="7481918" y="2477525"/>
            <a:ext cx="297180" cy="274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="" xmlns:a16="http://schemas.microsoft.com/office/drawing/2014/main" id="{1401B6BC-6AE3-0C15-5879-F6309C6E43FD}"/>
              </a:ext>
            </a:extLst>
          </p:cNvPr>
          <p:cNvCxnSpPr/>
          <p:nvPr/>
        </p:nvCxnSpPr>
        <p:spPr>
          <a:xfrm flipH="1" flipV="1">
            <a:off x="4675081" y="2500172"/>
            <a:ext cx="259080" cy="243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="" xmlns:a16="http://schemas.microsoft.com/office/drawing/2014/main" id="{AB7F9CF4-F0B1-99C4-9E2C-44FFE74F886E}"/>
              </a:ext>
            </a:extLst>
          </p:cNvPr>
          <p:cNvCxnSpPr>
            <a:cxnSpLocks/>
          </p:cNvCxnSpPr>
          <p:nvPr/>
        </p:nvCxnSpPr>
        <p:spPr>
          <a:xfrm flipH="1">
            <a:off x="4757868" y="5047389"/>
            <a:ext cx="260791" cy="334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="" xmlns:a16="http://schemas.microsoft.com/office/drawing/2014/main" id="{9DF54684-CADC-13E5-FB8D-F1DC9EA05DC2}"/>
              </a:ext>
            </a:extLst>
          </p:cNvPr>
          <p:cNvCxnSpPr>
            <a:cxnSpLocks/>
          </p:cNvCxnSpPr>
          <p:nvPr/>
        </p:nvCxnSpPr>
        <p:spPr>
          <a:xfrm>
            <a:off x="7038070" y="5047389"/>
            <a:ext cx="306013" cy="28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6">
            <a:extLst>
              <a:ext uri="{FF2B5EF4-FFF2-40B4-BE49-F238E27FC236}">
                <a16:creationId xmlns="" xmlns:a16="http://schemas.microsoft.com/office/drawing/2014/main" id="{D798132F-1CA4-8895-BBDB-E311D9B48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AF4D82-F974-8228-1CC2-C4E08687F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8"/>
            <a:ext cx="10507824" cy="6727371"/>
          </a:xfrm>
        </p:spPr>
        <p:txBody>
          <a:bodyPr/>
          <a:lstStyle/>
          <a:p>
            <a:pPr algn="ctr"/>
            <a:r>
              <a:rPr lang="ru-RU" sz="5400" b="1" dirty="0"/>
              <a:t>ВЫБОР МОДЕЛЕЙ</a:t>
            </a:r>
            <a:br>
              <a:rPr lang="ru-RU" sz="54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Rectangle 16">
            <a:extLst>
              <a:ext uri="{FF2B5EF4-FFF2-40B4-BE49-F238E27FC236}">
                <a16:creationId xmlns="" xmlns:a16="http://schemas.microsoft.com/office/drawing/2014/main" id="{D798132F-1CA4-8895-BBDB-E311D9B48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E1D8EB50-78FD-10F1-E71B-036A6A356D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97" y="1240973"/>
            <a:ext cx="10113606" cy="548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AF4D82-F974-8228-1CC2-C4E08687F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8"/>
            <a:ext cx="10507824" cy="6727371"/>
          </a:xfrm>
        </p:spPr>
        <p:txBody>
          <a:bodyPr/>
          <a:lstStyle/>
          <a:p>
            <a:pPr algn="ctr"/>
            <a:r>
              <a:rPr lang="ru-RU" sz="5400" b="1" dirty="0"/>
              <a:t>ВЫБОР МОДЕЛЕЙ</a:t>
            </a:r>
            <a:br>
              <a:rPr lang="ru-RU" sz="54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Rectangle 16">
            <a:extLst>
              <a:ext uri="{FF2B5EF4-FFF2-40B4-BE49-F238E27FC236}">
                <a16:creationId xmlns="" xmlns:a16="http://schemas.microsoft.com/office/drawing/2014/main" id="{D798132F-1CA4-8895-BBDB-E311D9B48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1765FE46-FD38-F326-6CF6-61889728E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537488"/>
              </p:ext>
            </p:extLst>
          </p:nvPr>
        </p:nvGraphicFramePr>
        <p:xfrm>
          <a:off x="730898" y="1299185"/>
          <a:ext cx="10871718" cy="5204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56514">
                  <a:extLst>
                    <a:ext uri="{9D8B030D-6E8A-4147-A177-3AD203B41FA5}">
                      <a16:colId xmlns="" xmlns:a16="http://schemas.microsoft.com/office/drawing/2014/main" val="4079699300"/>
                    </a:ext>
                  </a:extLst>
                </a:gridCol>
                <a:gridCol w="1192296">
                  <a:extLst>
                    <a:ext uri="{9D8B030D-6E8A-4147-A177-3AD203B41FA5}">
                      <a16:colId xmlns="" xmlns:a16="http://schemas.microsoft.com/office/drawing/2014/main" val="3776179637"/>
                    </a:ext>
                  </a:extLst>
                </a:gridCol>
                <a:gridCol w="1181061">
                  <a:extLst>
                    <a:ext uri="{9D8B030D-6E8A-4147-A177-3AD203B41FA5}">
                      <a16:colId xmlns="" xmlns:a16="http://schemas.microsoft.com/office/drawing/2014/main" val="3333321026"/>
                    </a:ext>
                  </a:extLst>
                </a:gridCol>
                <a:gridCol w="1181061">
                  <a:extLst>
                    <a:ext uri="{9D8B030D-6E8A-4147-A177-3AD203B41FA5}">
                      <a16:colId xmlns="" xmlns:a16="http://schemas.microsoft.com/office/drawing/2014/main" val="1360798452"/>
                    </a:ext>
                  </a:extLst>
                </a:gridCol>
                <a:gridCol w="1460786">
                  <a:extLst>
                    <a:ext uri="{9D8B030D-6E8A-4147-A177-3AD203B41FA5}">
                      <a16:colId xmlns="" xmlns:a16="http://schemas.microsoft.com/office/drawing/2014/main" val="6935814"/>
                    </a:ext>
                  </a:extLst>
                </a:gridCol>
              </a:tblGrid>
              <a:tr h="14441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800" kern="100" dirty="0">
                          <a:solidFill>
                            <a:schemeClr val="tx1"/>
                          </a:solidFill>
                          <a:effectLst/>
                        </a:rPr>
                        <a:t>Критерии выбора моделей</a:t>
                      </a:r>
                      <a:endParaRPr lang="ru-RU" sz="2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</a:rPr>
                        <a:t>Модель №1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</a:rPr>
                        <a:t>Модель №2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</a:rPr>
                        <a:t>Модель №3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</a:rPr>
                        <a:t>Модель №4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8344237"/>
                  </a:ext>
                </a:extLst>
              </a:tr>
              <a:tr h="751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800" kern="100" dirty="0">
                          <a:solidFill>
                            <a:schemeClr val="tx1"/>
                          </a:solidFill>
                          <a:effectLst/>
                        </a:rPr>
                        <a:t>Многофункциональность</a:t>
                      </a:r>
                      <a:endParaRPr lang="ru-RU" sz="2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-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+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80835849"/>
                  </a:ext>
                </a:extLst>
              </a:tr>
              <a:tr h="751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800" kern="100" dirty="0">
                          <a:solidFill>
                            <a:schemeClr val="tx1"/>
                          </a:solidFill>
                          <a:effectLst/>
                        </a:rPr>
                        <a:t>Комфортность</a:t>
                      </a:r>
                      <a:endParaRPr lang="ru-RU" sz="2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-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-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5692778"/>
                  </a:ext>
                </a:extLst>
              </a:tr>
              <a:tr h="150657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2800" kern="100" dirty="0">
                          <a:solidFill>
                            <a:schemeClr val="tx1"/>
                          </a:solidFill>
                          <a:effectLst/>
                        </a:rPr>
                        <a:t>Владение знаниями, умениями и навыками, необходимыми для изготовления</a:t>
                      </a:r>
                      <a:endParaRPr lang="ru-RU" sz="2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-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+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-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17580043"/>
                  </a:ext>
                </a:extLst>
              </a:tr>
              <a:tr h="751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800" kern="100" dirty="0">
                          <a:solidFill>
                            <a:schemeClr val="tx1"/>
                          </a:solidFill>
                          <a:effectLst/>
                        </a:rPr>
                        <a:t>Инструменты и оборудование</a:t>
                      </a:r>
                      <a:endParaRPr lang="ru-RU" sz="2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+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+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>
                          <a:effectLst/>
                        </a:rPr>
                        <a:t>+</a:t>
                      </a:r>
                      <a:endParaRPr lang="ru-RU" sz="32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3200" kern="100" dirty="0">
                          <a:effectLst/>
                        </a:rPr>
                        <a:t>+</a:t>
                      </a:r>
                      <a:endParaRPr lang="ru-RU" sz="3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144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58A777-EC82-0590-A998-599C13C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9651"/>
          </a:xfrm>
        </p:spPr>
        <p:txBody>
          <a:bodyPr/>
          <a:lstStyle/>
          <a:p>
            <a:r>
              <a:rPr lang="ru-RU" b="1" dirty="0">
                <a:latin typeface="+mn-lt"/>
              </a:rPr>
              <a:t>                           ВЫБОР ТКАНИ</a:t>
            </a:r>
            <a:br>
              <a:rPr lang="ru-RU" b="1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•	Высокая </a:t>
            </a:r>
            <a:r>
              <a:rPr lang="ru-RU" dirty="0" smtClean="0">
                <a:latin typeface="+mn-lt"/>
              </a:rPr>
              <a:t>прочность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•	</a:t>
            </a:r>
            <a:r>
              <a:rPr lang="ru-RU" dirty="0" smtClean="0">
                <a:latin typeface="+mn-lt"/>
              </a:rPr>
              <a:t>Легкость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•	Влагозащитные </a:t>
            </a:r>
            <a:r>
              <a:rPr lang="ru-RU" dirty="0" smtClean="0">
                <a:latin typeface="+mn-lt"/>
              </a:rPr>
              <a:t>свойства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•	Устойчивость к </a:t>
            </a:r>
            <a:r>
              <a:rPr lang="ru-RU" dirty="0" smtClean="0">
                <a:latin typeface="+mn-lt"/>
              </a:rPr>
              <a:t>вытяжению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•	Удобство в </a:t>
            </a:r>
            <a:r>
              <a:rPr lang="ru-RU" dirty="0" smtClean="0">
                <a:latin typeface="+mn-lt"/>
              </a:rPr>
              <a:t>носке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29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58A777-EC82-0590-A998-599C13C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28" y="369175"/>
            <a:ext cx="10515600" cy="825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 </a:t>
            </a:r>
            <a:br>
              <a:rPr lang="ru-RU" b="1" dirty="0">
                <a:latin typeface="+mn-lt"/>
              </a:rPr>
            </a:b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r>
              <a:rPr lang="ru-RU" sz="4900" b="1" dirty="0">
                <a:latin typeface="+mn-lt"/>
              </a:rPr>
              <a:t>ПОШИВ МОДЕЛЕЙ</a:t>
            </a: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802EAB4-112E-0419-3665-9F80DD4FA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04" y="1495599"/>
            <a:ext cx="3800136" cy="50610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C8976B5-5FDF-1DDE-523F-C50374F57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156" y="1495599"/>
            <a:ext cx="6740240" cy="506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8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5BFDFF-56A3-6563-D232-7D3D57F7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4548"/>
          </a:xfrm>
        </p:spPr>
        <p:txBody>
          <a:bodyPr/>
          <a:lstStyle/>
          <a:p>
            <a:pPr algn="ctr"/>
            <a:r>
              <a:rPr lang="ru-RU" sz="4400" b="1" dirty="0">
                <a:latin typeface="+mn-lt"/>
              </a:rPr>
              <a:t>ПОШИВ МОДЕЛЕЙ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C99679D-BA29-9DF3-A4FF-0DEF2FD54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41" y="1342042"/>
            <a:ext cx="4413380" cy="537443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9E87403-42B9-51EC-4DBF-9FC516E1A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649" y="1343444"/>
            <a:ext cx="4413380" cy="537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123</Words>
  <Application>Microsoft Office PowerPoint</Application>
  <PresentationFormat>Произвольный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Проектная работа Костюм экскурсовода музея «Усадьба старателя»   </vt:lpstr>
      <vt:lpstr>ЦЕЛИ И ЗАДАЧИ  Цель: разработка и создание костюма экскурсовода музея «Усадьба старателя» Задачи:  - Изучить потребности экскурсоводов;  - Разработать модели на основе выбранных критериев;  - Изготовить модели костюмов </vt:lpstr>
      <vt:lpstr>  АКТУАЛЬНОСТЬ ПРОЕКТА  </vt:lpstr>
      <vt:lpstr>ВЫБОР МОДЕЛЕЙ         </vt:lpstr>
      <vt:lpstr>ВЫБОР МОДЕЛЕЙ         </vt:lpstr>
      <vt:lpstr>ВЫБОР МОДЕЛЕЙ         </vt:lpstr>
      <vt:lpstr>                           ВЫБОР ТКАНИ  • Высокая прочность • Легкость • Влагозащитные свойства • Устойчивость к вытяжению • Удобство в носке </vt:lpstr>
      <vt:lpstr>   ПОШИВ МОДЕЛЕЙ  </vt:lpstr>
      <vt:lpstr>ПОШИВ МОДЕЛЕЙ</vt:lpstr>
      <vt:lpstr>ГОТОВЫЕ МОДЕЛИ</vt:lpstr>
      <vt:lpstr>Конкурс  «Юный модельер»</vt:lpstr>
      <vt:lpstr>Мы постарались, у нас получилось! Золотом солнечным все заискрилось. Костюм совершенен, неповторим, Экскурсовод в нем неотразим! </vt:lpstr>
      <vt:lpstr>Проектная работа Костюм экскурсовода музея «Усадьба старателя»  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Костюм экскурсовода музея «Усадьба старателя»   </dc:title>
  <dc:creator>Я</dc:creator>
  <cp:lastModifiedBy>PC</cp:lastModifiedBy>
  <cp:revision>11</cp:revision>
  <dcterms:created xsi:type="dcterms:W3CDTF">2024-03-11T15:24:45Z</dcterms:created>
  <dcterms:modified xsi:type="dcterms:W3CDTF">2024-03-25T10:26:25Z</dcterms:modified>
</cp:coreProperties>
</file>