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5" r:id="rId2"/>
    <p:sldId id="277" r:id="rId3"/>
    <p:sldId id="278" r:id="rId4"/>
    <p:sldId id="257" r:id="rId5"/>
    <p:sldId id="279" r:id="rId6"/>
    <p:sldId id="290" r:id="rId7"/>
    <p:sldId id="276" r:id="rId8"/>
    <p:sldId id="281" r:id="rId9"/>
    <p:sldId id="284" r:id="rId10"/>
    <p:sldId id="285" r:id="rId11"/>
    <p:sldId id="286" r:id="rId12"/>
    <p:sldId id="287" r:id="rId13"/>
    <p:sldId id="288" r:id="rId14"/>
    <p:sldId id="289" r:id="rId15"/>
    <p:sldId id="283" r:id="rId16"/>
    <p:sldId id="263" r:id="rId17"/>
    <p:sldId id="261" r:id="rId18"/>
    <p:sldId id="265" r:id="rId19"/>
    <p:sldId id="262" r:id="rId20"/>
    <p:sldId id="267" r:id="rId21"/>
    <p:sldId id="272" r:id="rId22"/>
    <p:sldId id="271" r:id="rId23"/>
    <p:sldId id="266" r:id="rId24"/>
    <p:sldId id="259" r:id="rId25"/>
    <p:sldId id="270" r:id="rId26"/>
    <p:sldId id="292" r:id="rId27"/>
    <p:sldId id="29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230C6-75E4-4BBD-83BE-962E592D41FD}" type="datetimeFigureOut">
              <a:rPr lang="ru-RU" smtClean="0"/>
              <a:t>14.07.2022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E5071-A199-4232-B2BB-3B9FAA5B2D7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E5071-A199-4232-B2BB-3B9FAA5B2D7C}" type="slidenum">
              <a:rPr lang="ru-RU" smtClean="0"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A9433-FDB8-4AA9-B80C-9ACC43E20C1C}" type="datetimeFigureOut">
              <a:rPr lang="ru-RU" smtClean="0"/>
              <a:pPr/>
              <a:t>14.07.2022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CB9C0-9E4C-4BF2-974C-49A3CD752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ogle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1600" b="1" dirty="0" smtClean="0"/>
              <a:t>Муниципальное казенное образовательное учреждение для </a:t>
            </a:r>
          </a:p>
          <a:p>
            <a:pPr algn="ctr"/>
            <a:r>
              <a:rPr lang="ru-RU" sz="1600" b="1" dirty="0" smtClean="0"/>
              <a:t>детей-сирот  и детей, оставшихся без попечения родителей Детский дом №1 г.Гурьевска Кемеровской области «Центр содействия семейному устройству детей»</a:t>
            </a:r>
          </a:p>
          <a:p>
            <a:pPr algn="ctr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solidFill>
                  <a:srgbClr val="0000FF"/>
                </a:solidFill>
              </a:rPr>
              <a:t>Календарные даты празднования Дня Семьи</a:t>
            </a:r>
            <a:endParaRPr lang="ru-RU" sz="4000" b="1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86116" y="4071942"/>
            <a:ext cx="4149265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Сергунцова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Елена Александровна, 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социальный педагог 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МКОУ Детский дом №1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г.Гурьевска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«Центр содействия семейному устройству детей»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 smtClean="0">
                <a:latin typeface="+mj-lt"/>
                <a:cs typeface="Times New Roman" pitchFamily="18" charset="0"/>
              </a:rPr>
              <a:t>Бызова</a:t>
            </a:r>
            <a:r>
              <a:rPr lang="ru-RU" sz="1400" b="1" dirty="0" smtClean="0">
                <a:latin typeface="+mj-lt"/>
                <a:cs typeface="Times New Roman" pitchFamily="18" charset="0"/>
              </a:rPr>
              <a:t> Екатерина Петровна,</a:t>
            </a:r>
            <a:br>
              <a:rPr lang="ru-RU" sz="1400" b="1" dirty="0" smtClean="0">
                <a:latin typeface="+mj-lt"/>
                <a:cs typeface="Times New Roman" pitchFamily="18" charset="0"/>
              </a:rPr>
            </a:br>
            <a:r>
              <a:rPr lang="ru-RU" sz="1400" b="1" dirty="0" smtClean="0">
                <a:ea typeface="Times New Roman" pitchFamily="18" charset="0"/>
                <a:cs typeface="Times New Roman" pitchFamily="18" charset="0"/>
              </a:rPr>
              <a:t>социальный педагог </a:t>
            </a:r>
            <a:endParaRPr lang="ru-RU" sz="1400" b="1" dirty="0" smtClean="0"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ea typeface="Times New Roman" pitchFamily="18" charset="0"/>
                <a:cs typeface="Times New Roman" pitchFamily="18" charset="0"/>
              </a:rPr>
              <a:t>МКОУ Детский дом №1 </a:t>
            </a:r>
            <a:r>
              <a:rPr lang="ru-RU" sz="1400" b="1" dirty="0" smtClean="0">
                <a:ea typeface="Times New Roman" pitchFamily="18" charset="0"/>
                <a:cs typeface="Times New Roman" pitchFamily="18" charset="0"/>
              </a:rPr>
              <a:t>г.Гурьевска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ea typeface="Times New Roman" pitchFamily="18" charset="0"/>
                <a:cs typeface="Times New Roman" pitchFamily="18" charset="0"/>
              </a:rPr>
              <a:t>«Центр содействия семейному устройству детей»</a:t>
            </a: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lvl="0" algn="ctr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dirty="0" smtClean="0"/>
              <a:t> </a:t>
            </a:r>
            <a:endParaRPr lang="ru-RU" sz="4000" dirty="0" smtClean="0"/>
          </a:p>
          <a:p>
            <a:pPr lvl="0" algn="ctr"/>
            <a:endParaRPr lang="ru-RU" sz="4000" dirty="0" smtClean="0"/>
          </a:p>
          <a:p>
            <a:pPr lvl="0" algn="ctr"/>
            <a:endParaRPr lang="ru-RU" sz="4000" dirty="0" smtClean="0"/>
          </a:p>
          <a:p>
            <a:pPr lvl="0" algn="ctr"/>
            <a:endParaRPr lang="ru-RU" sz="4000" dirty="0" smtClean="0"/>
          </a:p>
          <a:p>
            <a:pPr lvl="0" algn="ctr"/>
            <a:endParaRPr lang="ru-RU" sz="4000" dirty="0" smtClean="0"/>
          </a:p>
          <a:p>
            <a:pPr lvl="0" algn="ctr"/>
            <a:endParaRPr lang="ru-RU" sz="2800" dirty="0" smtClean="0"/>
          </a:p>
          <a:p>
            <a:pPr lvl="0" algn="ctr"/>
            <a:r>
              <a:rPr lang="ru-RU" sz="2800" dirty="0" smtClean="0"/>
              <a:t>в 1995 </a:t>
            </a:r>
            <a:r>
              <a:rPr lang="ru-RU" sz="2800" dirty="0" smtClean="0"/>
              <a:t>году  </a:t>
            </a:r>
            <a:r>
              <a:rPr lang="ru-RU" sz="2800" dirty="0" smtClean="0"/>
              <a:t>был учрежден </a:t>
            </a:r>
            <a:r>
              <a:rPr lang="ru-RU" sz="2800" dirty="0" smtClean="0"/>
              <a:t>орден «Родительской славы».</a:t>
            </a:r>
          </a:p>
          <a:p>
            <a:pPr algn="ctr"/>
            <a:endParaRPr lang="ru-RU" sz="4000" b="1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07775" y="4714884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9" name="Рисунок 8" descr="в этом же году  Президент учредил орден «Родительской славы». "/>
          <p:cNvPicPr/>
          <p:nvPr/>
        </p:nvPicPr>
        <p:blipFill>
          <a:blip r:embed="rId3"/>
          <a:srcRect l="21350" t="14222" r="27225"/>
          <a:stretch>
            <a:fillRect/>
          </a:stretch>
        </p:blipFill>
        <p:spPr bwMode="auto">
          <a:xfrm>
            <a:off x="2928926" y="500042"/>
            <a:ext cx="3130550" cy="392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lvl="0" algn="ctr"/>
            <a:r>
              <a:rPr lang="ru-RU" sz="2800" dirty="0" smtClean="0"/>
              <a:t> </a:t>
            </a:r>
            <a:r>
              <a:rPr lang="ru-RU" sz="2800" dirty="0" smtClean="0"/>
              <a:t>Постепенно в России </a:t>
            </a:r>
            <a:endParaRPr lang="ru-RU" sz="2800" dirty="0" smtClean="0"/>
          </a:p>
          <a:p>
            <a:pPr lvl="0" algn="ctr"/>
            <a:r>
              <a:rPr lang="ru-RU" sz="2800" dirty="0" smtClean="0"/>
              <a:t>этот </a:t>
            </a:r>
            <a:r>
              <a:rPr lang="ru-RU" sz="2800" dirty="0" smtClean="0"/>
              <a:t>праздник «обрастает» своими традициями: в учреждениях образования проводятся тематические развлечения и родительские собрания, выставки поделок, Дни открытых дверей</a:t>
            </a:r>
            <a:r>
              <a:rPr lang="ru-RU" sz="4000" dirty="0" smtClean="0"/>
              <a:t>. </a:t>
            </a:r>
          </a:p>
          <a:p>
            <a:pPr algn="ctr"/>
            <a:endParaRPr lang="ru-RU" sz="4000" b="1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07775" y="4714884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8" name="Рисунок 7" descr="Постепенно в России этот праздник «обрастает» своими традициями: в учреждениях образования проводятся тематические развлечения и родительские собрания, выставки поделок, Дни открытых дверей.  "/>
          <p:cNvPicPr/>
          <p:nvPr/>
        </p:nvPicPr>
        <p:blipFill>
          <a:blip r:embed="rId3"/>
          <a:srcRect l="28694" t="39333" r="3499" b="5111"/>
          <a:stretch>
            <a:fillRect/>
          </a:stretch>
        </p:blipFill>
        <p:spPr bwMode="auto">
          <a:xfrm>
            <a:off x="2643174" y="3643314"/>
            <a:ext cx="413512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2400" dirty="0" smtClean="0"/>
              <a:t>В этот день на разных уровнях власти (районном, городском, областном и федеральном) чествуют семьи, отличившиеся в укреплении института семьи.  А в Кремле </a:t>
            </a:r>
            <a:r>
              <a:rPr lang="ru-RU" sz="2400" dirty="0" smtClean="0"/>
              <a:t>в преддверии </a:t>
            </a:r>
            <a:r>
              <a:rPr lang="ru-RU" sz="2400" dirty="0" smtClean="0"/>
              <a:t>Международного дня семьи вручают премии «Семья России».</a:t>
            </a:r>
            <a:endParaRPr lang="ru-RU" sz="2400" b="1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07775" y="4714884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8" name="Рисунок 7" descr="В этот день на разных уровнях власти (районном, городском, областном и федеральном) чествуют семьи, отличившиеся в укреплении института семьи.  А в Кремле впреддверии Международного дня семьи вручают премии «Семья России». "/>
          <p:cNvPicPr/>
          <p:nvPr/>
        </p:nvPicPr>
        <p:blipFill>
          <a:blip r:embed="rId3"/>
          <a:srcRect l="37513" t="47556" r="10140" b="5111"/>
          <a:stretch>
            <a:fillRect/>
          </a:stretch>
        </p:blipFill>
        <p:spPr bwMode="auto">
          <a:xfrm>
            <a:off x="2786050" y="3571876"/>
            <a:ext cx="407196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«Счастлив тот, кто счастлив у себя дома»</a:t>
            </a:r>
            <a:r>
              <a:rPr lang="ru-RU" sz="4000" dirty="0" smtClean="0"/>
              <a:t> </a:t>
            </a:r>
            <a:endParaRPr lang="ru-RU" sz="4000" dirty="0" smtClean="0"/>
          </a:p>
          <a:p>
            <a:pPr algn="r"/>
            <a:r>
              <a:rPr lang="ru-RU" sz="4000" b="1" dirty="0" smtClean="0"/>
              <a:t>Л.Н</a:t>
            </a:r>
            <a:r>
              <a:rPr lang="ru-RU" sz="4000" b="1" dirty="0" smtClean="0"/>
              <a:t>. Толстой.</a:t>
            </a:r>
            <a:endParaRPr lang="ru-RU" sz="4000" dirty="0" smtClean="0"/>
          </a:p>
          <a:p>
            <a:pPr lvl="0" algn="ctr"/>
            <a:endParaRPr lang="ru-RU" sz="3200" dirty="0" smtClean="0"/>
          </a:p>
          <a:p>
            <a:pPr lvl="0" algn="ctr"/>
            <a:r>
              <a:rPr lang="ru-RU" sz="3200" dirty="0" smtClean="0"/>
              <a:t>Основа </a:t>
            </a:r>
            <a:r>
              <a:rPr lang="ru-RU" sz="3200" dirty="0" smtClean="0"/>
              <a:t>человеческого счастья – это единая, дружная, любящая семья и дети. Счастье человека в семье – это наибольшая нравственная ценность</a:t>
            </a:r>
            <a:r>
              <a:rPr lang="ru-RU" sz="4000" dirty="0" smtClean="0"/>
              <a:t>.</a:t>
            </a:r>
          </a:p>
          <a:p>
            <a:pPr algn="ctr"/>
            <a:endParaRPr lang="ru-RU" sz="4000" b="1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07775" y="4714884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lvl="0" algn="ctr"/>
            <a:r>
              <a:rPr lang="ru-RU" sz="2800" dirty="0" smtClean="0"/>
              <a:t>И </a:t>
            </a:r>
            <a:r>
              <a:rPr lang="ru-RU" sz="2800" dirty="0" smtClean="0"/>
              <a:t>где, как не в семье</a:t>
            </a:r>
            <a:r>
              <a:rPr lang="ru-RU" sz="2800" dirty="0" smtClean="0"/>
              <a:t>,</a:t>
            </a:r>
          </a:p>
          <a:p>
            <a:pPr lvl="0" algn="ctr"/>
            <a:r>
              <a:rPr lang="ru-RU" sz="2800" dirty="0" smtClean="0"/>
              <a:t> </a:t>
            </a:r>
            <a:r>
              <a:rPr lang="ru-RU" sz="2800" dirty="0" smtClean="0"/>
              <a:t>получает человек то, к чему он стремится в любом возрасте : ощущение своей нужности близким, осознание , что любим и любишь сам, веру, что есть на земле место, где тебя ждут и любят…</a:t>
            </a:r>
          </a:p>
          <a:p>
            <a:pPr algn="ctr"/>
            <a:endParaRPr lang="ru-RU" sz="4000" b="1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07775" y="4714884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8" name="Рисунок 7" descr="И где, как не в семье, получает человек то, к чему он стремится в любом возрасте : ощущение своей нужности близким, осознание , что любим и любишь сам, веру, что есть на земле место, где тебя ждут и любят… "/>
          <p:cNvPicPr/>
          <p:nvPr/>
        </p:nvPicPr>
        <p:blipFill>
          <a:blip r:embed="rId3"/>
          <a:srcRect l="9519" t="2889" r="17630" b="50806"/>
          <a:stretch>
            <a:fillRect/>
          </a:stretch>
        </p:blipFill>
        <p:spPr bwMode="auto">
          <a:xfrm>
            <a:off x="2643174" y="3286124"/>
            <a:ext cx="4226876" cy="211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0000FF"/>
                </a:solidFill>
              </a:rPr>
              <a:t>8  ИЮЛЯ – </a:t>
            </a:r>
          </a:p>
          <a:p>
            <a:pPr algn="ctr"/>
            <a:r>
              <a:rPr lang="ru-RU" sz="4000" b="1" dirty="0" smtClean="0">
                <a:solidFill>
                  <a:srgbClr val="0000FF"/>
                </a:solidFill>
              </a:rPr>
              <a:t>Всероссийский </a:t>
            </a:r>
            <a:r>
              <a:rPr lang="ru-RU" sz="4000" b="1" dirty="0" smtClean="0">
                <a:solidFill>
                  <a:srgbClr val="0000FF"/>
                </a:solidFill>
              </a:rPr>
              <a:t>день </a:t>
            </a:r>
            <a:br>
              <a:rPr lang="ru-RU" sz="4000" b="1" dirty="0" smtClean="0">
                <a:solidFill>
                  <a:srgbClr val="0000FF"/>
                </a:solidFill>
              </a:rPr>
            </a:br>
            <a:r>
              <a:rPr lang="ru-RU" sz="4000" b="1" dirty="0" smtClean="0">
                <a:solidFill>
                  <a:srgbClr val="0000FF"/>
                </a:solidFill>
              </a:rPr>
              <a:t>Семьи, Любви и Верности </a:t>
            </a:r>
            <a:endParaRPr lang="ru-RU" sz="4000" b="1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07775" y="4714884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857496"/>
            <a:ext cx="60722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/>
              <a:t>Этот праздник в России учрежден по инициативе депутатов Государственной Думы. </a:t>
            </a:r>
          </a:p>
          <a:p>
            <a:pPr algn="ctr">
              <a:defRPr/>
            </a:pPr>
            <a:r>
              <a:rPr lang="ru-RU" sz="2400" b="1" dirty="0" smtClean="0"/>
              <a:t>Другое название праздника – </a:t>
            </a:r>
          </a:p>
          <a:p>
            <a:pPr algn="ctr">
              <a:defRPr/>
            </a:pPr>
            <a:r>
              <a:rPr lang="ru-RU" sz="2400" b="1" dirty="0" smtClean="0"/>
              <a:t>День святых супругов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0000FF"/>
                </a:solidFill>
              </a:rPr>
              <a:t>Петра и </a:t>
            </a:r>
            <a:r>
              <a:rPr lang="ru-RU" sz="2400" b="1" dirty="0" err="1" smtClean="0">
                <a:solidFill>
                  <a:srgbClr val="0000FF"/>
                </a:solidFill>
              </a:rPr>
              <a:t>Февронии</a:t>
            </a:r>
            <a:r>
              <a:rPr lang="ru-RU" sz="2400" b="1" dirty="0" smtClean="0">
                <a:solidFill>
                  <a:srgbClr val="0000FF"/>
                </a:solidFill>
              </a:rPr>
              <a:t>, </a:t>
            </a:r>
          </a:p>
          <a:p>
            <a:pPr algn="ctr">
              <a:defRPr/>
            </a:pPr>
            <a:r>
              <a:rPr lang="ru-RU" sz="2400" b="1" dirty="0" smtClean="0"/>
              <a:t>покровителей христианского брака</a:t>
            </a:r>
            <a:endParaRPr lang="ru-RU" sz="24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0000FF"/>
                </a:solidFill>
              </a:rPr>
              <a:t>Из истории Петра и </a:t>
            </a:r>
            <a:r>
              <a:rPr lang="ru-RU" sz="2800" b="1" i="1" dirty="0" err="1" smtClean="0">
                <a:solidFill>
                  <a:srgbClr val="0000FF"/>
                </a:solidFill>
              </a:rPr>
              <a:t>Февронии</a:t>
            </a:r>
            <a:r>
              <a:rPr lang="ru-RU" sz="2800" b="1" dirty="0" smtClean="0">
                <a:solidFill>
                  <a:srgbClr val="00B050"/>
                </a:solidFill>
              </a:rPr>
              <a:t/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Петр был младшим братом </a:t>
            </a:r>
            <a:r>
              <a:rPr lang="ru-RU" sz="2800" dirty="0" err="1" smtClean="0"/>
              <a:t>муромского</a:t>
            </a:r>
            <a:r>
              <a:rPr lang="ru-RU" sz="2800" dirty="0" smtClean="0"/>
              <a:t> князя. </a:t>
            </a:r>
            <a:br>
              <a:rPr lang="ru-RU" sz="2800" dirty="0" smtClean="0"/>
            </a:br>
            <a:r>
              <a:rPr lang="ru-RU" sz="2800" dirty="0" smtClean="0"/>
              <a:t>Вел веселую жизнь, но однажды случилась с ним беда – появились на теле язвочки. Разные доктора лечили Петра, но безуспешно. Кто-то подсказал ему, что где-то в деревне живет девица умная - разумная, знающая травы и умеющая лечить болезни всякие. Пришел к ней Петр и попросил дать ему здоровья. Девушка согласилась, но лишь при одном условии – Петр должен был пообещать ей, что если выздоровеет, то женится на ней. Добрый молодец, желая побыстрее избавиться от гадости, уродующей его кожу, согласился на все.</a:t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643866" cy="586900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Девушка изготовила для него </a:t>
            </a:r>
            <a:br>
              <a:rPr lang="ru-RU" sz="3200" dirty="0" smtClean="0"/>
            </a:br>
            <a:r>
              <a:rPr lang="ru-RU" sz="3200" dirty="0" smtClean="0"/>
              <a:t>специальную мазь и дала с такой инструкцией: «Вернувшись домой, тут же смажь все язвочки, а одну не трогай. Так надо!».</a:t>
            </a:r>
            <a:br>
              <a:rPr lang="ru-RU" sz="3200" dirty="0" smtClean="0"/>
            </a:br>
            <a:r>
              <a:rPr lang="ru-RU" sz="3200" dirty="0" smtClean="0"/>
              <a:t> Петр сделал все так, как она сказала. </a:t>
            </a:r>
            <a:br>
              <a:rPr lang="ru-RU" sz="3200" dirty="0" smtClean="0"/>
            </a:br>
            <a:r>
              <a:rPr lang="ru-RU" sz="3200" dirty="0" smtClean="0"/>
              <a:t>И чудо произошло – его кожа полностью очистилась. Однако слово свое держать Петр и не собирался – не пристало ему жениться пусть на красивой и умной, но все-таки крестьянке.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500042"/>
            <a:ext cx="778674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 smtClean="0"/>
              <a:t>Но умная </a:t>
            </a:r>
            <a:r>
              <a:rPr lang="ru-RU" sz="3000" dirty="0" err="1" smtClean="0"/>
              <a:t>Феврония</a:t>
            </a:r>
            <a:r>
              <a:rPr lang="ru-RU" sz="3000" dirty="0" smtClean="0"/>
              <a:t> ожидала </a:t>
            </a:r>
          </a:p>
          <a:p>
            <a:pPr algn="ctr"/>
            <a:r>
              <a:rPr lang="ru-RU" sz="3000" dirty="0" smtClean="0"/>
              <a:t>такого исхода, поэтому-то и попросила его оставить одну язвочку не обработанной. </a:t>
            </a:r>
          </a:p>
          <a:p>
            <a:pPr algn="ctr"/>
            <a:r>
              <a:rPr lang="ru-RU" sz="3000" dirty="0" smtClean="0"/>
              <a:t>Из-за этой язвочки болезнь вновь начала распространяться, и вскоре Петр снова заболел проказой. Ему опять пришлось идти с просьбой к </a:t>
            </a:r>
            <a:r>
              <a:rPr lang="ru-RU" sz="3000" dirty="0" err="1" smtClean="0"/>
              <a:t>Февронии</a:t>
            </a:r>
            <a:r>
              <a:rPr lang="ru-RU" sz="3000" dirty="0" smtClean="0"/>
              <a:t>. В этот раз он решил сдержать слово. Она вылечила его, а он женился на ней. И стали они жить в мире и согласии. </a:t>
            </a:r>
            <a:r>
              <a:rPr lang="ru-RU" sz="3000" dirty="0" err="1" smtClean="0"/>
              <a:t>Феврония</a:t>
            </a:r>
            <a:r>
              <a:rPr lang="ru-RU" sz="3000" dirty="0" smtClean="0"/>
              <a:t> оказалась отличной женой.</a:t>
            </a:r>
            <a:endParaRPr lang="ru-RU" sz="3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500042"/>
            <a:ext cx="764386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 smtClean="0"/>
              <a:t>Были и трудности в их жизни. </a:t>
            </a:r>
          </a:p>
          <a:p>
            <a:pPr algn="ctr"/>
            <a:r>
              <a:rPr lang="ru-RU" sz="3000" dirty="0" smtClean="0"/>
              <a:t>Когда Петру пришла очередь стать князем, бояре воспротивились этому, ведь у него жена – простолюдинка. Тогда Петр с </a:t>
            </a:r>
            <a:r>
              <a:rPr lang="ru-RU" sz="3000" dirty="0" err="1" smtClean="0"/>
              <a:t>Февронией</a:t>
            </a:r>
            <a:r>
              <a:rPr lang="ru-RU" sz="3000" dirty="0" smtClean="0"/>
              <a:t> уехали из Мурома. Но в княжестве начались неприятности, потому что многим хотелось занять престол. В итоге бояре сами попросили Петра и </a:t>
            </a:r>
            <a:r>
              <a:rPr lang="ru-RU" sz="3000" dirty="0" err="1" smtClean="0"/>
              <a:t>Февронию</a:t>
            </a:r>
            <a:r>
              <a:rPr lang="ru-RU" sz="3000" dirty="0" smtClean="0"/>
              <a:t> вернуться. Постепенно они </a:t>
            </a:r>
            <a:r>
              <a:rPr lang="ru-RU" sz="3000" dirty="0" err="1" smtClean="0"/>
              <a:t>зауважали</a:t>
            </a:r>
            <a:r>
              <a:rPr lang="ru-RU" sz="3000" dirty="0" smtClean="0"/>
              <a:t> княгиню-крестьянку. Народ полюбил ее. </a:t>
            </a:r>
          </a:p>
          <a:p>
            <a:pPr algn="ctr"/>
            <a:r>
              <a:rPr lang="ru-RU" sz="3000" dirty="0" smtClean="0"/>
              <a:t>Петр и </a:t>
            </a:r>
            <a:r>
              <a:rPr lang="ru-RU" sz="3000" dirty="0" err="1" smtClean="0"/>
              <a:t>Феврония</a:t>
            </a:r>
            <a:r>
              <a:rPr lang="ru-RU" sz="3000" dirty="0" smtClean="0"/>
              <a:t> жили долго и счастливо и умерли в один день.</a:t>
            </a:r>
            <a:endParaRPr lang="ru-RU" sz="3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solidFill>
                  <a:srgbClr val="0000FF"/>
                </a:solidFill>
              </a:rPr>
              <a:t>15 мая - Международный </a:t>
            </a:r>
            <a:r>
              <a:rPr lang="ru-RU" sz="4000" b="1" dirty="0" smtClean="0">
                <a:solidFill>
                  <a:srgbClr val="0000FF"/>
                </a:solidFill>
              </a:rPr>
              <a:t>день </a:t>
            </a:r>
            <a:r>
              <a:rPr lang="ru-RU" sz="4000" b="1" dirty="0" smtClean="0">
                <a:solidFill>
                  <a:srgbClr val="0000FF"/>
                </a:solidFill>
              </a:rPr>
              <a:t>Семьи</a:t>
            </a:r>
          </a:p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algn="ctr"/>
            <a:endParaRPr lang="ru-RU" sz="4000" b="1" dirty="0"/>
          </a:p>
        </p:txBody>
      </p:sp>
      <p:pic>
        <p:nvPicPr>
          <p:cNvPr id="9" name="Рисунок 8" descr="Международный  день семьи Шпис Вера Михайловна "/>
          <p:cNvPicPr/>
          <p:nvPr/>
        </p:nvPicPr>
        <p:blipFill>
          <a:blip r:embed="rId3"/>
          <a:srcRect l="13299" t="3125" r="15231" b="59375"/>
          <a:stretch>
            <a:fillRect/>
          </a:stretch>
        </p:blipFill>
        <p:spPr bwMode="auto">
          <a:xfrm>
            <a:off x="2143108" y="2786058"/>
            <a:ext cx="471490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572428" cy="5726130"/>
          </a:xfrm>
        </p:spPr>
        <p:txBody>
          <a:bodyPr>
            <a:norm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Они завещали,</a:t>
            </a:r>
            <a:br>
              <a:rPr lang="ru-RU" sz="3200" dirty="0" smtClean="0"/>
            </a:br>
            <a:r>
              <a:rPr lang="ru-RU" sz="3200" dirty="0" smtClean="0"/>
              <a:t> чтобы их похоронили вместе, в одном гробу, но люди сочли это неправильным. Петр и </a:t>
            </a:r>
            <a:r>
              <a:rPr lang="ru-RU" sz="3200" dirty="0" err="1" smtClean="0"/>
              <a:t>Феврония</a:t>
            </a:r>
            <a:r>
              <a:rPr lang="ru-RU" sz="3200" dirty="0" smtClean="0"/>
              <a:t> были похоронены рядом, но в разных гробах. </a:t>
            </a:r>
            <a:br>
              <a:rPr lang="ru-RU" sz="3200" dirty="0" smtClean="0"/>
            </a:br>
            <a:r>
              <a:rPr lang="ru-RU" sz="3200" dirty="0" smtClean="0"/>
              <a:t>Согласно легенде, на следующее утро люди обнаружили, что умершие лежат рядом – даже после смерти они не могли</a:t>
            </a:r>
            <a:br>
              <a:rPr lang="ru-RU" sz="3200" dirty="0" smtClean="0"/>
            </a:br>
            <a:r>
              <a:rPr lang="ru-RU" sz="3200" dirty="0" smtClean="0"/>
              <a:t> и не хотели расставаться </a:t>
            </a:r>
            <a:br>
              <a:rPr lang="ru-RU" sz="3200" dirty="0" smtClean="0"/>
            </a:br>
            <a:r>
              <a:rPr lang="ru-RU" sz="3200" dirty="0" smtClean="0"/>
              <a:t>друг с другом.</a:t>
            </a:r>
            <a:endParaRPr lang="ru-RU" sz="3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 t="4038" r="1976" b="11122"/>
          <a:stretch>
            <a:fillRect/>
          </a:stretch>
        </p:blipFill>
        <p:spPr bwMode="auto">
          <a:xfrm>
            <a:off x="1600222" y="1284051"/>
            <a:ext cx="5943555" cy="4289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14282" y="1285860"/>
            <a:ext cx="8572560" cy="484030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500042"/>
            <a:ext cx="2928958" cy="3143272"/>
          </a:xfrm>
          <a:prstGeom prst="rect">
            <a:avLst/>
          </a:prstGeom>
          <a:noFill/>
          <a:ln w="25400">
            <a:solidFill>
              <a:srgbClr val="00B050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857356" y="3571876"/>
            <a:ext cx="564360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b="1" dirty="0" smtClean="0"/>
              <a:t>Памятник около Троицкого монастыря</a:t>
            </a:r>
          </a:p>
          <a:p>
            <a:pPr algn="ctr" fontAlgn="base"/>
            <a:r>
              <a:rPr lang="ru-RU" sz="2000" dirty="0" smtClean="0"/>
              <a:t>Скульптуры Петра и </a:t>
            </a:r>
            <a:r>
              <a:rPr lang="ru-RU" sz="2000" dirty="0" err="1" smtClean="0"/>
              <a:t>Февронии</a:t>
            </a:r>
            <a:r>
              <a:rPr lang="ru-RU" sz="2000" dirty="0" smtClean="0"/>
              <a:t> — одни из самых популярных и уважаемых достопримечательностей города. Князь Петр и его жена </a:t>
            </a:r>
            <a:r>
              <a:rPr lang="ru-RU" sz="2000" dirty="0" err="1" smtClean="0"/>
              <a:t>Феврония</a:t>
            </a:r>
            <a:r>
              <a:rPr lang="ru-RU" sz="2000" dirty="0" smtClean="0"/>
              <a:t> стали для нашей страны олицетворением силы мужского духа, неиссякаемой женской мудрости, взаимной любви и крепости семейных уз.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00108"/>
            <a:ext cx="4029549" cy="4286280"/>
          </a:xfrm>
          <a:prstGeom prst="flowChartMagneticTap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429124" y="785794"/>
            <a:ext cx="37147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В честь праздника  образцовым, многодетным семьям, а также парам, прожившим вместе долгую жизнь и сыгравшим серебряную или золотую свадьбу, было предложено вручать  медали «За любовь и верность»</a:t>
            </a:r>
            <a:endParaRPr lang="ru-RU" sz="28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928935"/>
            <a:ext cx="4572000" cy="235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2" y="1214422"/>
            <a:ext cx="73581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j-lt"/>
              </a:rPr>
              <a:t>Символом праздника </a:t>
            </a:r>
          </a:p>
          <a:p>
            <a:pPr algn="ctr"/>
            <a:r>
              <a:rPr lang="ru-RU" sz="48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j-lt"/>
              </a:rPr>
              <a:t>определена  РОМАШКА</a:t>
            </a:r>
            <a:endParaRPr lang="ru-RU" sz="4800" b="1" kern="10" dirty="0">
              <a:ln w="9525">
                <a:noFill/>
                <a:round/>
                <a:headEnd/>
                <a:tailEnd/>
              </a:ln>
              <a:solidFill>
                <a:srgbClr val="00B05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844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 t="17370"/>
          <a:stretch>
            <a:fillRect/>
          </a:stretch>
        </p:blipFill>
        <p:spPr bwMode="auto">
          <a:xfrm>
            <a:off x="1428728" y="1571612"/>
            <a:ext cx="642942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6844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42910" y="1643050"/>
            <a:ext cx="8229600" cy="1428760"/>
          </a:xfrm>
        </p:spPr>
        <p:txBody>
          <a:bodyPr>
            <a:normAutofit fontScale="90000"/>
          </a:bodyPr>
          <a:lstStyle/>
          <a:p>
            <a:pPr lvl="0"/>
            <a:r>
              <a:rPr lang="ru-RU" sz="4800" dirty="0" smtClean="0"/>
              <a:t> </a:t>
            </a:r>
            <a:r>
              <a:rPr lang="ru-RU" sz="3600" b="1" dirty="0" smtClean="0">
                <a:solidFill>
                  <a:srgbClr val="0000FF"/>
                </a:solidFill>
              </a:rPr>
              <a:t>Желаем </a:t>
            </a:r>
            <a:r>
              <a:rPr lang="ru-RU" sz="3600" b="1" dirty="0" smtClean="0">
                <a:solidFill>
                  <a:srgbClr val="0000FF"/>
                </a:solidFill>
              </a:rPr>
              <a:t>вам всем </a:t>
            </a:r>
            <a:r>
              <a:rPr lang="ru-RU" sz="3600" b="1" dirty="0" smtClean="0">
                <a:solidFill>
                  <a:srgbClr val="0000FF"/>
                </a:solidFill>
              </a:rPr>
              <a:t/>
            </a:r>
            <a:br>
              <a:rPr lang="ru-RU" sz="3600" b="1" dirty="0" smtClean="0">
                <a:solidFill>
                  <a:srgbClr val="0000FF"/>
                </a:solidFill>
              </a:rPr>
            </a:br>
            <a:r>
              <a:rPr lang="ru-RU" sz="3600" b="1" dirty="0" smtClean="0">
                <a:solidFill>
                  <a:srgbClr val="0000FF"/>
                </a:solidFill>
              </a:rPr>
              <a:t>благоприятного </a:t>
            </a:r>
            <a:r>
              <a:rPr lang="ru-RU" sz="3600" b="1" dirty="0" smtClean="0">
                <a:solidFill>
                  <a:srgbClr val="0000FF"/>
                </a:solidFill>
              </a:rPr>
              <a:t>климата в семьях, здоровья, благополучия, счастья и </a:t>
            </a:r>
            <a:r>
              <a:rPr lang="ru-RU" sz="3600" b="1" dirty="0" smtClean="0">
                <a:solidFill>
                  <a:srgbClr val="0000FF"/>
                </a:solidFill>
              </a:rPr>
              <a:t>понимания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6" name="Рисунок 5" descr="Желаю вам всем благоприятного климата в семьях, здоровья, благополучия, счастья и понимания. "/>
          <p:cNvPicPr/>
          <p:nvPr/>
        </p:nvPicPr>
        <p:blipFill>
          <a:blip r:embed="rId4"/>
          <a:srcRect l="10519" t="38899" r="7309" b="3530"/>
          <a:stretch>
            <a:fillRect/>
          </a:stretch>
        </p:blipFill>
        <p:spPr bwMode="auto">
          <a:xfrm>
            <a:off x="2571736" y="3000372"/>
            <a:ext cx="4714908" cy="2631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844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42910" y="1643050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/>
            </a:r>
            <a:br>
              <a:rPr lang="ru-RU" sz="5400" b="1" dirty="0" smtClean="0">
                <a:solidFill>
                  <a:srgbClr val="00B050"/>
                </a:solidFill>
              </a:rPr>
            </a:br>
            <a:r>
              <a:rPr lang="ru-RU" sz="5400" b="1" dirty="0" smtClean="0">
                <a:solidFill>
                  <a:srgbClr val="0000FF"/>
                </a:solidFill>
              </a:rPr>
              <a:t>Благодарим </a:t>
            </a:r>
            <a:r>
              <a:rPr lang="ru-RU" sz="5400" b="1" dirty="0" smtClean="0">
                <a:solidFill>
                  <a:srgbClr val="0000FF"/>
                </a:solidFill>
              </a:rPr>
              <a:t>за внимание!</a:t>
            </a:r>
            <a:br>
              <a:rPr lang="ru-RU" sz="5400" b="1" dirty="0" smtClean="0">
                <a:solidFill>
                  <a:srgbClr val="0000FF"/>
                </a:solidFill>
              </a:rPr>
            </a:br>
            <a:endParaRPr lang="ru-RU" sz="5400" b="1" dirty="0">
              <a:solidFill>
                <a:srgbClr val="0000FF"/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928662" y="3429000"/>
            <a:ext cx="74295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При создании презентации использованы материалы: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r>
              <a:rPr lang="en-US" sz="1600" dirty="0" smtClean="0">
                <a:solidFill>
                  <a:prstClr val="black"/>
                </a:solidFill>
                <a:latin typeface="Arial" charset="0"/>
                <a:cs typeface="Arial" charset="0"/>
                <a:hlinkClick r:id="rId3"/>
              </a:rPr>
              <a:t>http://ru.wikipedia.org</a:t>
            </a:r>
            <a:endParaRPr lang="ru-RU" sz="1600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r>
              <a:rPr lang="en-US" sz="1600" dirty="0" smtClean="0">
                <a:solidFill>
                  <a:prstClr val="black"/>
                </a:solidFill>
                <a:latin typeface="Arial" charset="0"/>
                <a:cs typeface="Arial" charset="0"/>
                <a:hlinkClick r:id="rId4"/>
              </a:rPr>
              <a:t>https://www.google.ru</a:t>
            </a:r>
            <a:endParaRPr lang="ru-RU" sz="1600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МКОУ Детский дом №1 г.Гурьевска «Центр </a:t>
            </a: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содействия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семейному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устройству детей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г.Гурьевск, ул.Партизанская, 38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8(384 63) 5-40-41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detdom1-gur.ucoz.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ru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2800" b="1" dirty="0" smtClean="0">
                <a:solidFill>
                  <a:srgbClr val="0000FF"/>
                </a:solidFill>
              </a:rPr>
              <a:t>15 мая - Международный </a:t>
            </a:r>
            <a:r>
              <a:rPr lang="ru-RU" sz="2800" b="1" dirty="0" smtClean="0">
                <a:solidFill>
                  <a:srgbClr val="0000FF"/>
                </a:solidFill>
              </a:rPr>
              <a:t>день </a:t>
            </a:r>
            <a:r>
              <a:rPr lang="ru-RU" sz="2800" b="1" dirty="0" smtClean="0">
                <a:solidFill>
                  <a:srgbClr val="0000FF"/>
                </a:solidFill>
              </a:rPr>
              <a:t>Семьи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1714489"/>
            <a:ext cx="5500726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Любят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тебя без особых причин: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 то, что ты </a:t>
            </a: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–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внук,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 то, что ты </a:t>
            </a: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–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сын,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 то, что </a:t>
            </a: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–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малыш,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 то, что растешь,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 то, что на папу и маму похож.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эта любовь до конца твоих дней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Останется тайной опорой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твоей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Валентин Берестов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8710"/>
            <a:ext cx="9144000" cy="684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785926"/>
            <a:ext cx="6500858" cy="2357454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/>
              <a:t/>
            </a:r>
            <a:br>
              <a:rPr lang="ru-RU" sz="5300" b="1" dirty="0" smtClean="0"/>
            </a:br>
            <a:r>
              <a:rPr lang="ru-RU" sz="5300" b="1" dirty="0" smtClean="0">
                <a:solidFill>
                  <a:srgbClr val="00B050"/>
                </a:solidFill>
              </a:rPr>
              <a:t>Семья</a:t>
            </a:r>
            <a:r>
              <a:rPr lang="ru-RU" b="1" dirty="0" smtClean="0">
                <a:solidFill>
                  <a:srgbClr val="00B050"/>
                </a:solidFill>
              </a:rPr>
              <a:t> –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>
                <a:solidFill>
                  <a:srgbClr val="0070C0"/>
                </a:solidFill>
              </a:rPr>
              <a:t>фамилия, дом, род, династия, домашний очаг.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07775" y="4714884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785794"/>
            <a:ext cx="50006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Семья – это близкие люди, окружающие нас, это мир отношений и традиций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9" name="Рисунок 8" descr="Семья – это близкие люди, окружающие нас, это мир отношений и традиций.   Именно в семье закладываются основы воспитания детей, их дальнейшего развития. С  семьей разделяем радость и горе, ищем поддержку и опору. "/>
          <p:cNvPicPr/>
          <p:nvPr/>
        </p:nvPicPr>
        <p:blipFill>
          <a:blip r:embed="rId3"/>
          <a:srcRect l="43512" t="24908" b="4815"/>
          <a:stretch>
            <a:fillRect/>
          </a:stretch>
        </p:blipFill>
        <p:spPr bwMode="auto">
          <a:xfrm>
            <a:off x="2285984" y="1928802"/>
            <a:ext cx="421484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857488" y="4786322"/>
            <a:ext cx="36433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Именно в семье закладываются основы воспитания детей, их дальнейшего развития. С  семьей разделяем радость и горе, ищем поддержку и опору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2400" dirty="0" smtClean="0"/>
              <a:t>В современном обществе институт семьи претерпевает изменения. К сожалению, не все они конструктивны. Для того, чтобы обсудить проблемы семьи на конференциях, встречах, саммитах, привлечь внимание к этой, пожалуй, наиважнейшей составляющей  нашего общества, и был задуман этот день</a:t>
            </a:r>
            <a:endParaRPr lang="ru-RU" sz="2400" b="1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07775" y="4714884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8" name="Рисунок 7" descr="В современном обществе институт семьи претерпевает изменения. К сожалению, не все они конструктивны. Для того, чтобы обсудить проблемы семьи на конференциях, встречах, саммитах, привлечь внимание к этой, пожалуй, наиважнейшей составляющей  нашего общества, и был задуман этот день. "/>
          <p:cNvPicPr/>
          <p:nvPr/>
        </p:nvPicPr>
        <p:blipFill>
          <a:blip r:embed="rId3"/>
          <a:srcRect l="37680" t="55778" r="1499" b="1556"/>
          <a:stretch>
            <a:fillRect/>
          </a:stretch>
        </p:blipFill>
        <p:spPr bwMode="auto">
          <a:xfrm>
            <a:off x="2857488" y="4071942"/>
            <a:ext cx="3716020" cy="195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0000FF"/>
                </a:solidFill>
              </a:rPr>
              <a:t>История возникновения праздника</a:t>
            </a:r>
            <a:endParaRPr lang="ru-RU" sz="4000" dirty="0" smtClean="0">
              <a:solidFill>
                <a:srgbClr val="0000FF"/>
              </a:solidFill>
            </a:endParaRPr>
          </a:p>
          <a:p>
            <a:pPr lvl="0" algn="just"/>
            <a:r>
              <a:rPr lang="ru-RU" sz="2000" dirty="0" smtClean="0"/>
              <a:t>Каждый год, вот уже на протяжении более пятнадцати лет, на нашей планете </a:t>
            </a:r>
            <a:r>
              <a:rPr lang="ru-RU" sz="2000" dirty="0" smtClean="0"/>
              <a:t>принято отмечать</a:t>
            </a:r>
            <a:r>
              <a:rPr lang="ru-RU" sz="2000" dirty="0" smtClean="0"/>
              <a:t> </a:t>
            </a:r>
            <a:r>
              <a:rPr lang="ru-RU" sz="2000" dirty="0" smtClean="0"/>
              <a:t> </a:t>
            </a:r>
            <a:r>
              <a:rPr lang="ru-RU" sz="2000" b="1" dirty="0" smtClean="0"/>
              <a:t>Международный </a:t>
            </a:r>
            <a:r>
              <a:rPr lang="ru-RU" sz="2000" b="1" dirty="0" smtClean="0"/>
              <a:t>День </a:t>
            </a:r>
            <a:r>
              <a:rPr lang="ru-RU" sz="2000" b="1" dirty="0" smtClean="0"/>
              <a:t>семьи</a:t>
            </a:r>
            <a:r>
              <a:rPr lang="ru-RU" sz="2000" dirty="0" smtClean="0"/>
              <a:t>. </a:t>
            </a:r>
            <a:r>
              <a:rPr lang="ru-RU" sz="2000" dirty="0" smtClean="0"/>
              <a:t>К слову, на международном уровне о создании подобного дня, года начали задумываться еще в 1989 году. Главенствующую роль в его появлении сыграла Организация Объединенных Наций (ООН), впервые провозгласившая год семьи еще в 1994 году. И с тех пор, согласно резолюции Ассамблеи ООН, 15 мая официально объявлен </a:t>
            </a:r>
            <a:r>
              <a:rPr lang="ru-RU" sz="2000" b="1" dirty="0" smtClean="0">
                <a:solidFill>
                  <a:srgbClr val="0000FF"/>
                </a:solidFill>
              </a:rPr>
              <a:t>Международным днем семьи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07775" y="4714884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lvl="0" algn="ctr"/>
            <a:endParaRPr lang="ru-RU" sz="2400" dirty="0" smtClean="0"/>
          </a:p>
          <a:p>
            <a:pPr lvl="0" algn="ctr"/>
            <a:r>
              <a:rPr lang="ru-RU" sz="2400" dirty="0" smtClean="0"/>
              <a:t>Каждый </a:t>
            </a:r>
            <a:r>
              <a:rPr lang="ru-RU" sz="2400" dirty="0" smtClean="0"/>
              <a:t>год Ассамблея ООН определяет тематику проведения дня семьи, которая не повторяется из года в год</a:t>
            </a:r>
            <a:r>
              <a:rPr lang="ru-RU" sz="2400" dirty="0" smtClean="0"/>
              <a:t>.</a:t>
            </a:r>
          </a:p>
          <a:p>
            <a:pPr lvl="0" algn="ctr"/>
            <a:r>
              <a:rPr lang="ru-RU" sz="2400" dirty="0" smtClean="0"/>
              <a:t> </a:t>
            </a:r>
            <a:r>
              <a:rPr lang="ru-RU" sz="2400" dirty="0" smtClean="0"/>
              <a:t>В течение нескольких лет, в своем Послании, ООН опубликовывает  тематику их  проведения. На данный момент уже были охвачены вниманием такие важные и актуальные темы, как «Влияние миграции на семьи во всем мире»,  «Отцы и семьи: обязанности и вызов», «Семьи и инвалиды».</a:t>
            </a:r>
          </a:p>
          <a:p>
            <a:pPr algn="ctr"/>
            <a:r>
              <a:rPr lang="ru-RU" sz="2400" dirty="0" smtClean="0"/>
              <a:t>Тема Дня 2016 года «Семья, здоровый образ жизни и устойчивое будущее»</a:t>
            </a:r>
          </a:p>
          <a:p>
            <a:pPr algn="ctr"/>
            <a:endParaRPr lang="ru-RU" sz="4000" b="1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07775" y="4714884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0"/>
            <a:ext cx="657229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FF"/>
              </a:solidFill>
            </a:endParaRPr>
          </a:p>
          <a:p>
            <a:pPr lvl="0" algn="ctr"/>
            <a:endParaRPr lang="ru-RU" sz="4000" b="1" dirty="0" smtClean="0">
              <a:solidFill>
                <a:srgbClr val="0000FF"/>
              </a:solidFill>
            </a:endParaRPr>
          </a:p>
          <a:p>
            <a:pPr lvl="0" algn="ctr"/>
            <a:r>
              <a:rPr lang="ru-RU" sz="4000" b="1" dirty="0" smtClean="0">
                <a:solidFill>
                  <a:srgbClr val="0000FF"/>
                </a:solidFill>
              </a:rPr>
              <a:t>День </a:t>
            </a:r>
            <a:r>
              <a:rPr lang="ru-RU" sz="4000" b="1" dirty="0" smtClean="0">
                <a:solidFill>
                  <a:srgbClr val="0000FF"/>
                </a:solidFill>
              </a:rPr>
              <a:t>семьи в России </a:t>
            </a:r>
            <a:r>
              <a:rPr lang="ru-RU" sz="4000" b="1" dirty="0" smtClean="0">
                <a:solidFill>
                  <a:srgbClr val="0000FF"/>
                </a:solidFill>
              </a:rPr>
              <a:t>        </a:t>
            </a:r>
          </a:p>
          <a:p>
            <a:pPr lvl="0" algn="ctr"/>
            <a:r>
              <a:rPr lang="ru-RU" sz="4000" b="1" dirty="0" smtClean="0">
                <a:solidFill>
                  <a:srgbClr val="0000FF"/>
                </a:solidFill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</a:rPr>
              <a:t>                      провозглашен </a:t>
            </a:r>
            <a:r>
              <a:rPr lang="ru-RU" sz="4000" b="1" dirty="0" smtClean="0">
                <a:solidFill>
                  <a:srgbClr val="0000FF"/>
                </a:solidFill>
              </a:rPr>
              <a:t>с </a:t>
            </a:r>
            <a:r>
              <a:rPr lang="ru-RU" sz="4000" b="1" dirty="0" smtClean="0">
                <a:solidFill>
                  <a:srgbClr val="0000FF"/>
                </a:solidFill>
              </a:rPr>
              <a:t> </a:t>
            </a:r>
          </a:p>
          <a:p>
            <a:pPr lvl="0" algn="ctr"/>
            <a:r>
              <a:rPr lang="ru-RU" sz="4000" b="1" dirty="0" smtClean="0">
                <a:solidFill>
                  <a:srgbClr val="0000FF"/>
                </a:solidFill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</a:rPr>
              <a:t>            1995 </a:t>
            </a:r>
            <a:r>
              <a:rPr lang="ru-RU" sz="4000" b="1" dirty="0" smtClean="0">
                <a:solidFill>
                  <a:srgbClr val="0000FF"/>
                </a:solidFill>
              </a:rPr>
              <a:t>года. </a:t>
            </a:r>
            <a:r>
              <a:rPr lang="ru-RU" sz="4000" b="1" dirty="0" smtClean="0">
                <a:solidFill>
                  <a:srgbClr val="0000FF"/>
                </a:solidFill>
              </a:rPr>
              <a:t>                    </a:t>
            </a:r>
          </a:p>
          <a:p>
            <a:pPr lvl="0" algn="ctr"/>
            <a:r>
              <a:rPr lang="ru-RU" sz="4000" b="1" dirty="0" smtClean="0">
                <a:solidFill>
                  <a:srgbClr val="0000FF"/>
                </a:solidFill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</a:rPr>
              <a:t>                  Более </a:t>
            </a:r>
            <a:r>
              <a:rPr lang="ru-RU" sz="4000" b="1" dirty="0" smtClean="0">
                <a:solidFill>
                  <a:srgbClr val="0000FF"/>
                </a:solidFill>
              </a:rPr>
              <a:t>того, в </a:t>
            </a:r>
            <a:r>
              <a:rPr lang="ru-RU" sz="4000" b="1" dirty="0" smtClean="0">
                <a:solidFill>
                  <a:srgbClr val="0000FF"/>
                </a:solidFill>
              </a:rPr>
              <a:t>         </a:t>
            </a:r>
          </a:p>
          <a:p>
            <a:pPr lvl="0" algn="ctr"/>
            <a:r>
              <a:rPr lang="ru-RU" sz="4000" b="1" dirty="0" smtClean="0">
                <a:solidFill>
                  <a:srgbClr val="0000FF"/>
                </a:solidFill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</a:rPr>
              <a:t>                    нашей </a:t>
            </a:r>
            <a:r>
              <a:rPr lang="ru-RU" sz="4000" b="1" dirty="0" smtClean="0">
                <a:solidFill>
                  <a:srgbClr val="0000FF"/>
                </a:solidFill>
              </a:rPr>
              <a:t>стране </a:t>
            </a:r>
            <a:r>
              <a:rPr lang="ru-RU" sz="4000" b="1" dirty="0" smtClean="0">
                <a:solidFill>
                  <a:srgbClr val="0000FF"/>
                </a:solidFill>
              </a:rPr>
              <a:t>  </a:t>
            </a:r>
          </a:p>
          <a:p>
            <a:pPr lvl="0" algn="ctr"/>
            <a:r>
              <a:rPr lang="ru-RU" sz="4000" b="1" dirty="0" smtClean="0">
                <a:solidFill>
                  <a:srgbClr val="0000FF"/>
                </a:solidFill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</a:rPr>
              <a:t>                        целый 2008 </a:t>
            </a:r>
            <a:r>
              <a:rPr lang="ru-RU" sz="4000" b="1" dirty="0" smtClean="0">
                <a:solidFill>
                  <a:srgbClr val="0000FF"/>
                </a:solidFill>
              </a:rPr>
              <a:t>год </a:t>
            </a:r>
            <a:r>
              <a:rPr lang="ru-RU" sz="4000" b="1" dirty="0" smtClean="0">
                <a:solidFill>
                  <a:srgbClr val="0000FF"/>
                </a:solidFill>
              </a:rPr>
              <a:t> </a:t>
            </a:r>
          </a:p>
          <a:p>
            <a:pPr lvl="0" algn="ctr"/>
            <a:r>
              <a:rPr lang="ru-RU" sz="4000" b="1" dirty="0" smtClean="0">
                <a:solidFill>
                  <a:srgbClr val="0000FF"/>
                </a:solidFill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</a:rPr>
              <a:t>                      был </a:t>
            </a:r>
            <a:r>
              <a:rPr lang="ru-RU" sz="4000" b="1" dirty="0" smtClean="0">
                <a:solidFill>
                  <a:srgbClr val="0000FF"/>
                </a:solidFill>
              </a:rPr>
              <a:t>посвящен </a:t>
            </a:r>
            <a:r>
              <a:rPr lang="ru-RU" sz="4000" b="1" dirty="0" smtClean="0">
                <a:solidFill>
                  <a:srgbClr val="0000FF"/>
                </a:solidFill>
              </a:rPr>
              <a:t>  </a:t>
            </a:r>
          </a:p>
          <a:p>
            <a:pPr lvl="0" algn="ctr"/>
            <a:r>
              <a:rPr lang="ru-RU" sz="4000" b="1" dirty="0" smtClean="0">
                <a:solidFill>
                  <a:srgbClr val="0000FF"/>
                </a:solidFill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</a:rPr>
              <a:t>     семье</a:t>
            </a:r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07775" y="4714884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9" name="Рисунок 8" descr="День семьи в России провозглашен с 1995 года. Более того, в нашей стране целый 2008 год был посвящен семье, "/>
          <p:cNvPicPr/>
          <p:nvPr/>
        </p:nvPicPr>
        <p:blipFill>
          <a:blip r:embed="rId3"/>
          <a:srcRect l="46011" t="30254" r="12445" b="3233"/>
          <a:stretch>
            <a:fillRect/>
          </a:stretch>
        </p:blipFill>
        <p:spPr bwMode="auto">
          <a:xfrm>
            <a:off x="1500166" y="2143116"/>
            <a:ext cx="2526030" cy="303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562</Words>
  <Application>Microsoft Office PowerPoint</Application>
  <PresentationFormat>Экран (4:3)</PresentationFormat>
  <Paragraphs>109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 Семья –  фамилия, дом, род, династия, домашний очаг.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Из истории Петра и Февронии  Петр был младшим братом муромского князя.  Вел веселую жизнь, но однажды случилась с ним беда – появились на теле язвочки. Разные доктора лечили Петра, но безуспешно. Кто-то подсказал ему, что где-то в деревне живет девица умная - разумная, знающая травы и умеющая лечить болезни всякие. Пришел к ней Петр и попросил дать ему здоровья. Девушка согласилась, но лишь при одном условии – Петр должен был пообещать ей, что если выздоровеет, то женится на ней. Добрый молодец, желая побыстрее избавиться от гадости, уродующей его кожу, согласился на все. </vt:lpstr>
      <vt:lpstr>  Девушка изготовила для него  специальную мазь и дала с такой инструкцией: «Вернувшись домой, тут же смажь все язвочки, а одну не трогай. Так надо!».  Петр сделал все так, как она сказала.  И чудо произошло – его кожа полностью очистилась. Однако слово свое держать Петр и не собирался – не пристало ему жениться пусть на красивой и умной, но все-таки крестьянке.  </vt:lpstr>
      <vt:lpstr>Слайд 18</vt:lpstr>
      <vt:lpstr>Слайд 19</vt:lpstr>
      <vt:lpstr> Они завещали,  чтобы их похоронили вместе, в одном гробу, но люди сочли это неправильным. Петр и Феврония были похоронены рядом, но в разных гробах.  Согласно легенде, на следующее утро люди обнаружили, что умершие лежат рядом – даже после смерти они не могли  и не хотели расставаться  друг с другом.</vt:lpstr>
      <vt:lpstr>Слайд 21</vt:lpstr>
      <vt:lpstr>Слайд 22</vt:lpstr>
      <vt:lpstr>Слайд 23</vt:lpstr>
      <vt:lpstr>Слайд 24</vt:lpstr>
      <vt:lpstr>Слайд 25</vt:lpstr>
      <vt:lpstr> Желаем вам всем  благоприятного климата в семьях, здоровья, благополучия, счастья и понимания </vt:lpstr>
      <vt:lpstr> Благодарим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40</cp:revision>
  <dcterms:created xsi:type="dcterms:W3CDTF">2018-07-03T01:44:58Z</dcterms:created>
  <dcterms:modified xsi:type="dcterms:W3CDTF">2022-07-14T04:47:21Z</dcterms:modified>
</cp:coreProperties>
</file>