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8" r:id="rId3"/>
    <p:sldId id="277" r:id="rId4"/>
    <p:sldId id="276" r:id="rId5"/>
    <p:sldId id="259" r:id="rId6"/>
    <p:sldId id="280" r:id="rId7"/>
    <p:sldId id="279" r:id="rId8"/>
    <p:sldId id="281" r:id="rId9"/>
    <p:sldId id="260" r:id="rId10"/>
    <p:sldId id="285" r:id="rId11"/>
    <p:sldId id="257" r:id="rId12"/>
    <p:sldId id="261" r:id="rId13"/>
    <p:sldId id="283" r:id="rId14"/>
    <p:sldId id="286" r:id="rId15"/>
    <p:sldId id="262" r:id="rId16"/>
    <p:sldId id="264" r:id="rId17"/>
    <p:sldId id="263" r:id="rId18"/>
    <p:sldId id="265" r:id="rId19"/>
    <p:sldId id="266" r:id="rId20"/>
    <p:sldId id="267" r:id="rId21"/>
    <p:sldId id="268" r:id="rId22"/>
    <p:sldId id="269" r:id="rId23"/>
    <p:sldId id="270" r:id="rId24"/>
    <p:sldId id="271" r:id="rId25"/>
    <p:sldId id="272" r:id="rId26"/>
    <p:sldId id="273" r:id="rId2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9" d="100"/>
          <a:sy n="69" d="100"/>
        </p:scale>
        <p:origin x="-1398"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A216CD49-AB62-4C67-AE87-428FEBD31B1B}" type="datetimeFigureOut">
              <a:rPr lang="ru-RU" smtClean="0"/>
              <a:pPr/>
              <a:t>06.01.2022</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73E579DA-7F19-4761-8866-309961F8C359}"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A216CD49-AB62-4C67-AE87-428FEBD31B1B}" type="datetimeFigureOut">
              <a:rPr lang="ru-RU" smtClean="0"/>
              <a:pPr/>
              <a:t>06.01.2022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3E579DA-7F19-4761-8866-309961F8C359}"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A216CD49-AB62-4C67-AE87-428FEBD31B1B}" type="datetimeFigureOut">
              <a:rPr lang="ru-RU" smtClean="0"/>
              <a:pPr/>
              <a:t>06.01.2022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3E579DA-7F19-4761-8866-309961F8C359}"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A216CD49-AB62-4C67-AE87-428FEBD31B1B}" type="datetimeFigureOut">
              <a:rPr lang="ru-RU" smtClean="0"/>
              <a:pPr/>
              <a:t>06.01.2022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3E579DA-7F19-4761-8866-309961F8C359}"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A216CD49-AB62-4C67-AE87-428FEBD31B1B}" type="datetimeFigureOut">
              <a:rPr lang="ru-RU" smtClean="0"/>
              <a:pPr/>
              <a:t>06.01.2022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3E579DA-7F19-4761-8866-309961F8C359}"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A216CD49-AB62-4C67-AE87-428FEBD31B1B}" type="datetimeFigureOut">
              <a:rPr lang="ru-RU" smtClean="0"/>
              <a:pPr/>
              <a:t>06.01.2022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3E579DA-7F19-4761-8866-309961F8C359}"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A216CD49-AB62-4C67-AE87-428FEBD31B1B}" type="datetimeFigureOut">
              <a:rPr lang="ru-RU" smtClean="0"/>
              <a:pPr/>
              <a:t>06.01.2022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3E579DA-7F19-4761-8866-309961F8C359}"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A216CD49-AB62-4C67-AE87-428FEBD31B1B}" type="datetimeFigureOut">
              <a:rPr lang="ru-RU" smtClean="0"/>
              <a:pPr/>
              <a:t>06.01.2022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3E579DA-7F19-4761-8866-309961F8C359}"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216CD49-AB62-4C67-AE87-428FEBD31B1B}" type="datetimeFigureOut">
              <a:rPr lang="ru-RU" smtClean="0"/>
              <a:pPr/>
              <a:t>06.01.2022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3E579DA-7F19-4761-8866-309961F8C359}"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A216CD49-AB62-4C67-AE87-428FEBD31B1B}" type="datetimeFigureOut">
              <a:rPr lang="ru-RU" smtClean="0"/>
              <a:pPr/>
              <a:t>06.01.2022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3E579DA-7F19-4761-8866-309961F8C359}"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A216CD49-AB62-4C67-AE87-428FEBD31B1B}" type="datetimeFigureOut">
              <a:rPr lang="ru-RU" smtClean="0"/>
              <a:pPr/>
              <a:t>06.01.2022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077200" y="6356350"/>
            <a:ext cx="609600" cy="365125"/>
          </a:xfrm>
        </p:spPr>
        <p:txBody>
          <a:bodyPr/>
          <a:lstStyle/>
          <a:p>
            <a:fld id="{73E579DA-7F19-4761-8866-309961F8C359}" type="slidenum">
              <a:rPr lang="ru-RU" smtClean="0"/>
              <a:pPr/>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A216CD49-AB62-4C67-AE87-428FEBD31B1B}" type="datetimeFigureOut">
              <a:rPr lang="ru-RU" smtClean="0"/>
              <a:pPr/>
              <a:t>06.01.2022</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73E579DA-7F19-4761-8866-309961F8C359}" type="slidenum">
              <a:rPr lang="ru-RU" smtClean="0"/>
              <a:pPr/>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428605"/>
            <a:ext cx="7772400" cy="571503"/>
          </a:xfrm>
        </p:spPr>
        <p:txBody>
          <a:bodyPr>
            <a:normAutofit fontScale="90000"/>
          </a:bodyPr>
          <a:lstStyle/>
          <a:p>
            <a:endParaRPr lang="ru-RU" dirty="0"/>
          </a:p>
        </p:txBody>
      </p:sp>
      <p:sp>
        <p:nvSpPr>
          <p:cNvPr id="3" name="Подзаголовок 2"/>
          <p:cNvSpPr>
            <a:spLocks noGrp="1"/>
          </p:cNvSpPr>
          <p:nvPr>
            <p:ph type="subTitle" idx="1"/>
          </p:nvPr>
        </p:nvSpPr>
        <p:spPr>
          <a:xfrm>
            <a:off x="428596" y="1142984"/>
            <a:ext cx="8429684" cy="5214974"/>
          </a:xfrm>
        </p:spPr>
        <p:txBody>
          <a:bodyPr>
            <a:normAutofit fontScale="92500" lnSpcReduction="20000"/>
          </a:bodyPr>
          <a:lstStyle/>
          <a:p>
            <a:pPr algn="ctr"/>
            <a:r>
              <a:rPr lang="ru-RU" sz="4000" dirty="0">
                <a:solidFill>
                  <a:schemeClr val="tx1">
                    <a:lumMod val="65000"/>
                  </a:schemeClr>
                </a:solidFill>
                <a:latin typeface="Times New Roman" pitchFamily="18" charset="0"/>
                <a:cs typeface="Times New Roman" pitchFamily="18" charset="0"/>
              </a:rPr>
              <a:t>Применение АМО на уроках математики. </a:t>
            </a:r>
            <a:endParaRPr lang="ru-RU" sz="4000" dirty="0" smtClean="0">
              <a:solidFill>
                <a:schemeClr val="tx1">
                  <a:lumMod val="65000"/>
                </a:schemeClr>
              </a:solidFill>
              <a:latin typeface="Times New Roman" pitchFamily="18" charset="0"/>
              <a:cs typeface="Times New Roman" pitchFamily="18" charset="0"/>
            </a:endParaRPr>
          </a:p>
          <a:p>
            <a:pPr algn="l"/>
            <a:r>
              <a:rPr lang="ru-RU" sz="4000" dirty="0" smtClean="0">
                <a:solidFill>
                  <a:schemeClr val="tx1"/>
                </a:solidFill>
                <a:latin typeface="Times New Roman" pitchFamily="18" charset="0"/>
                <a:cs typeface="Times New Roman" pitchFamily="18" charset="0"/>
              </a:rPr>
              <a:t>Урок  </a:t>
            </a:r>
            <a:r>
              <a:rPr lang="ru-RU" sz="4000" dirty="0">
                <a:solidFill>
                  <a:schemeClr val="tx1"/>
                </a:solidFill>
                <a:latin typeface="Times New Roman" pitchFamily="18" charset="0"/>
                <a:cs typeface="Times New Roman" pitchFamily="18" charset="0"/>
              </a:rPr>
              <a:t>по теме </a:t>
            </a:r>
            <a:endParaRPr lang="ru-RU" sz="4000" dirty="0" smtClean="0">
              <a:solidFill>
                <a:schemeClr val="tx1"/>
              </a:solidFill>
              <a:latin typeface="Times New Roman" pitchFamily="18" charset="0"/>
              <a:cs typeface="Times New Roman" pitchFamily="18" charset="0"/>
            </a:endParaRPr>
          </a:p>
          <a:p>
            <a:pPr algn="l"/>
            <a:r>
              <a:rPr lang="ru-RU" sz="4000" dirty="0" smtClean="0">
                <a:solidFill>
                  <a:schemeClr val="tx1"/>
                </a:solidFill>
                <a:latin typeface="Times New Roman" pitchFamily="18" charset="0"/>
                <a:cs typeface="Times New Roman" pitchFamily="18" charset="0"/>
              </a:rPr>
              <a:t> </a:t>
            </a:r>
            <a:r>
              <a:rPr lang="ru-RU" sz="4000" dirty="0">
                <a:solidFill>
                  <a:srgbClr val="FF0000"/>
                </a:solidFill>
                <a:latin typeface="Times New Roman" pitchFamily="18" charset="0"/>
                <a:cs typeface="Times New Roman" pitchFamily="18" charset="0"/>
              </a:rPr>
              <a:t>«</a:t>
            </a:r>
            <a:r>
              <a:rPr lang="ru-RU" sz="4000" b="1" dirty="0">
                <a:solidFill>
                  <a:srgbClr val="FF0000"/>
                </a:solidFill>
                <a:latin typeface="Times New Roman" pitchFamily="18" charset="0"/>
                <a:cs typeface="Times New Roman" pitchFamily="18" charset="0"/>
              </a:rPr>
              <a:t>Многочлены</a:t>
            </a:r>
            <a:r>
              <a:rPr lang="ru-RU" sz="4000" dirty="0">
                <a:solidFill>
                  <a:srgbClr val="FF0000"/>
                </a:solidFill>
                <a:latin typeface="Times New Roman" pitchFamily="18" charset="0"/>
                <a:cs typeface="Times New Roman" pitchFamily="18" charset="0"/>
              </a:rPr>
              <a:t>» </a:t>
            </a:r>
            <a:r>
              <a:rPr lang="ru-RU" sz="4000" dirty="0" smtClean="0">
                <a:solidFill>
                  <a:srgbClr val="FF0000"/>
                </a:solidFill>
                <a:latin typeface="Times New Roman" pitchFamily="18" charset="0"/>
                <a:cs typeface="Times New Roman" pitchFamily="18" charset="0"/>
              </a:rPr>
              <a:t>  </a:t>
            </a:r>
          </a:p>
          <a:p>
            <a:pPr algn="l"/>
            <a:r>
              <a:rPr lang="ru-RU" sz="4000" dirty="0" smtClean="0">
                <a:solidFill>
                  <a:srgbClr val="FF0000"/>
                </a:solidFill>
                <a:latin typeface="Times New Roman" pitchFamily="18" charset="0"/>
                <a:cs typeface="Times New Roman" pitchFamily="18" charset="0"/>
              </a:rPr>
              <a:t>        </a:t>
            </a:r>
            <a:r>
              <a:rPr lang="ru-RU" sz="4000" dirty="0" smtClean="0">
                <a:solidFill>
                  <a:schemeClr val="tx1"/>
                </a:solidFill>
                <a:latin typeface="Times New Roman" pitchFamily="18" charset="0"/>
                <a:cs typeface="Times New Roman" pitchFamily="18" charset="0"/>
              </a:rPr>
              <a:t>7 класс</a:t>
            </a:r>
          </a:p>
          <a:p>
            <a:pPr algn="l"/>
            <a:r>
              <a:rPr lang="ru-RU" sz="4000" dirty="0" err="1" smtClean="0">
                <a:latin typeface="Times New Roman" pitchFamily="18" charset="0"/>
                <a:cs typeface="Times New Roman" pitchFamily="18" charset="0"/>
              </a:rPr>
              <a:t>Трушникова</a:t>
            </a:r>
            <a:r>
              <a:rPr lang="ru-RU" sz="4000" dirty="0" smtClean="0">
                <a:latin typeface="Times New Roman" pitchFamily="18" charset="0"/>
                <a:cs typeface="Times New Roman" pitchFamily="18" charset="0"/>
              </a:rPr>
              <a:t> Т.В.</a:t>
            </a:r>
          </a:p>
          <a:p>
            <a:pPr algn="l"/>
            <a:r>
              <a:rPr lang="ru-RU" sz="4000" dirty="0" smtClean="0">
                <a:latin typeface="Times New Roman" pitchFamily="18" charset="0"/>
                <a:cs typeface="Times New Roman" pitchFamily="18" charset="0"/>
              </a:rPr>
              <a:t>Учитель  математики</a:t>
            </a:r>
          </a:p>
          <a:p>
            <a:pPr algn="l"/>
            <a:r>
              <a:rPr lang="ru-RU" sz="4000" dirty="0" smtClean="0">
                <a:solidFill>
                  <a:schemeClr val="tx1"/>
                </a:solidFill>
                <a:latin typeface="Times New Roman" pitchFamily="18" charset="0"/>
                <a:cs typeface="Times New Roman" pitchFamily="18" charset="0"/>
              </a:rPr>
              <a:t>МБОУ СОШ № 1 </a:t>
            </a:r>
          </a:p>
          <a:p>
            <a:pPr algn="l"/>
            <a:r>
              <a:rPr lang="ru-RU" sz="4000" dirty="0" smtClean="0">
                <a:solidFill>
                  <a:schemeClr val="tx1"/>
                </a:solidFill>
                <a:latin typeface="Times New Roman" pitchFamily="18" charset="0"/>
                <a:cs typeface="Times New Roman" pitchFamily="18" charset="0"/>
              </a:rPr>
              <a:t>г. Охи имени </a:t>
            </a:r>
            <a:r>
              <a:rPr lang="ru-RU" sz="4000" dirty="0" err="1" smtClean="0">
                <a:solidFill>
                  <a:schemeClr val="tx1"/>
                </a:solidFill>
                <a:latin typeface="Times New Roman" pitchFamily="18" charset="0"/>
                <a:cs typeface="Times New Roman" pitchFamily="18" charset="0"/>
              </a:rPr>
              <a:t>А.Е.Буюклы</a:t>
            </a:r>
            <a:endParaRPr lang="ru-RU" sz="4000" dirty="0">
              <a:solidFill>
                <a:schemeClr val="tx1"/>
              </a:solidFill>
              <a:latin typeface="Times New Roman" pitchFamily="18" charset="0"/>
              <a:cs typeface="Times New Roman" pitchFamily="18" charset="0"/>
            </a:endParaRPr>
          </a:p>
          <a:p>
            <a:pPr algn="ctr"/>
            <a:r>
              <a:rPr lang="ru-RU" sz="4000" dirty="0">
                <a:latin typeface="Times New Roman" pitchFamily="18" charset="0"/>
                <a:cs typeface="Times New Roman" pitchFamily="18" charset="0"/>
              </a:rPr>
              <a:t> </a:t>
            </a:r>
          </a:p>
        </p:txBody>
      </p:sp>
      <p:pic>
        <p:nvPicPr>
          <p:cNvPr id="4" name="Рисунок 3" descr="img061"/>
          <p:cNvPicPr/>
          <p:nvPr/>
        </p:nvPicPr>
        <p:blipFill>
          <a:blip r:embed="rId2" cstate="print"/>
          <a:srcRect l="19957" b="12002"/>
          <a:stretch>
            <a:fillRect/>
          </a:stretch>
        </p:blipFill>
        <p:spPr bwMode="auto">
          <a:xfrm>
            <a:off x="4929190" y="2571744"/>
            <a:ext cx="3429024" cy="2428892"/>
          </a:xfrm>
          <a:prstGeom prst="rect">
            <a:avLst/>
          </a:prstGeom>
          <a:noFill/>
          <a:ln w="9525">
            <a:solidFill>
              <a:srgbClr val="0000FF"/>
            </a:solid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4290"/>
            <a:ext cx="8229600" cy="214314"/>
          </a:xfrm>
        </p:spPr>
        <p:txBody>
          <a:bodyPr>
            <a:normAutofit fontScale="90000"/>
          </a:bodyPr>
          <a:lstStyle/>
          <a:p>
            <a:endParaRPr lang="ru-RU" dirty="0"/>
          </a:p>
        </p:txBody>
      </p:sp>
      <p:sp>
        <p:nvSpPr>
          <p:cNvPr id="3" name="Содержимое 2"/>
          <p:cNvSpPr>
            <a:spLocks noGrp="1"/>
          </p:cNvSpPr>
          <p:nvPr>
            <p:ph idx="1"/>
          </p:nvPr>
        </p:nvSpPr>
        <p:spPr>
          <a:xfrm>
            <a:off x="285720" y="357166"/>
            <a:ext cx="8401080" cy="6143668"/>
          </a:xfrm>
        </p:spPr>
        <p:txBody>
          <a:bodyPr>
            <a:normAutofit fontScale="92500" lnSpcReduction="10000"/>
          </a:bodyPr>
          <a:lstStyle/>
          <a:p>
            <a:pPr lvl="0">
              <a:buNone/>
            </a:pPr>
            <a:r>
              <a:rPr lang="ru-RU" sz="3600" b="1" dirty="0" smtClean="0">
                <a:solidFill>
                  <a:srgbClr val="FF0000"/>
                </a:solidFill>
                <a:latin typeface="Times New Roman" pitchFamily="18" charset="0"/>
                <a:cs typeface="Times New Roman" pitchFamily="18" charset="0"/>
              </a:rPr>
              <a:t>Планируемые результаты</a:t>
            </a:r>
            <a:r>
              <a:rPr lang="ru-RU" sz="3600" b="1" dirty="0" smtClean="0">
                <a:solidFill>
                  <a:srgbClr val="FF0000"/>
                </a:solidFill>
                <a:latin typeface="Times New Roman" pitchFamily="18" charset="0"/>
                <a:cs typeface="Times New Roman" pitchFamily="18" charset="0"/>
              </a:rPr>
              <a:t> освоение материала</a:t>
            </a:r>
            <a:r>
              <a:rPr lang="ru-RU" sz="3600" b="1" dirty="0" smtClean="0">
                <a:solidFill>
                  <a:srgbClr val="FF0000"/>
                </a:solidFill>
                <a:latin typeface="Times New Roman" pitchFamily="18" charset="0"/>
                <a:cs typeface="Times New Roman" pitchFamily="18" charset="0"/>
              </a:rPr>
              <a:t>, </a:t>
            </a:r>
            <a:r>
              <a:rPr lang="ru-RU" sz="3600" b="1" dirty="0" smtClean="0">
                <a:solidFill>
                  <a:srgbClr val="00B050"/>
                </a:solidFill>
                <a:latin typeface="Times New Roman" pitchFamily="18" charset="0"/>
                <a:cs typeface="Times New Roman" pitchFamily="18" charset="0"/>
              </a:rPr>
              <a:t>которые приобретут </a:t>
            </a:r>
            <a:r>
              <a:rPr lang="ru-RU" sz="3600" b="1" dirty="0" smtClean="0">
                <a:solidFill>
                  <a:srgbClr val="00B050"/>
                </a:solidFill>
                <a:latin typeface="Times New Roman" pitchFamily="18" charset="0"/>
                <a:cs typeface="Times New Roman" pitchFamily="18" charset="0"/>
              </a:rPr>
              <a:t>участники в ходе работы на образовательном </a:t>
            </a:r>
            <a:r>
              <a:rPr lang="ru-RU" sz="3600" b="1" dirty="0" smtClean="0">
                <a:solidFill>
                  <a:srgbClr val="00B050"/>
                </a:solidFill>
                <a:latin typeface="Times New Roman" pitchFamily="18" charset="0"/>
                <a:cs typeface="Times New Roman" pitchFamily="18" charset="0"/>
              </a:rPr>
              <a:t>мероприятии:</a:t>
            </a:r>
            <a:endParaRPr lang="ru-RU" sz="3600" dirty="0" smtClean="0">
              <a:solidFill>
                <a:srgbClr val="00B050"/>
              </a:solidFill>
              <a:latin typeface="Times New Roman" pitchFamily="18" charset="0"/>
              <a:cs typeface="Times New Roman" pitchFamily="18" charset="0"/>
            </a:endParaRPr>
          </a:p>
          <a:p>
            <a:pPr>
              <a:buNone/>
            </a:pPr>
            <a:r>
              <a:rPr lang="ru-RU" sz="3600" dirty="0" smtClean="0">
                <a:latin typeface="Times New Roman" pitchFamily="18" charset="0"/>
                <a:cs typeface="Times New Roman" pitchFamily="18" charset="0"/>
              </a:rPr>
              <a:t>умение применять теоретическую </a:t>
            </a:r>
          </a:p>
          <a:p>
            <a:pPr>
              <a:buNone/>
            </a:pPr>
            <a:r>
              <a:rPr lang="ru-RU" sz="3600" dirty="0" smtClean="0">
                <a:latin typeface="Times New Roman" pitchFamily="18" charset="0"/>
                <a:cs typeface="Times New Roman" pitchFamily="18" charset="0"/>
              </a:rPr>
              <a:t>базу на практике, </a:t>
            </a:r>
            <a:endParaRPr lang="ru-RU" sz="3600" dirty="0" smtClean="0">
              <a:latin typeface="Times New Roman" pitchFamily="18" charset="0"/>
              <a:cs typeface="Times New Roman" pitchFamily="18" charset="0"/>
            </a:endParaRPr>
          </a:p>
          <a:p>
            <a:pPr>
              <a:buNone/>
            </a:pPr>
            <a:r>
              <a:rPr lang="ru-RU" sz="3600" dirty="0" smtClean="0">
                <a:latin typeface="Times New Roman" pitchFamily="18" charset="0"/>
                <a:cs typeface="Times New Roman" pitchFamily="18" charset="0"/>
              </a:rPr>
              <a:t>умение </a:t>
            </a:r>
            <a:r>
              <a:rPr lang="ru-RU" sz="3600" dirty="0" smtClean="0">
                <a:latin typeface="Times New Roman" pitchFamily="18" charset="0"/>
                <a:cs typeface="Times New Roman" pitchFamily="18" charset="0"/>
              </a:rPr>
              <a:t>создавать </a:t>
            </a:r>
          </a:p>
          <a:p>
            <a:pPr>
              <a:buNone/>
            </a:pPr>
            <a:r>
              <a:rPr lang="ru-RU" sz="3600" dirty="0" smtClean="0">
                <a:latin typeface="Times New Roman" pitchFamily="18" charset="0"/>
                <a:cs typeface="Times New Roman" pitchFamily="18" charset="0"/>
              </a:rPr>
              <a:t>модель решения</a:t>
            </a:r>
            <a:r>
              <a:rPr lang="ru-RU" sz="3600" dirty="0" smtClean="0">
                <a:latin typeface="Times New Roman" pitchFamily="18" charset="0"/>
                <a:cs typeface="Times New Roman" pitchFamily="18" charset="0"/>
              </a:rPr>
              <a:t>,</a:t>
            </a:r>
          </a:p>
          <a:p>
            <a:pPr>
              <a:buNone/>
            </a:pPr>
            <a:r>
              <a:rPr lang="ru-RU" sz="3600" dirty="0" smtClean="0">
                <a:latin typeface="Times New Roman" pitchFamily="18" charset="0"/>
                <a:cs typeface="Times New Roman" pitchFamily="18" charset="0"/>
              </a:rPr>
              <a:t> </a:t>
            </a:r>
            <a:r>
              <a:rPr lang="ru-RU" sz="3600" dirty="0" smtClean="0">
                <a:latin typeface="Times New Roman" pitchFamily="18" charset="0"/>
                <a:cs typeface="Times New Roman" pitchFamily="18" charset="0"/>
              </a:rPr>
              <a:t>делать выводы </a:t>
            </a:r>
          </a:p>
          <a:p>
            <a:pPr>
              <a:buNone/>
            </a:pPr>
            <a:r>
              <a:rPr lang="ru-RU" sz="3600" dirty="0" smtClean="0">
                <a:latin typeface="Times New Roman" pitchFamily="18" charset="0"/>
                <a:cs typeface="Times New Roman" pitchFamily="18" charset="0"/>
              </a:rPr>
              <a:t>и защищать свой проект, </a:t>
            </a:r>
          </a:p>
          <a:p>
            <a:pPr>
              <a:buNone/>
            </a:pPr>
            <a:r>
              <a:rPr lang="ru-RU" sz="3600" dirty="0" err="1" smtClean="0">
                <a:latin typeface="Times New Roman" pitchFamily="18" charset="0"/>
                <a:cs typeface="Times New Roman" pitchFamily="18" charset="0"/>
              </a:rPr>
              <a:t>коммуникативности</a:t>
            </a:r>
            <a:endParaRPr lang="ru-RU" sz="3600" dirty="0" smtClean="0">
              <a:latin typeface="Times New Roman" pitchFamily="18" charset="0"/>
              <a:cs typeface="Times New Roman" pitchFamily="18" charset="0"/>
            </a:endParaRPr>
          </a:p>
          <a:p>
            <a:endParaRPr lang="ru-RU" dirty="0"/>
          </a:p>
        </p:txBody>
      </p:sp>
      <p:pic>
        <p:nvPicPr>
          <p:cNvPr id="4" name="Рисунок 3" descr="1 019"/>
          <p:cNvPicPr/>
          <p:nvPr/>
        </p:nvPicPr>
        <p:blipFill>
          <a:blip r:embed="rId2" cstate="print"/>
          <a:srcRect/>
          <a:stretch>
            <a:fillRect/>
          </a:stretch>
        </p:blipFill>
        <p:spPr bwMode="auto">
          <a:xfrm>
            <a:off x="5286380" y="3286124"/>
            <a:ext cx="3429024" cy="250033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4290"/>
            <a:ext cx="8229600" cy="285752"/>
          </a:xfrm>
        </p:spPr>
        <p:txBody>
          <a:bodyPr>
            <a:normAutofit fontScale="90000"/>
          </a:bodyPr>
          <a:lstStyle/>
          <a:p>
            <a:endParaRPr lang="ru-RU" dirty="0"/>
          </a:p>
        </p:txBody>
      </p:sp>
      <p:sp>
        <p:nvSpPr>
          <p:cNvPr id="3" name="Содержимое 2"/>
          <p:cNvSpPr>
            <a:spLocks noGrp="1"/>
          </p:cNvSpPr>
          <p:nvPr>
            <p:ph idx="1"/>
          </p:nvPr>
        </p:nvSpPr>
        <p:spPr>
          <a:xfrm>
            <a:off x="457200" y="571480"/>
            <a:ext cx="8229600" cy="5753120"/>
          </a:xfrm>
        </p:spPr>
        <p:txBody>
          <a:bodyPr>
            <a:normAutofit fontScale="92500" lnSpcReduction="20000"/>
          </a:bodyPr>
          <a:lstStyle/>
          <a:p>
            <a:pPr lvl="0">
              <a:buNone/>
            </a:pPr>
            <a:r>
              <a:rPr lang="ru-RU" b="1" dirty="0" smtClean="0">
                <a:solidFill>
                  <a:srgbClr val="FF0000"/>
                </a:solidFill>
                <a:latin typeface="Times New Roman" pitchFamily="18" charset="0"/>
                <a:cs typeface="Times New Roman" pitchFamily="18" charset="0"/>
              </a:rPr>
              <a:t>Продолжительность образовательного мероприятия</a:t>
            </a:r>
            <a:endParaRPr lang="ru-RU" dirty="0" smtClean="0">
              <a:solidFill>
                <a:srgbClr val="FF0000"/>
              </a:solidFill>
              <a:latin typeface="Times New Roman" pitchFamily="18" charset="0"/>
              <a:cs typeface="Times New Roman" pitchFamily="18" charset="0"/>
            </a:endParaRPr>
          </a:p>
          <a:p>
            <a:pPr lvl="0"/>
            <a:r>
              <a:rPr lang="ru-RU" dirty="0" smtClean="0">
                <a:solidFill>
                  <a:srgbClr val="00B050"/>
                </a:solidFill>
                <a:latin typeface="Times New Roman" pitchFamily="18" charset="0"/>
                <a:cs typeface="Times New Roman" pitchFamily="18" charset="0"/>
              </a:rPr>
              <a:t>Инициация. </a:t>
            </a:r>
            <a:r>
              <a:rPr lang="ru-RU" dirty="0" smtClean="0">
                <a:latin typeface="Times New Roman" pitchFamily="18" charset="0"/>
                <a:cs typeface="Times New Roman" pitchFamily="18" charset="0"/>
              </a:rPr>
              <a:t>Постановка   и пояснение целей, задач, содержания урока и порядка работы;   </a:t>
            </a:r>
            <a:r>
              <a:rPr lang="ru-RU" b="1" dirty="0" smtClean="0">
                <a:latin typeface="Times New Roman" pitchFamily="18" charset="0"/>
                <a:cs typeface="Times New Roman" pitchFamily="18" charset="0"/>
              </a:rPr>
              <a:t>3 мин</a:t>
            </a:r>
            <a:endParaRPr lang="ru-RU" dirty="0" smtClean="0">
              <a:latin typeface="Times New Roman" pitchFamily="18" charset="0"/>
              <a:cs typeface="Times New Roman" pitchFamily="18" charset="0"/>
            </a:endParaRPr>
          </a:p>
          <a:p>
            <a:pPr lvl="0"/>
            <a:r>
              <a:rPr lang="ru-RU" dirty="0" smtClean="0">
                <a:solidFill>
                  <a:srgbClr val="00B050"/>
                </a:solidFill>
                <a:latin typeface="Times New Roman" pitchFamily="18" charset="0"/>
                <a:cs typeface="Times New Roman" pitchFamily="18" charset="0"/>
              </a:rPr>
              <a:t>Розыгрыш</a:t>
            </a:r>
            <a:r>
              <a:rPr lang="ru-RU" dirty="0" smtClean="0">
                <a:latin typeface="Times New Roman" pitchFamily="18" charset="0"/>
                <a:cs typeface="Times New Roman" pitchFamily="18" charset="0"/>
              </a:rPr>
              <a:t> кодированных билетов /</a:t>
            </a:r>
            <a:r>
              <a:rPr lang="ru-RU" dirty="0" smtClean="0">
                <a:solidFill>
                  <a:srgbClr val="FF0000"/>
                </a:solidFill>
                <a:latin typeface="Times New Roman" pitchFamily="18" charset="0"/>
                <a:cs typeface="Times New Roman" pitchFamily="18" charset="0"/>
              </a:rPr>
              <a:t>АМО «Зажги свою звезду»/ </a:t>
            </a:r>
            <a:r>
              <a:rPr lang="ru-RU" dirty="0" smtClean="0">
                <a:latin typeface="Times New Roman" pitchFamily="18" charset="0"/>
                <a:cs typeface="Times New Roman" pitchFamily="18" charset="0"/>
              </a:rPr>
              <a:t>проверка теоретических знаний;    </a:t>
            </a:r>
            <a:r>
              <a:rPr lang="ru-RU" b="1" dirty="0" smtClean="0">
                <a:latin typeface="Times New Roman" pitchFamily="18" charset="0"/>
                <a:cs typeface="Times New Roman" pitchFamily="18" charset="0"/>
              </a:rPr>
              <a:t>5 мин</a:t>
            </a:r>
            <a:endParaRPr lang="ru-RU" dirty="0" smtClean="0">
              <a:latin typeface="Times New Roman" pitchFamily="18" charset="0"/>
              <a:cs typeface="Times New Roman" pitchFamily="18" charset="0"/>
            </a:endParaRPr>
          </a:p>
          <a:p>
            <a:pPr lvl="0"/>
            <a:r>
              <a:rPr lang="ru-RU" dirty="0" smtClean="0">
                <a:solidFill>
                  <a:srgbClr val="00B050"/>
                </a:solidFill>
                <a:latin typeface="Times New Roman" pitchFamily="18" charset="0"/>
                <a:cs typeface="Times New Roman" pitchFamily="18" charset="0"/>
              </a:rPr>
              <a:t>Распределение по группам  </a:t>
            </a:r>
            <a:r>
              <a:rPr lang="ru-RU" dirty="0" smtClean="0">
                <a:latin typeface="Times New Roman" pitchFamily="18" charset="0"/>
                <a:cs typeface="Times New Roman" pitchFamily="18" charset="0"/>
              </a:rPr>
              <a:t>/ </a:t>
            </a:r>
            <a:r>
              <a:rPr lang="ru-RU" dirty="0" smtClean="0">
                <a:solidFill>
                  <a:srgbClr val="FF0000"/>
                </a:solidFill>
                <a:latin typeface="Times New Roman" pitchFamily="18" charset="0"/>
                <a:cs typeface="Times New Roman" pitchFamily="18" charset="0"/>
              </a:rPr>
              <a:t>АМО «Достань звезду»/; </a:t>
            </a:r>
            <a:r>
              <a:rPr lang="ru-RU" b="1" dirty="0" smtClean="0">
                <a:latin typeface="Times New Roman" pitchFamily="18" charset="0"/>
                <a:cs typeface="Times New Roman" pitchFamily="18" charset="0"/>
              </a:rPr>
              <a:t>5 мин</a:t>
            </a:r>
            <a:endParaRPr lang="ru-RU" dirty="0" smtClean="0">
              <a:latin typeface="Times New Roman" pitchFamily="18" charset="0"/>
              <a:cs typeface="Times New Roman" pitchFamily="18" charset="0"/>
            </a:endParaRPr>
          </a:p>
          <a:p>
            <a:pPr lvl="0"/>
            <a:r>
              <a:rPr lang="ru-RU" dirty="0" smtClean="0">
                <a:solidFill>
                  <a:srgbClr val="00B050"/>
                </a:solidFill>
                <a:latin typeface="Times New Roman" pitchFamily="18" charset="0"/>
                <a:cs typeface="Times New Roman" pitchFamily="18" charset="0"/>
              </a:rPr>
              <a:t>Вхождение в  тему </a:t>
            </a:r>
            <a:r>
              <a:rPr lang="ru-RU" dirty="0" smtClean="0">
                <a:latin typeface="Times New Roman" pitchFamily="18" charset="0"/>
                <a:cs typeface="Times New Roman" pitchFamily="18" charset="0"/>
              </a:rPr>
              <a:t>/</a:t>
            </a:r>
            <a:r>
              <a:rPr lang="ru-RU" dirty="0" smtClean="0">
                <a:solidFill>
                  <a:srgbClr val="FF0000"/>
                </a:solidFill>
                <a:latin typeface="Times New Roman" pitchFamily="18" charset="0"/>
                <a:cs typeface="Times New Roman" pitchFamily="18" charset="0"/>
              </a:rPr>
              <a:t>АМО «Бег с препятствием</a:t>
            </a:r>
            <a:r>
              <a:rPr lang="ru-RU" dirty="0" smtClean="0">
                <a:latin typeface="Times New Roman" pitchFamily="18" charset="0"/>
                <a:cs typeface="Times New Roman" pitchFamily="18" charset="0"/>
              </a:rPr>
              <a:t>» </a:t>
            </a:r>
            <a:r>
              <a:rPr lang="ru-RU" b="1" dirty="0" smtClean="0">
                <a:latin typeface="Times New Roman" pitchFamily="18" charset="0"/>
                <a:cs typeface="Times New Roman" pitchFamily="18" charset="0"/>
              </a:rPr>
              <a:t>5 мин</a:t>
            </a:r>
            <a:endParaRPr lang="ru-RU" dirty="0" smtClean="0">
              <a:latin typeface="Times New Roman" pitchFamily="18" charset="0"/>
              <a:cs typeface="Times New Roman" pitchFamily="18" charset="0"/>
            </a:endParaRPr>
          </a:p>
          <a:p>
            <a:pPr lvl="0"/>
            <a:r>
              <a:rPr lang="ru-RU" dirty="0" smtClean="0">
                <a:latin typeface="Times New Roman" pitchFamily="18" charset="0"/>
                <a:cs typeface="Times New Roman" pitchFamily="18" charset="0"/>
              </a:rPr>
              <a:t>Обобщение полученных знаний  /</a:t>
            </a:r>
            <a:r>
              <a:rPr lang="ru-RU" dirty="0" smtClean="0">
                <a:solidFill>
                  <a:srgbClr val="FF0000"/>
                </a:solidFill>
                <a:latin typeface="Times New Roman" pitchFamily="18" charset="0"/>
                <a:cs typeface="Times New Roman" pitchFamily="18" charset="0"/>
              </a:rPr>
              <a:t>АМО «Тайное становится явным»- </a:t>
            </a:r>
            <a:r>
              <a:rPr lang="ru-RU" dirty="0" smtClean="0">
                <a:latin typeface="Times New Roman" pitchFamily="18" charset="0"/>
                <a:cs typeface="Times New Roman" pitchFamily="18" charset="0"/>
              </a:rPr>
              <a:t>обобщение полученных знаний;   </a:t>
            </a:r>
            <a:r>
              <a:rPr lang="ru-RU" b="1" dirty="0" smtClean="0">
                <a:latin typeface="Times New Roman" pitchFamily="18" charset="0"/>
                <a:cs typeface="Times New Roman" pitchFamily="18" charset="0"/>
              </a:rPr>
              <a:t>5 мин</a:t>
            </a:r>
            <a:endParaRPr lang="ru-RU" dirty="0" smtClean="0">
              <a:latin typeface="Times New Roman" pitchFamily="18" charset="0"/>
              <a:cs typeface="Times New Roman" pitchFamily="18" charset="0"/>
            </a:endParaRPr>
          </a:p>
          <a:p>
            <a:pPr lvl="0"/>
            <a:r>
              <a:rPr lang="ru-RU" dirty="0" smtClean="0">
                <a:solidFill>
                  <a:srgbClr val="00B050"/>
                </a:solidFill>
                <a:latin typeface="Times New Roman" pitchFamily="18" charset="0"/>
                <a:cs typeface="Times New Roman" pitchFamily="18" charset="0"/>
              </a:rPr>
              <a:t>Релаксация  </a:t>
            </a:r>
            <a:r>
              <a:rPr lang="ru-RU" dirty="0" smtClean="0">
                <a:latin typeface="Times New Roman" pitchFamily="18" charset="0"/>
                <a:cs typeface="Times New Roman" pitchFamily="18" charset="0"/>
              </a:rPr>
              <a:t>- лирическое отступление –«</a:t>
            </a:r>
            <a:r>
              <a:rPr lang="ru-RU" dirty="0" smtClean="0">
                <a:solidFill>
                  <a:srgbClr val="FF0000"/>
                </a:solidFill>
                <a:latin typeface="Times New Roman" pitchFamily="18" charset="0"/>
                <a:cs typeface="Times New Roman" pitchFamily="18" charset="0"/>
              </a:rPr>
              <a:t>Импульс хорошего настроения»       </a:t>
            </a:r>
            <a:r>
              <a:rPr lang="ru-RU" b="1" dirty="0" smtClean="0">
                <a:latin typeface="Times New Roman" pitchFamily="18" charset="0"/>
                <a:cs typeface="Times New Roman" pitchFamily="18" charset="0"/>
              </a:rPr>
              <a:t>5 мин</a:t>
            </a:r>
            <a:endParaRPr lang="ru-RU" dirty="0" smtClean="0">
              <a:latin typeface="Times New Roman" pitchFamily="18" charset="0"/>
              <a:cs typeface="Times New Roman" pitchFamily="18" charset="0"/>
            </a:endParaRPr>
          </a:p>
          <a:p>
            <a:pPr lvl="0"/>
            <a:r>
              <a:rPr lang="ru-RU" dirty="0" smtClean="0">
                <a:solidFill>
                  <a:srgbClr val="00B050"/>
                </a:solidFill>
                <a:latin typeface="Times New Roman" pitchFamily="18" charset="0"/>
                <a:cs typeface="Times New Roman" pitchFamily="18" charset="0"/>
              </a:rPr>
              <a:t>Защита решения </a:t>
            </a:r>
            <a:r>
              <a:rPr lang="ru-RU" dirty="0" smtClean="0">
                <a:latin typeface="Times New Roman" pitchFamily="18" charset="0"/>
                <a:cs typeface="Times New Roman" pitchFamily="18" charset="0"/>
              </a:rPr>
              <a:t>/</a:t>
            </a:r>
            <a:r>
              <a:rPr lang="ru-RU" dirty="0" smtClean="0">
                <a:solidFill>
                  <a:srgbClr val="FF0000"/>
                </a:solidFill>
                <a:latin typeface="Times New Roman" pitchFamily="18" charset="0"/>
                <a:cs typeface="Times New Roman" pitchFamily="18" charset="0"/>
              </a:rPr>
              <a:t>АМО «Райский сад»/    </a:t>
            </a:r>
            <a:r>
              <a:rPr lang="ru-RU" b="1" dirty="0" smtClean="0">
                <a:latin typeface="Times New Roman" pitchFamily="18" charset="0"/>
                <a:cs typeface="Times New Roman" pitchFamily="18" charset="0"/>
              </a:rPr>
              <a:t>7 мин</a:t>
            </a:r>
            <a:endParaRPr lang="ru-RU" dirty="0" smtClean="0">
              <a:latin typeface="Times New Roman" pitchFamily="18" charset="0"/>
              <a:cs typeface="Times New Roman" pitchFamily="18" charset="0"/>
            </a:endParaRPr>
          </a:p>
          <a:p>
            <a:pPr lvl="0"/>
            <a:r>
              <a:rPr lang="ru-RU" dirty="0" smtClean="0">
                <a:solidFill>
                  <a:srgbClr val="00B050"/>
                </a:solidFill>
                <a:latin typeface="Times New Roman" pitchFamily="18" charset="0"/>
                <a:cs typeface="Times New Roman" pitchFamily="18" charset="0"/>
              </a:rPr>
              <a:t>Закрепление </a:t>
            </a:r>
            <a:r>
              <a:rPr lang="ru-RU" dirty="0" smtClean="0">
                <a:latin typeface="Times New Roman" pitchFamily="18" charset="0"/>
                <a:cs typeface="Times New Roman" pitchFamily="18" charset="0"/>
              </a:rPr>
              <a:t>– аукцион /</a:t>
            </a:r>
            <a:r>
              <a:rPr lang="ru-RU" dirty="0" smtClean="0">
                <a:solidFill>
                  <a:srgbClr val="FF0000"/>
                </a:solidFill>
                <a:latin typeface="Times New Roman" pitchFamily="18" charset="0"/>
                <a:cs typeface="Times New Roman" pitchFamily="18" charset="0"/>
              </a:rPr>
              <a:t>АМО «Алгебраическая прогулка»/    </a:t>
            </a:r>
            <a:r>
              <a:rPr lang="ru-RU" b="1" dirty="0" smtClean="0">
                <a:latin typeface="Times New Roman" pitchFamily="18" charset="0"/>
                <a:cs typeface="Times New Roman" pitchFamily="18" charset="0"/>
              </a:rPr>
              <a:t>7 мин</a:t>
            </a:r>
            <a:endParaRPr lang="ru-RU" dirty="0" smtClean="0">
              <a:latin typeface="Times New Roman" pitchFamily="18" charset="0"/>
              <a:cs typeface="Times New Roman" pitchFamily="18" charset="0"/>
            </a:endParaRPr>
          </a:p>
          <a:p>
            <a:pPr lvl="0"/>
            <a:r>
              <a:rPr lang="ru-RU" dirty="0" smtClean="0">
                <a:solidFill>
                  <a:srgbClr val="00B050"/>
                </a:solidFill>
                <a:latin typeface="Times New Roman" pitchFamily="18" charset="0"/>
                <a:cs typeface="Times New Roman" pitchFamily="18" charset="0"/>
              </a:rPr>
              <a:t>Рефлексия  </a:t>
            </a:r>
            <a:r>
              <a:rPr lang="ru-RU" dirty="0" smtClean="0">
                <a:latin typeface="Times New Roman" pitchFamily="18" charset="0"/>
                <a:cs typeface="Times New Roman" pitchFamily="18" charset="0"/>
              </a:rPr>
              <a:t>/ </a:t>
            </a:r>
            <a:r>
              <a:rPr lang="ru-RU" dirty="0" smtClean="0">
                <a:solidFill>
                  <a:srgbClr val="FF0000"/>
                </a:solidFill>
                <a:latin typeface="Times New Roman" pitchFamily="18" charset="0"/>
                <a:cs typeface="Times New Roman" pitchFamily="18" charset="0"/>
              </a:rPr>
              <a:t>АМО «Водоёмы»/  </a:t>
            </a:r>
            <a:r>
              <a:rPr lang="ru-RU" b="1" dirty="0" smtClean="0">
                <a:solidFill>
                  <a:srgbClr val="FF0000"/>
                </a:solidFill>
                <a:latin typeface="Times New Roman" pitchFamily="18" charset="0"/>
                <a:cs typeface="Times New Roman" pitchFamily="18" charset="0"/>
              </a:rPr>
              <a:t>     </a:t>
            </a:r>
            <a:r>
              <a:rPr lang="ru-RU" b="1" dirty="0" smtClean="0">
                <a:latin typeface="Times New Roman" pitchFamily="18" charset="0"/>
                <a:cs typeface="Times New Roman" pitchFamily="18" charset="0"/>
              </a:rPr>
              <a:t>3 мин</a:t>
            </a:r>
            <a:endParaRPr lang="ru-RU" dirty="0" smtClean="0">
              <a:latin typeface="Times New Roman" pitchFamily="18" charset="0"/>
              <a:cs typeface="Times New Roman" pitchFamily="18" charset="0"/>
            </a:endParaRPr>
          </a:p>
          <a:p>
            <a:endParaRPr lang="ru-RU"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4290"/>
            <a:ext cx="8229600" cy="214314"/>
          </a:xfrm>
        </p:spPr>
        <p:txBody>
          <a:bodyPr>
            <a:normAutofit fontScale="90000"/>
          </a:bodyPr>
          <a:lstStyle/>
          <a:p>
            <a:endParaRPr lang="ru-RU" dirty="0"/>
          </a:p>
        </p:txBody>
      </p:sp>
      <p:sp>
        <p:nvSpPr>
          <p:cNvPr id="3" name="Содержимое 2"/>
          <p:cNvSpPr>
            <a:spLocks noGrp="1"/>
          </p:cNvSpPr>
          <p:nvPr>
            <p:ph idx="1"/>
          </p:nvPr>
        </p:nvSpPr>
        <p:spPr>
          <a:xfrm>
            <a:off x="457200" y="357166"/>
            <a:ext cx="8229600" cy="5967434"/>
          </a:xfrm>
        </p:spPr>
        <p:txBody>
          <a:bodyPr>
            <a:normAutofit/>
          </a:bodyPr>
          <a:lstStyle/>
          <a:p>
            <a:pPr lvl="0">
              <a:buNone/>
            </a:pPr>
            <a:r>
              <a:rPr lang="ru-RU" sz="3200" b="1" dirty="0" smtClean="0">
                <a:solidFill>
                  <a:srgbClr val="FF0000"/>
                </a:solidFill>
                <a:latin typeface="Times New Roman" pitchFamily="18" charset="0"/>
                <a:cs typeface="Times New Roman" pitchFamily="18" charset="0"/>
              </a:rPr>
              <a:t>Программа и содержание образовательного мероприятия</a:t>
            </a:r>
            <a:endParaRPr lang="ru-RU" sz="3200" dirty="0" smtClean="0">
              <a:solidFill>
                <a:srgbClr val="FF0000"/>
              </a:solidFill>
              <a:latin typeface="Times New Roman" pitchFamily="18" charset="0"/>
              <a:cs typeface="Times New Roman" pitchFamily="18" charset="0"/>
            </a:endParaRPr>
          </a:p>
          <a:p>
            <a:pPr>
              <a:buNone/>
            </a:pPr>
            <a:r>
              <a:rPr lang="ru-RU" sz="3200" dirty="0" smtClean="0">
                <a:latin typeface="Times New Roman" pitchFamily="18" charset="0"/>
                <a:cs typeface="Times New Roman" pitchFamily="18" charset="0"/>
              </a:rPr>
              <a:t>      Данное мероприятие  </a:t>
            </a:r>
            <a:r>
              <a:rPr lang="ru-RU" sz="3200" b="1" dirty="0" smtClean="0">
                <a:solidFill>
                  <a:srgbClr val="00B050"/>
                </a:solidFill>
                <a:latin typeface="Times New Roman" pitchFamily="18" charset="0"/>
                <a:cs typeface="Times New Roman" pitchFamily="18" charset="0"/>
              </a:rPr>
              <a:t>уместно проводить </a:t>
            </a:r>
            <a:r>
              <a:rPr lang="ru-RU" sz="3200" dirty="0" smtClean="0">
                <a:latin typeface="Times New Roman" pitchFamily="18" charset="0"/>
                <a:cs typeface="Times New Roman" pitchFamily="18" charset="0"/>
              </a:rPr>
              <a:t>в конце изучения темы, как обобщение материала. Внешняя сторона организации мероприятия связана с количеством обучающихся, временем, местом обучения, а также порядком его</a:t>
            </a:r>
            <a:r>
              <a:rPr lang="ru-RU" sz="3200" i="1" dirty="0" smtClean="0">
                <a:latin typeface="Times New Roman" pitchFamily="18" charset="0"/>
                <a:cs typeface="Times New Roman" pitchFamily="18" charset="0"/>
              </a:rPr>
              <a:t> </a:t>
            </a:r>
            <a:r>
              <a:rPr lang="ru-RU" sz="3200" dirty="0" smtClean="0">
                <a:latin typeface="Times New Roman" pitchFamily="18" charset="0"/>
                <a:cs typeface="Times New Roman" pitchFamily="18" charset="0"/>
              </a:rPr>
              <a:t>осуществления.    </a:t>
            </a:r>
          </a:p>
          <a:p>
            <a:pPr>
              <a:buNone/>
            </a:pPr>
            <a:r>
              <a:rPr lang="ru-RU" b="1" dirty="0" smtClean="0">
                <a:solidFill>
                  <a:srgbClr val="00B050"/>
                </a:solidFill>
                <a:latin typeface="Times New Roman" pitchFamily="18" charset="0"/>
                <a:cs typeface="Times New Roman" pitchFamily="18" charset="0"/>
              </a:rPr>
              <a:t>                              </a:t>
            </a:r>
            <a:endParaRPr lang="ru-RU" dirty="0"/>
          </a:p>
        </p:txBody>
      </p:sp>
      <p:pic>
        <p:nvPicPr>
          <p:cNvPr id="4" name="Рисунок 3" descr="1 018"/>
          <p:cNvPicPr/>
          <p:nvPr/>
        </p:nvPicPr>
        <p:blipFill>
          <a:blip r:embed="rId2" cstate="print"/>
          <a:srcRect/>
          <a:stretch>
            <a:fillRect/>
          </a:stretch>
        </p:blipFill>
        <p:spPr bwMode="auto">
          <a:xfrm>
            <a:off x="6000760" y="4500570"/>
            <a:ext cx="2286016" cy="1785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42852"/>
            <a:ext cx="8229600" cy="285752"/>
          </a:xfrm>
        </p:spPr>
        <p:txBody>
          <a:bodyPr>
            <a:normAutofit fontScale="90000"/>
          </a:bodyPr>
          <a:lstStyle/>
          <a:p>
            <a:endParaRPr lang="ru-RU" dirty="0"/>
          </a:p>
        </p:txBody>
      </p:sp>
      <p:sp>
        <p:nvSpPr>
          <p:cNvPr id="3" name="Содержимое 2"/>
          <p:cNvSpPr>
            <a:spLocks noGrp="1"/>
          </p:cNvSpPr>
          <p:nvPr>
            <p:ph idx="1"/>
          </p:nvPr>
        </p:nvSpPr>
        <p:spPr>
          <a:xfrm>
            <a:off x="214282" y="571480"/>
            <a:ext cx="8472518" cy="5753120"/>
          </a:xfrm>
        </p:spPr>
        <p:txBody>
          <a:bodyPr>
            <a:normAutofit/>
          </a:bodyPr>
          <a:lstStyle/>
          <a:p>
            <a:pPr>
              <a:buNone/>
            </a:pPr>
            <a:r>
              <a:rPr lang="ru-RU" dirty="0" smtClean="0">
                <a:latin typeface="Times New Roman" pitchFamily="18" charset="0"/>
                <a:cs typeface="Times New Roman" pitchFamily="18" charset="0"/>
              </a:rPr>
              <a:t>      </a:t>
            </a:r>
            <a:endParaRPr lang="ru-RU" dirty="0" smtClean="0">
              <a:latin typeface="Times New Roman" pitchFamily="18" charset="0"/>
              <a:cs typeface="Times New Roman" pitchFamily="18" charset="0"/>
            </a:endParaRPr>
          </a:p>
          <a:p>
            <a:pPr>
              <a:buNone/>
            </a:pPr>
            <a:r>
              <a:rPr lang="ru-RU" b="1" dirty="0" smtClean="0">
                <a:solidFill>
                  <a:srgbClr val="00B050"/>
                </a:solidFill>
                <a:latin typeface="Times New Roman" pitchFamily="18" charset="0"/>
                <a:cs typeface="Times New Roman" pitchFamily="18" charset="0"/>
              </a:rPr>
              <a:t>        </a:t>
            </a:r>
            <a:r>
              <a:rPr lang="ru-RU" b="1" dirty="0" smtClean="0">
                <a:solidFill>
                  <a:srgbClr val="00B050"/>
                </a:solidFill>
                <a:latin typeface="Times New Roman" pitchFamily="18" charset="0"/>
                <a:cs typeface="Times New Roman" pitchFamily="18" charset="0"/>
              </a:rPr>
              <a:t> </a:t>
            </a:r>
            <a:r>
              <a:rPr lang="ru-RU" sz="3200" b="1" dirty="0" smtClean="0">
                <a:solidFill>
                  <a:srgbClr val="00B050"/>
                </a:solidFill>
                <a:latin typeface="Times New Roman" pitchFamily="18" charset="0"/>
                <a:cs typeface="Times New Roman" pitchFamily="18" charset="0"/>
              </a:rPr>
              <a:t>Выбор форм обучения зависит  от:    </a:t>
            </a:r>
          </a:p>
          <a:p>
            <a:pPr>
              <a:buNone/>
            </a:pPr>
            <a:r>
              <a:rPr lang="ru-RU" sz="3200" b="1" dirty="0" smtClean="0">
                <a:solidFill>
                  <a:srgbClr val="00B050"/>
                </a:solidFill>
                <a:latin typeface="Times New Roman" pitchFamily="18" charset="0"/>
                <a:cs typeface="Times New Roman" pitchFamily="18" charset="0"/>
              </a:rPr>
              <a:t>        </a:t>
            </a:r>
            <a:r>
              <a:rPr lang="ru-RU" sz="3200" b="1" dirty="0" smtClean="0">
                <a:solidFill>
                  <a:srgbClr val="00B050"/>
                </a:solidFill>
                <a:latin typeface="Times New Roman" pitchFamily="18" charset="0"/>
                <a:cs typeface="Times New Roman" pitchFamily="18" charset="0"/>
              </a:rPr>
              <a:t> </a:t>
            </a:r>
            <a:r>
              <a:rPr lang="ru-RU" sz="3200" dirty="0" smtClean="0">
                <a:latin typeface="Times New Roman" pitchFamily="18" charset="0"/>
                <a:cs typeface="Times New Roman" pitchFamily="18" charset="0"/>
              </a:rPr>
              <a:t>целей, содержания, методов и средств,  </a:t>
            </a:r>
          </a:p>
          <a:p>
            <a:pPr>
              <a:buNone/>
            </a:pPr>
            <a:r>
              <a:rPr lang="ru-RU" sz="3200" dirty="0" smtClean="0">
                <a:latin typeface="Times New Roman" pitchFamily="18" charset="0"/>
                <a:cs typeface="Times New Roman" pitchFamily="18" charset="0"/>
              </a:rPr>
              <a:t>         </a:t>
            </a:r>
            <a:r>
              <a:rPr lang="ru-RU" sz="3200" dirty="0" smtClean="0">
                <a:latin typeface="Times New Roman" pitchFamily="18" charset="0"/>
                <a:cs typeface="Times New Roman" pitchFamily="18" charset="0"/>
              </a:rPr>
              <a:t>состава </a:t>
            </a:r>
            <a:r>
              <a:rPr lang="ru-RU" sz="3200" dirty="0" smtClean="0">
                <a:latin typeface="Times New Roman" pitchFamily="18" charset="0"/>
                <a:cs typeface="Times New Roman" pitchFamily="18" charset="0"/>
              </a:rPr>
              <a:t>участников процесса обучения, </a:t>
            </a:r>
          </a:p>
          <a:p>
            <a:pPr>
              <a:buNone/>
            </a:pPr>
            <a:r>
              <a:rPr lang="ru-RU" sz="3200" dirty="0" smtClean="0">
                <a:latin typeface="Times New Roman" pitchFamily="18" charset="0"/>
                <a:cs typeface="Times New Roman" pitchFamily="18" charset="0"/>
              </a:rPr>
              <a:t>         </a:t>
            </a:r>
            <a:r>
              <a:rPr lang="ru-RU" sz="3200" dirty="0" smtClean="0">
                <a:latin typeface="Times New Roman" pitchFamily="18" charset="0"/>
                <a:cs typeface="Times New Roman" pitchFamily="18" charset="0"/>
              </a:rPr>
              <a:t>а </a:t>
            </a:r>
            <a:r>
              <a:rPr lang="ru-RU" sz="3200" dirty="0" smtClean="0">
                <a:latin typeface="Times New Roman" pitchFamily="18" charset="0"/>
                <a:cs typeface="Times New Roman" pitchFamily="18" charset="0"/>
              </a:rPr>
              <a:t>также материальных условий  </a:t>
            </a:r>
            <a:r>
              <a:rPr lang="ru-RU" sz="3200" dirty="0" smtClean="0">
                <a:latin typeface="Times New Roman" pitchFamily="18" charset="0"/>
                <a:cs typeface="Times New Roman" pitchFamily="18" charset="0"/>
              </a:rPr>
              <a:t>обучения</a:t>
            </a:r>
            <a:r>
              <a:rPr lang="ru-RU" sz="3200" dirty="0" smtClean="0">
                <a:latin typeface="Times New Roman" pitchFamily="18" charset="0"/>
                <a:cs typeface="Times New Roman" pitchFamily="18" charset="0"/>
              </a:rPr>
              <a:t>.</a:t>
            </a:r>
          </a:p>
          <a:p>
            <a:endParaRPr lang="ru-RU" sz="3200" dirty="0"/>
          </a:p>
        </p:txBody>
      </p:sp>
      <p:pic>
        <p:nvPicPr>
          <p:cNvPr id="4" name="Рисунок 3" descr="1 018"/>
          <p:cNvPicPr/>
          <p:nvPr/>
        </p:nvPicPr>
        <p:blipFill>
          <a:blip r:embed="rId2" cstate="print"/>
          <a:srcRect/>
          <a:stretch>
            <a:fillRect/>
          </a:stretch>
        </p:blipFill>
        <p:spPr bwMode="auto">
          <a:xfrm>
            <a:off x="1285852" y="3714752"/>
            <a:ext cx="2786082" cy="2000264"/>
          </a:xfrm>
          <a:prstGeom prst="rect">
            <a:avLst/>
          </a:prstGeom>
          <a:noFill/>
          <a:ln w="9525">
            <a:noFill/>
            <a:miter lim="800000"/>
            <a:headEnd/>
            <a:tailEnd/>
          </a:ln>
        </p:spPr>
      </p:pic>
      <p:pic>
        <p:nvPicPr>
          <p:cNvPr id="5" name="Рисунок 4" descr="1 017"/>
          <p:cNvPicPr/>
          <p:nvPr/>
        </p:nvPicPr>
        <p:blipFill>
          <a:blip r:embed="rId3" cstate="print"/>
          <a:srcRect/>
          <a:stretch>
            <a:fillRect/>
          </a:stretch>
        </p:blipFill>
        <p:spPr bwMode="auto">
          <a:xfrm>
            <a:off x="5214942" y="3714752"/>
            <a:ext cx="2643206" cy="200026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42852"/>
            <a:ext cx="8229600" cy="285752"/>
          </a:xfrm>
        </p:spPr>
        <p:txBody>
          <a:bodyPr>
            <a:normAutofit fontScale="90000"/>
          </a:bodyPr>
          <a:lstStyle/>
          <a:p>
            <a:endParaRPr lang="ru-RU" dirty="0"/>
          </a:p>
        </p:txBody>
      </p:sp>
      <p:sp>
        <p:nvSpPr>
          <p:cNvPr id="3" name="Содержимое 2"/>
          <p:cNvSpPr>
            <a:spLocks noGrp="1"/>
          </p:cNvSpPr>
          <p:nvPr>
            <p:ph idx="1"/>
          </p:nvPr>
        </p:nvSpPr>
        <p:spPr>
          <a:xfrm>
            <a:off x="214282" y="500042"/>
            <a:ext cx="8472518" cy="5824558"/>
          </a:xfrm>
        </p:spPr>
        <p:txBody>
          <a:bodyPr>
            <a:normAutofit/>
          </a:bodyPr>
          <a:lstStyle/>
          <a:p>
            <a:pPr>
              <a:buNone/>
            </a:pPr>
            <a:r>
              <a:rPr lang="ru-RU" sz="3600" dirty="0" smtClean="0">
                <a:latin typeface="Times New Roman" pitchFamily="18" charset="0"/>
                <a:cs typeface="Times New Roman" pitchFamily="18" charset="0"/>
              </a:rPr>
              <a:t>    Обыгрывая </a:t>
            </a:r>
            <a:r>
              <a:rPr lang="ru-RU" sz="3600" b="1" dirty="0" smtClean="0">
                <a:solidFill>
                  <a:srgbClr val="00B050"/>
                </a:solidFill>
                <a:latin typeface="Times New Roman" pitchFamily="18" charset="0"/>
                <a:cs typeface="Times New Roman" pitchFamily="18" charset="0"/>
              </a:rPr>
              <a:t>каждый этап урока </a:t>
            </a:r>
            <a:r>
              <a:rPr lang="ru-RU" sz="3600" dirty="0" smtClean="0">
                <a:latin typeface="Times New Roman" pitchFamily="18" charset="0"/>
                <a:cs typeface="Times New Roman" pitchFamily="18" charset="0"/>
              </a:rPr>
              <a:t>новым </a:t>
            </a:r>
            <a:r>
              <a:rPr lang="ru-RU" sz="3600" b="1" dirty="0" smtClean="0">
                <a:solidFill>
                  <a:srgbClr val="FF0000"/>
                </a:solidFill>
                <a:latin typeface="Times New Roman" pitchFamily="18" charset="0"/>
                <a:cs typeface="Times New Roman" pitchFamily="18" charset="0"/>
              </a:rPr>
              <a:t>АМО, </a:t>
            </a:r>
            <a:r>
              <a:rPr lang="ru-RU" sz="3600" dirty="0" smtClean="0">
                <a:latin typeface="Times New Roman" pitchFamily="18" charset="0"/>
                <a:cs typeface="Times New Roman" pitchFamily="18" charset="0"/>
              </a:rPr>
              <a:t>достигаем </a:t>
            </a:r>
            <a:r>
              <a:rPr lang="ru-RU" sz="3600" b="1" dirty="0" smtClean="0">
                <a:solidFill>
                  <a:srgbClr val="00B050"/>
                </a:solidFill>
                <a:latin typeface="Times New Roman" pitchFamily="18" charset="0"/>
                <a:cs typeface="Times New Roman" pitchFamily="18" charset="0"/>
              </a:rPr>
              <a:t>смены видов  </a:t>
            </a:r>
            <a:r>
              <a:rPr lang="ru-RU" sz="3600" dirty="0" smtClean="0">
                <a:latin typeface="Times New Roman" pitchFamily="18" charset="0"/>
                <a:cs typeface="Times New Roman" pitchFamily="18" charset="0"/>
              </a:rPr>
              <a:t>учебной деятельности: групповая,  индивидуальная, коллективная работа, работа с консультантом,  с теоретическим материалом, самостоятельная деятельность, работа с опорой,  с пробелами. </a:t>
            </a:r>
          </a:p>
          <a:p>
            <a:pPr>
              <a:buNone/>
            </a:pPr>
            <a:endParaRPr lang="ru-RU" b="1" dirty="0" smtClean="0">
              <a:solidFill>
                <a:srgbClr val="FF0000"/>
              </a:solidFill>
              <a:latin typeface="Times New Roman" pitchFamily="18" charset="0"/>
              <a:cs typeface="Times New Roman" pitchFamily="18" charset="0"/>
            </a:endParaRPr>
          </a:p>
        </p:txBody>
      </p:sp>
      <p:pic>
        <p:nvPicPr>
          <p:cNvPr id="4" name="Рисунок 3" descr="1 014"/>
          <p:cNvPicPr/>
          <p:nvPr/>
        </p:nvPicPr>
        <p:blipFill>
          <a:blip r:embed="rId2" cstate="print"/>
          <a:srcRect/>
          <a:stretch>
            <a:fillRect/>
          </a:stretch>
        </p:blipFill>
        <p:spPr bwMode="auto">
          <a:xfrm>
            <a:off x="5786446" y="4429132"/>
            <a:ext cx="2571767" cy="1972606"/>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4290"/>
            <a:ext cx="8229600" cy="142876"/>
          </a:xfrm>
        </p:spPr>
        <p:txBody>
          <a:bodyPr>
            <a:normAutofit fontScale="90000"/>
          </a:bodyPr>
          <a:lstStyle/>
          <a:p>
            <a:endParaRPr lang="ru-RU" dirty="0"/>
          </a:p>
        </p:txBody>
      </p:sp>
      <p:sp>
        <p:nvSpPr>
          <p:cNvPr id="3" name="Содержимое 2"/>
          <p:cNvSpPr>
            <a:spLocks noGrp="1"/>
          </p:cNvSpPr>
          <p:nvPr>
            <p:ph idx="1"/>
          </p:nvPr>
        </p:nvSpPr>
        <p:spPr>
          <a:xfrm>
            <a:off x="457200" y="428604"/>
            <a:ext cx="8229600" cy="5895996"/>
          </a:xfrm>
        </p:spPr>
        <p:txBody>
          <a:bodyPr>
            <a:normAutofit/>
          </a:bodyPr>
          <a:lstStyle/>
          <a:p>
            <a:pPr>
              <a:buNone/>
            </a:pPr>
            <a:r>
              <a:rPr lang="ru-RU" sz="3600" b="1" dirty="0" smtClean="0">
                <a:solidFill>
                  <a:srgbClr val="FF0000"/>
                </a:solidFill>
                <a:latin typeface="Times New Roman" pitchFamily="18" charset="0"/>
                <a:cs typeface="Times New Roman" pitchFamily="18" charset="0"/>
              </a:rPr>
              <a:t>Игра </a:t>
            </a:r>
            <a:r>
              <a:rPr lang="ru-RU" sz="3600" b="1" dirty="0" smtClean="0">
                <a:solidFill>
                  <a:srgbClr val="00B050"/>
                </a:solidFill>
                <a:latin typeface="Times New Roman" pitchFamily="18" charset="0"/>
                <a:cs typeface="Times New Roman" pitchFamily="18" charset="0"/>
              </a:rPr>
              <a:t>в образовательном процессе</a:t>
            </a:r>
          </a:p>
          <a:p>
            <a:pPr>
              <a:buNone/>
            </a:pPr>
            <a:r>
              <a:rPr lang="ru-RU" sz="3600" b="1" dirty="0" smtClean="0">
                <a:solidFill>
                  <a:srgbClr val="00B050"/>
                </a:solidFill>
                <a:latin typeface="Times New Roman" pitchFamily="18" charset="0"/>
                <a:cs typeface="Times New Roman" pitchFamily="18" charset="0"/>
              </a:rPr>
              <a:t>рассматривается как </a:t>
            </a:r>
            <a:r>
              <a:rPr lang="ru-RU" sz="3600" b="1" dirty="0" smtClean="0">
                <a:solidFill>
                  <a:srgbClr val="FF0000"/>
                </a:solidFill>
                <a:latin typeface="Times New Roman" pitchFamily="18" charset="0"/>
                <a:cs typeface="Times New Roman" pitchFamily="18" charset="0"/>
              </a:rPr>
              <a:t>произвольная, </a:t>
            </a:r>
          </a:p>
          <a:p>
            <a:pPr>
              <a:buNone/>
            </a:pPr>
            <a:r>
              <a:rPr lang="ru-RU" sz="3600" b="1" dirty="0" smtClean="0">
                <a:solidFill>
                  <a:srgbClr val="00B050"/>
                </a:solidFill>
                <a:latin typeface="Times New Roman" pitchFamily="18" charset="0"/>
                <a:cs typeface="Times New Roman" pitchFamily="18" charset="0"/>
              </a:rPr>
              <a:t>внутренне </a:t>
            </a:r>
            <a:r>
              <a:rPr lang="ru-RU" sz="3600" b="1" dirty="0" smtClean="0">
                <a:solidFill>
                  <a:srgbClr val="FF0000"/>
                </a:solidFill>
                <a:latin typeface="Times New Roman" pitchFamily="18" charset="0"/>
                <a:cs typeface="Times New Roman" pitchFamily="18" charset="0"/>
              </a:rPr>
              <a:t>мотивированная </a:t>
            </a:r>
          </a:p>
          <a:p>
            <a:pPr>
              <a:buNone/>
            </a:pPr>
            <a:r>
              <a:rPr lang="ru-RU" sz="3600" b="1" dirty="0" smtClean="0">
                <a:solidFill>
                  <a:srgbClr val="00B050"/>
                </a:solidFill>
                <a:latin typeface="Times New Roman" pitchFamily="18" charset="0"/>
                <a:cs typeface="Times New Roman" pitchFamily="18" charset="0"/>
              </a:rPr>
              <a:t>деятельность,</a:t>
            </a:r>
            <a:r>
              <a:rPr lang="ru-RU" sz="3600" dirty="0" smtClean="0">
                <a:latin typeface="Times New Roman" pitchFamily="18" charset="0"/>
                <a:cs typeface="Times New Roman" pitchFamily="18" charset="0"/>
              </a:rPr>
              <a:t> предусматривающая </a:t>
            </a:r>
          </a:p>
          <a:p>
            <a:pPr>
              <a:buNone/>
            </a:pPr>
            <a:r>
              <a:rPr lang="ru-RU" sz="3600" dirty="0" smtClean="0">
                <a:latin typeface="Times New Roman" pitchFamily="18" charset="0"/>
                <a:cs typeface="Times New Roman" pitchFamily="18" charset="0"/>
              </a:rPr>
              <a:t>гибкость в решении вопросов.</a:t>
            </a:r>
            <a:endParaRPr lang="ru-RU" sz="3600" dirty="0">
              <a:latin typeface="Times New Roman" pitchFamily="18" charset="0"/>
              <a:cs typeface="Times New Roman" pitchFamily="18" charset="0"/>
            </a:endParaRPr>
          </a:p>
        </p:txBody>
      </p:sp>
      <p:pic>
        <p:nvPicPr>
          <p:cNvPr id="4" name="Рисунок 3" descr="1 014"/>
          <p:cNvPicPr/>
          <p:nvPr/>
        </p:nvPicPr>
        <p:blipFill>
          <a:blip r:embed="rId2" cstate="print"/>
          <a:srcRect/>
          <a:stretch>
            <a:fillRect/>
          </a:stretch>
        </p:blipFill>
        <p:spPr bwMode="auto">
          <a:xfrm>
            <a:off x="1571604" y="4000504"/>
            <a:ext cx="2571767" cy="1972606"/>
          </a:xfrm>
          <a:prstGeom prst="rect">
            <a:avLst/>
          </a:prstGeom>
          <a:noFill/>
        </p:spPr>
      </p:pic>
      <p:pic>
        <p:nvPicPr>
          <p:cNvPr id="5" name="Рисунок 4" descr="1 019"/>
          <p:cNvPicPr/>
          <p:nvPr/>
        </p:nvPicPr>
        <p:blipFill>
          <a:blip r:embed="rId3" cstate="print"/>
          <a:srcRect/>
          <a:stretch>
            <a:fillRect/>
          </a:stretch>
        </p:blipFill>
        <p:spPr bwMode="auto">
          <a:xfrm>
            <a:off x="5286380" y="4000504"/>
            <a:ext cx="2500330" cy="192882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4290"/>
            <a:ext cx="8229600" cy="285752"/>
          </a:xfrm>
        </p:spPr>
        <p:txBody>
          <a:bodyPr>
            <a:normAutofit fontScale="90000"/>
          </a:bodyPr>
          <a:lstStyle/>
          <a:p>
            <a:endParaRPr lang="ru-RU" dirty="0"/>
          </a:p>
        </p:txBody>
      </p:sp>
      <p:sp>
        <p:nvSpPr>
          <p:cNvPr id="3" name="Содержимое 2"/>
          <p:cNvSpPr>
            <a:spLocks noGrp="1"/>
          </p:cNvSpPr>
          <p:nvPr>
            <p:ph idx="1"/>
          </p:nvPr>
        </p:nvSpPr>
        <p:spPr>
          <a:xfrm>
            <a:off x="457200" y="571480"/>
            <a:ext cx="8229600" cy="5753120"/>
          </a:xfrm>
        </p:spPr>
        <p:txBody>
          <a:bodyPr>
            <a:normAutofit/>
          </a:bodyPr>
          <a:lstStyle/>
          <a:p>
            <a:pPr>
              <a:buNone/>
            </a:pPr>
            <a:r>
              <a:rPr lang="ru-RU" sz="3200" dirty="0" smtClean="0">
                <a:latin typeface="Times New Roman" pitchFamily="18" charset="0"/>
                <a:cs typeface="Times New Roman" pitchFamily="18" charset="0"/>
              </a:rPr>
              <a:t>    </a:t>
            </a:r>
            <a:r>
              <a:rPr lang="ru-RU" sz="3600" dirty="0" smtClean="0">
                <a:latin typeface="Times New Roman" pitchFamily="18" charset="0"/>
                <a:cs typeface="Times New Roman" pitchFamily="18" charset="0"/>
              </a:rPr>
              <a:t>Игра в обучении выполняет несколько функций: </a:t>
            </a:r>
            <a:r>
              <a:rPr lang="ru-RU" sz="3600" b="1" dirty="0" smtClean="0">
                <a:solidFill>
                  <a:srgbClr val="00B050"/>
                </a:solidFill>
                <a:latin typeface="Times New Roman" pitchFamily="18" charset="0"/>
                <a:cs typeface="Times New Roman" pitchFamily="18" charset="0"/>
              </a:rPr>
              <a:t>познавательную, исследовательскую, воспитательную </a:t>
            </a:r>
            <a:r>
              <a:rPr lang="ru-RU" sz="3600" dirty="0" smtClean="0">
                <a:latin typeface="Times New Roman" pitchFamily="18" charset="0"/>
                <a:cs typeface="Times New Roman" pitchFamily="18" charset="0"/>
              </a:rPr>
              <a:t>функции, а также функцию </a:t>
            </a:r>
            <a:r>
              <a:rPr lang="ru-RU" sz="3600" b="1" dirty="0" smtClean="0">
                <a:solidFill>
                  <a:srgbClr val="00B050"/>
                </a:solidFill>
                <a:latin typeface="Times New Roman" pitchFamily="18" charset="0"/>
                <a:cs typeface="Times New Roman" pitchFamily="18" charset="0"/>
              </a:rPr>
              <a:t>контроля.</a:t>
            </a:r>
            <a:endParaRPr lang="ru-RU" sz="3600" b="1" dirty="0">
              <a:solidFill>
                <a:srgbClr val="00B050"/>
              </a:solidFill>
              <a:latin typeface="Times New Roman" pitchFamily="18" charset="0"/>
              <a:cs typeface="Times New Roman" pitchFamily="18" charset="0"/>
            </a:endParaRPr>
          </a:p>
        </p:txBody>
      </p:sp>
      <p:pic>
        <p:nvPicPr>
          <p:cNvPr id="4" name="Рисунок 3" descr="C:\Documents and Settings\Татьяна\Рабочий стол\ТРУШНИКОВАФОТО ДЕКАДА 2012 ЯНВАРЬ\DCIM\100NVTIM\IMAG0106.JPG"/>
          <p:cNvPicPr/>
          <p:nvPr/>
        </p:nvPicPr>
        <p:blipFill>
          <a:blip r:embed="rId2" cstate="print"/>
          <a:srcRect/>
          <a:stretch>
            <a:fillRect/>
          </a:stretch>
        </p:blipFill>
        <p:spPr bwMode="auto">
          <a:xfrm>
            <a:off x="6000760" y="4357694"/>
            <a:ext cx="2571769" cy="1928826"/>
          </a:xfrm>
          <a:prstGeom prst="rect">
            <a:avLst/>
          </a:prstGeom>
          <a:noFill/>
          <a:ln w="9525">
            <a:noFill/>
            <a:miter lim="800000"/>
            <a:headEnd/>
            <a:tailEnd/>
          </a:ln>
        </p:spPr>
      </p:pic>
      <p:pic>
        <p:nvPicPr>
          <p:cNvPr id="5" name="Рисунок 4" descr="C:\Documents and Settings\Татьяна\Рабочий стол\ТРУШНИКОВАФОТО ДЕКАДА 2012 ЯНВАРЬ\DCIM\100NVTIM\IMAG0099.JPG"/>
          <p:cNvPicPr/>
          <p:nvPr/>
        </p:nvPicPr>
        <p:blipFill>
          <a:blip r:embed="rId3" cstate="print"/>
          <a:srcRect r="31053" b="8772"/>
          <a:stretch>
            <a:fillRect/>
          </a:stretch>
        </p:blipFill>
        <p:spPr bwMode="auto">
          <a:xfrm>
            <a:off x="642910" y="4214818"/>
            <a:ext cx="2643206" cy="2000264"/>
          </a:xfrm>
          <a:prstGeom prst="rect">
            <a:avLst/>
          </a:prstGeom>
          <a:noFill/>
          <a:ln w="9525">
            <a:noFill/>
            <a:miter lim="800000"/>
            <a:headEnd/>
            <a:tailEnd/>
          </a:ln>
        </p:spPr>
      </p:pic>
      <p:pic>
        <p:nvPicPr>
          <p:cNvPr id="6" name="Рисунок 5" descr="1 010"/>
          <p:cNvPicPr/>
          <p:nvPr/>
        </p:nvPicPr>
        <p:blipFill>
          <a:blip r:embed="rId4" cstate="print"/>
          <a:srcRect/>
          <a:stretch>
            <a:fillRect/>
          </a:stretch>
        </p:blipFill>
        <p:spPr bwMode="auto">
          <a:xfrm>
            <a:off x="3214678" y="3714752"/>
            <a:ext cx="2857520" cy="192882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4290"/>
            <a:ext cx="8229600" cy="142876"/>
          </a:xfrm>
        </p:spPr>
        <p:txBody>
          <a:bodyPr>
            <a:normAutofit fontScale="90000"/>
          </a:bodyPr>
          <a:lstStyle/>
          <a:p>
            <a:endParaRPr lang="ru-RU" dirty="0"/>
          </a:p>
        </p:txBody>
      </p:sp>
      <p:sp>
        <p:nvSpPr>
          <p:cNvPr id="3" name="Содержимое 2"/>
          <p:cNvSpPr>
            <a:spLocks noGrp="1"/>
          </p:cNvSpPr>
          <p:nvPr>
            <p:ph idx="1"/>
          </p:nvPr>
        </p:nvSpPr>
        <p:spPr>
          <a:xfrm>
            <a:off x="285720" y="500042"/>
            <a:ext cx="8572560" cy="5824558"/>
          </a:xfrm>
        </p:spPr>
        <p:txBody>
          <a:bodyPr>
            <a:normAutofit lnSpcReduction="10000"/>
          </a:bodyPr>
          <a:lstStyle/>
          <a:p>
            <a:r>
              <a:rPr lang="ru-RU" sz="2400" b="1" dirty="0" smtClean="0">
                <a:solidFill>
                  <a:srgbClr val="FF0000"/>
                </a:solidFill>
                <a:latin typeface="Times New Roman" pitchFamily="18" charset="0"/>
                <a:cs typeface="Times New Roman" pitchFamily="18" charset="0"/>
              </a:rPr>
              <a:t>Инициация</a:t>
            </a:r>
          </a:p>
          <a:p>
            <a:pPr>
              <a:buNone/>
            </a:pPr>
            <a:r>
              <a:rPr lang="ru-RU" sz="2400" b="1" dirty="0" smtClean="0">
                <a:latin typeface="Times New Roman" pitchFamily="18" charset="0"/>
                <a:cs typeface="Times New Roman" pitchFamily="18" charset="0"/>
              </a:rPr>
              <a:t>Цель:</a:t>
            </a:r>
            <a:r>
              <a:rPr lang="ru-RU" sz="2400" dirty="0" smtClean="0">
                <a:latin typeface="Times New Roman" pitchFamily="18" charset="0"/>
                <a:cs typeface="Times New Roman" pitchFamily="18" charset="0"/>
              </a:rPr>
              <a:t> познакомить с темой урока и порядком работы</a:t>
            </a:r>
          </a:p>
          <a:p>
            <a:pPr>
              <a:buNone/>
            </a:pPr>
            <a:r>
              <a:rPr lang="ru-RU" sz="2400" b="1" dirty="0" smtClean="0">
                <a:latin typeface="Times New Roman" pitchFamily="18" charset="0"/>
                <a:cs typeface="Times New Roman" pitchFamily="18" charset="0"/>
              </a:rPr>
              <a:t>Группы:</a:t>
            </a:r>
            <a:r>
              <a:rPr lang="ru-RU" sz="2400" dirty="0" smtClean="0">
                <a:latin typeface="Times New Roman" pitchFamily="18" charset="0"/>
                <a:cs typeface="Times New Roman" pitchFamily="18" charset="0"/>
              </a:rPr>
              <a:t> все участники</a:t>
            </a:r>
          </a:p>
          <a:p>
            <a:pPr>
              <a:buNone/>
            </a:pPr>
            <a:r>
              <a:rPr lang="ru-RU" sz="2400" b="1" dirty="0" smtClean="0">
                <a:latin typeface="Times New Roman" pitchFamily="18" charset="0"/>
                <a:cs typeface="Times New Roman" pitchFamily="18" charset="0"/>
              </a:rPr>
              <a:t>Численность:</a:t>
            </a:r>
            <a:r>
              <a:rPr lang="ru-RU" sz="2400" dirty="0" smtClean="0">
                <a:latin typeface="Times New Roman" pitchFamily="18" charset="0"/>
                <a:cs typeface="Times New Roman" pitchFamily="18" charset="0"/>
              </a:rPr>
              <a:t> все учащиеся седьмого  класса</a:t>
            </a:r>
          </a:p>
          <a:p>
            <a:pPr>
              <a:buNone/>
            </a:pPr>
            <a:r>
              <a:rPr lang="ru-RU" sz="2400" b="1" dirty="0" smtClean="0">
                <a:latin typeface="Times New Roman" pitchFamily="18" charset="0"/>
                <a:cs typeface="Times New Roman" pitchFamily="18" charset="0"/>
              </a:rPr>
              <a:t>Проведение:</a:t>
            </a:r>
            <a:r>
              <a:rPr lang="ru-RU" sz="2400" dirty="0" smtClean="0">
                <a:latin typeface="Times New Roman" pitchFamily="18" charset="0"/>
                <a:cs typeface="Times New Roman" pitchFamily="18" charset="0"/>
              </a:rPr>
              <a:t> Прочитать тему урока, расшифровав анаграмму </a:t>
            </a:r>
          </a:p>
          <a:p>
            <a:pPr>
              <a:buNone/>
            </a:pPr>
            <a:r>
              <a:rPr lang="ru-RU" sz="2400" dirty="0" smtClean="0">
                <a:latin typeface="Times New Roman" pitchFamily="18" charset="0"/>
                <a:cs typeface="Times New Roman" pitchFamily="18" charset="0"/>
              </a:rPr>
              <a:t>«</a:t>
            </a:r>
            <a:r>
              <a:rPr lang="ru-RU" sz="2400" dirty="0" err="1" smtClean="0">
                <a:latin typeface="Times New Roman" pitchFamily="18" charset="0"/>
                <a:cs typeface="Times New Roman" pitchFamily="18" charset="0"/>
              </a:rPr>
              <a:t>номнелгоч</a:t>
            </a:r>
            <a:r>
              <a:rPr lang="ru-RU" sz="2400" dirty="0" smtClean="0">
                <a:latin typeface="Times New Roman" pitchFamily="18" charset="0"/>
                <a:cs typeface="Times New Roman" pitchFamily="18" charset="0"/>
              </a:rPr>
              <a:t>». Учитель знакомит учащихся с порядком работы.</a:t>
            </a:r>
          </a:p>
          <a:p>
            <a:pPr>
              <a:buNone/>
            </a:pPr>
            <a:r>
              <a:rPr lang="ru-RU" sz="2400" b="1" dirty="0" smtClean="0">
                <a:latin typeface="Times New Roman" pitchFamily="18" charset="0"/>
                <a:cs typeface="Times New Roman" pitchFamily="18" charset="0"/>
              </a:rPr>
              <a:t>Материалы:</a:t>
            </a:r>
            <a:r>
              <a:rPr lang="ru-RU" sz="2400" dirty="0" smtClean="0">
                <a:latin typeface="Times New Roman" pitchFamily="18" charset="0"/>
                <a:cs typeface="Times New Roman" pitchFamily="18" charset="0"/>
              </a:rPr>
              <a:t> Бумага для записей, карандаши или ручки. </a:t>
            </a:r>
            <a:r>
              <a:rPr lang="ru-RU" sz="2400" dirty="0" err="1" smtClean="0">
                <a:latin typeface="Times New Roman" pitchFamily="18" charset="0"/>
                <a:cs typeface="Times New Roman" pitchFamily="18" charset="0"/>
              </a:rPr>
              <a:t>мультипроектор</a:t>
            </a:r>
            <a:r>
              <a:rPr lang="ru-RU" sz="2400" dirty="0" smtClean="0">
                <a:latin typeface="Times New Roman" pitchFamily="18" charset="0"/>
                <a:cs typeface="Times New Roman" pitchFamily="18" charset="0"/>
              </a:rPr>
              <a:t>, магнитный мольберт, магниты</a:t>
            </a:r>
          </a:p>
          <a:p>
            <a:pPr>
              <a:buNone/>
            </a:pPr>
            <a:r>
              <a:rPr lang="ru-RU" sz="2400" b="1" dirty="0" smtClean="0">
                <a:latin typeface="Times New Roman" pitchFamily="18" charset="0"/>
                <a:cs typeface="Times New Roman" pitchFamily="18" charset="0"/>
              </a:rPr>
              <a:t>Примечание:</a:t>
            </a:r>
            <a:r>
              <a:rPr lang="ru-RU" sz="2400" dirty="0" smtClean="0">
                <a:latin typeface="Times New Roman" pitchFamily="18" charset="0"/>
                <a:cs typeface="Times New Roman" pitchFamily="18" charset="0"/>
              </a:rPr>
              <a:t> Чувства, проявляемые </a:t>
            </a:r>
          </a:p>
          <a:p>
            <a:pPr>
              <a:buNone/>
            </a:pPr>
            <a:r>
              <a:rPr lang="ru-RU" sz="2400" dirty="0" smtClean="0">
                <a:latin typeface="Times New Roman" pitchFamily="18" charset="0"/>
                <a:cs typeface="Times New Roman" pitchFamily="18" charset="0"/>
              </a:rPr>
              <a:t>участниками при общении друг с другом, </a:t>
            </a:r>
          </a:p>
          <a:p>
            <a:pPr>
              <a:buNone/>
            </a:pPr>
            <a:r>
              <a:rPr lang="ru-RU" sz="2400" dirty="0" smtClean="0">
                <a:latin typeface="Times New Roman" pitchFamily="18" charset="0"/>
                <a:cs typeface="Times New Roman" pitchFamily="18" charset="0"/>
              </a:rPr>
              <a:t>очень важны, ведь по ним может судить </a:t>
            </a:r>
          </a:p>
          <a:p>
            <a:pPr>
              <a:buNone/>
            </a:pPr>
            <a:r>
              <a:rPr lang="ru-RU" sz="2400" dirty="0" smtClean="0">
                <a:latin typeface="Times New Roman" pitchFamily="18" charset="0"/>
                <a:cs typeface="Times New Roman" pitchFamily="18" charset="0"/>
              </a:rPr>
              <a:t>о настроении, в котором каждый</a:t>
            </a:r>
          </a:p>
          <a:p>
            <a:pPr>
              <a:buNone/>
            </a:pPr>
            <a:r>
              <a:rPr lang="ru-RU" sz="2400" dirty="0" smtClean="0">
                <a:latin typeface="Times New Roman" pitchFamily="18" charset="0"/>
                <a:cs typeface="Times New Roman" pitchFamily="18" charset="0"/>
              </a:rPr>
              <a:t> отдельный участник и группа в целом </a:t>
            </a:r>
          </a:p>
          <a:p>
            <a:pPr>
              <a:buNone/>
            </a:pPr>
            <a:r>
              <a:rPr lang="ru-RU" sz="2400" dirty="0" smtClean="0">
                <a:latin typeface="Times New Roman" pitchFamily="18" charset="0"/>
                <a:cs typeface="Times New Roman" pitchFamily="18" charset="0"/>
              </a:rPr>
              <a:t>начинают занятие.</a:t>
            </a:r>
          </a:p>
          <a:p>
            <a:endParaRPr lang="ru-RU" dirty="0"/>
          </a:p>
        </p:txBody>
      </p:sp>
      <p:pic>
        <p:nvPicPr>
          <p:cNvPr id="4" name="Рисунок 3" descr="C:\Documents and Settings\Татьяна\Рабочий стол\ТРУШНИКОВАФОТО ДЕКАДА 2012 ЯНВАРЬ\DCIM\100NVTIM\IMAG0103.JPG"/>
          <p:cNvPicPr/>
          <p:nvPr/>
        </p:nvPicPr>
        <p:blipFill>
          <a:blip r:embed="rId2" cstate="print"/>
          <a:srcRect/>
          <a:stretch>
            <a:fillRect/>
          </a:stretch>
        </p:blipFill>
        <p:spPr bwMode="auto">
          <a:xfrm>
            <a:off x="6000760" y="4000504"/>
            <a:ext cx="2643206" cy="235745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42852"/>
            <a:ext cx="8229600" cy="214314"/>
          </a:xfrm>
        </p:spPr>
        <p:txBody>
          <a:bodyPr>
            <a:normAutofit fontScale="90000"/>
          </a:bodyPr>
          <a:lstStyle/>
          <a:p>
            <a:endParaRPr lang="ru-RU" dirty="0"/>
          </a:p>
        </p:txBody>
      </p:sp>
      <p:sp>
        <p:nvSpPr>
          <p:cNvPr id="3" name="Содержимое 2"/>
          <p:cNvSpPr>
            <a:spLocks noGrp="1"/>
          </p:cNvSpPr>
          <p:nvPr>
            <p:ph idx="1"/>
          </p:nvPr>
        </p:nvSpPr>
        <p:spPr>
          <a:xfrm>
            <a:off x="457200" y="500042"/>
            <a:ext cx="8229600" cy="5824558"/>
          </a:xfrm>
        </p:spPr>
        <p:txBody>
          <a:bodyPr>
            <a:normAutofit fontScale="92500" lnSpcReduction="10000"/>
          </a:bodyPr>
          <a:lstStyle/>
          <a:p>
            <a:pPr algn="ctr">
              <a:buNone/>
            </a:pPr>
            <a:r>
              <a:rPr lang="ru-RU" b="1" dirty="0" smtClean="0">
                <a:solidFill>
                  <a:srgbClr val="FF0000"/>
                </a:solidFill>
                <a:latin typeface="Times New Roman" pitchFamily="18" charset="0"/>
                <a:cs typeface="Times New Roman" pitchFamily="18" charset="0"/>
              </a:rPr>
              <a:t>АМО «Зажги свою звезду»</a:t>
            </a:r>
          </a:p>
          <a:p>
            <a:pPr>
              <a:buNone/>
            </a:pPr>
            <a:r>
              <a:rPr lang="ru-RU" b="1" dirty="0" smtClean="0">
                <a:latin typeface="Times New Roman" pitchFamily="18" charset="0"/>
                <a:cs typeface="Times New Roman" pitchFamily="18" charset="0"/>
              </a:rPr>
              <a:t>Цель:</a:t>
            </a:r>
            <a:r>
              <a:rPr lang="ru-RU" dirty="0" smtClean="0">
                <a:latin typeface="Times New Roman" pitchFamily="18" charset="0"/>
                <a:cs typeface="Times New Roman" pitchFamily="18" charset="0"/>
              </a:rPr>
              <a:t> проверить глубину и прочность </a:t>
            </a:r>
          </a:p>
          <a:p>
            <a:pPr>
              <a:buNone/>
            </a:pPr>
            <a:r>
              <a:rPr lang="ru-RU" dirty="0" smtClean="0">
                <a:latin typeface="Times New Roman" pitchFamily="18" charset="0"/>
                <a:cs typeface="Times New Roman" pitchFamily="18" charset="0"/>
              </a:rPr>
              <a:t>теоретических знаний</a:t>
            </a:r>
          </a:p>
          <a:p>
            <a:pPr>
              <a:buNone/>
            </a:pPr>
            <a:r>
              <a:rPr lang="ru-RU" b="1" dirty="0" smtClean="0">
                <a:latin typeface="Times New Roman" pitchFamily="18" charset="0"/>
                <a:cs typeface="Times New Roman" pitchFamily="18" charset="0"/>
              </a:rPr>
              <a:t>Группы:</a:t>
            </a:r>
            <a:r>
              <a:rPr lang="ru-RU" dirty="0" smtClean="0">
                <a:latin typeface="Times New Roman" pitchFamily="18" charset="0"/>
                <a:cs typeface="Times New Roman" pitchFamily="18" charset="0"/>
              </a:rPr>
              <a:t> все участники </a:t>
            </a:r>
          </a:p>
          <a:p>
            <a:pPr>
              <a:buNone/>
            </a:pPr>
            <a:r>
              <a:rPr lang="ru-RU" b="1" dirty="0" smtClean="0">
                <a:latin typeface="Times New Roman" pitchFamily="18" charset="0"/>
                <a:cs typeface="Times New Roman" pitchFamily="18" charset="0"/>
              </a:rPr>
              <a:t>Численность:</a:t>
            </a:r>
            <a:r>
              <a:rPr lang="ru-RU" dirty="0" smtClean="0">
                <a:latin typeface="Times New Roman" pitchFamily="18" charset="0"/>
                <a:cs typeface="Times New Roman" pitchFamily="18" charset="0"/>
              </a:rPr>
              <a:t> все учащиеся седьмого </a:t>
            </a:r>
          </a:p>
          <a:p>
            <a:pPr>
              <a:buNone/>
            </a:pPr>
            <a:r>
              <a:rPr lang="ru-RU" dirty="0" smtClean="0">
                <a:latin typeface="Times New Roman" pitchFamily="18" charset="0"/>
                <a:cs typeface="Times New Roman" pitchFamily="18" charset="0"/>
              </a:rPr>
              <a:t> класса</a:t>
            </a:r>
          </a:p>
          <a:p>
            <a:pPr>
              <a:buNone/>
            </a:pPr>
            <a:r>
              <a:rPr lang="ru-RU" b="1" dirty="0" smtClean="0">
                <a:latin typeface="Times New Roman" pitchFamily="18" charset="0"/>
                <a:cs typeface="Times New Roman" pitchFamily="18" charset="0"/>
              </a:rPr>
              <a:t>Проведение: </a:t>
            </a:r>
            <a:r>
              <a:rPr lang="ru-RU" dirty="0" smtClean="0">
                <a:latin typeface="Times New Roman" pitchFamily="18" charset="0"/>
                <a:cs typeface="Times New Roman" pitchFamily="18" charset="0"/>
              </a:rPr>
              <a:t>На «ромашке» лепестки – задания. По результатам ответов на вопросы, написанные на обратной стороне лепестка,  определяются консультанты и участники. Каждый «зажёг» свою «звезду».</a:t>
            </a:r>
          </a:p>
          <a:p>
            <a:pPr>
              <a:buNone/>
            </a:pPr>
            <a:r>
              <a:rPr lang="ru-RU" b="1" dirty="0" smtClean="0">
                <a:latin typeface="Times New Roman" pitchFamily="18" charset="0"/>
                <a:cs typeface="Times New Roman" pitchFamily="18" charset="0"/>
              </a:rPr>
              <a:t>Материалы:</a:t>
            </a:r>
            <a:r>
              <a:rPr lang="ru-RU" dirty="0" smtClean="0">
                <a:latin typeface="Times New Roman" pitchFamily="18" charset="0"/>
                <a:cs typeface="Times New Roman" pitchFamily="18" charset="0"/>
              </a:rPr>
              <a:t> ромашка, составленная из лепестков, сделанных из ватмана, магнитный мольберт, магниты.</a:t>
            </a:r>
          </a:p>
          <a:p>
            <a:pPr>
              <a:buNone/>
            </a:pPr>
            <a:r>
              <a:rPr lang="ru-RU" b="1" dirty="0" smtClean="0">
                <a:latin typeface="Times New Roman" pitchFamily="18" charset="0"/>
                <a:cs typeface="Times New Roman" pitchFamily="18" charset="0"/>
              </a:rPr>
              <a:t>Примечание:</a:t>
            </a:r>
            <a:r>
              <a:rPr lang="ru-RU" dirty="0" smtClean="0">
                <a:latin typeface="Times New Roman" pitchFamily="18" charset="0"/>
                <a:cs typeface="Times New Roman" pitchFamily="18" charset="0"/>
              </a:rPr>
              <a:t> Эта мини-игра ломает привычные стереотипы разделения на ведущих и ведомых и способствует установлению контакта между участниками. </a:t>
            </a:r>
            <a:endParaRPr lang="ru-RU" dirty="0"/>
          </a:p>
        </p:txBody>
      </p:sp>
      <p:pic>
        <p:nvPicPr>
          <p:cNvPr id="4" name="Рисунок 3" descr="1 017"/>
          <p:cNvPicPr/>
          <p:nvPr/>
        </p:nvPicPr>
        <p:blipFill>
          <a:blip r:embed="rId2" cstate="print"/>
          <a:srcRect/>
          <a:stretch>
            <a:fillRect/>
          </a:stretch>
        </p:blipFill>
        <p:spPr bwMode="auto">
          <a:xfrm>
            <a:off x="6072198" y="1214422"/>
            <a:ext cx="2357454" cy="164307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14290"/>
            <a:ext cx="8229600" cy="214314"/>
          </a:xfrm>
        </p:spPr>
        <p:txBody>
          <a:bodyPr>
            <a:normAutofit fontScale="90000"/>
          </a:bodyPr>
          <a:lstStyle/>
          <a:p>
            <a:endParaRPr lang="ru-RU" dirty="0"/>
          </a:p>
        </p:txBody>
      </p:sp>
      <p:sp>
        <p:nvSpPr>
          <p:cNvPr id="3" name="Содержимое 2"/>
          <p:cNvSpPr>
            <a:spLocks noGrp="1"/>
          </p:cNvSpPr>
          <p:nvPr>
            <p:ph idx="1"/>
          </p:nvPr>
        </p:nvSpPr>
        <p:spPr>
          <a:xfrm>
            <a:off x="457200" y="428604"/>
            <a:ext cx="8229600" cy="5895996"/>
          </a:xfrm>
        </p:spPr>
        <p:txBody>
          <a:bodyPr>
            <a:normAutofit fontScale="85000" lnSpcReduction="20000"/>
          </a:bodyPr>
          <a:lstStyle/>
          <a:p>
            <a:pPr algn="ctr">
              <a:buNone/>
            </a:pPr>
            <a:r>
              <a:rPr lang="ru-RU" sz="2400" b="1" dirty="0" smtClean="0">
                <a:solidFill>
                  <a:srgbClr val="FF0000"/>
                </a:solidFill>
                <a:latin typeface="Times New Roman" pitchFamily="18" charset="0"/>
                <a:cs typeface="Times New Roman" pitchFamily="18" charset="0"/>
              </a:rPr>
              <a:t>АМО «Достань звезду»</a:t>
            </a:r>
          </a:p>
          <a:p>
            <a:pPr>
              <a:buNone/>
            </a:pPr>
            <a:r>
              <a:rPr lang="ru-RU" sz="2400" b="1" dirty="0" smtClean="0">
                <a:latin typeface="Times New Roman" pitchFamily="18" charset="0"/>
                <a:cs typeface="Times New Roman" pitchFamily="18" charset="0"/>
              </a:rPr>
              <a:t>Цель: </a:t>
            </a:r>
            <a:r>
              <a:rPr lang="ru-RU" sz="2400" dirty="0" smtClean="0">
                <a:latin typeface="Times New Roman" pitchFamily="18" charset="0"/>
                <a:cs typeface="Times New Roman" pitchFamily="18" charset="0"/>
              </a:rPr>
              <a:t>разделить класс на группы; воспитывать самостоятельность, взаимовыручку,  </a:t>
            </a:r>
            <a:r>
              <a:rPr lang="ru-RU" sz="2400" dirty="0" err="1" smtClean="0">
                <a:latin typeface="Times New Roman" pitchFamily="18" charset="0"/>
                <a:cs typeface="Times New Roman" pitchFamily="18" charset="0"/>
              </a:rPr>
              <a:t>коммуникативность</a:t>
            </a:r>
            <a:endParaRPr lang="ru-RU" sz="2400" dirty="0" smtClean="0">
              <a:latin typeface="Times New Roman" pitchFamily="18" charset="0"/>
              <a:cs typeface="Times New Roman" pitchFamily="18" charset="0"/>
            </a:endParaRPr>
          </a:p>
          <a:p>
            <a:pPr>
              <a:buNone/>
            </a:pPr>
            <a:r>
              <a:rPr lang="ru-RU" sz="2400" b="1" dirty="0" smtClean="0">
                <a:latin typeface="Times New Roman" pitchFamily="18" charset="0"/>
                <a:cs typeface="Times New Roman" pitchFamily="18" charset="0"/>
              </a:rPr>
              <a:t>Группы:</a:t>
            </a:r>
            <a:r>
              <a:rPr lang="ru-RU" sz="2400" dirty="0" smtClean="0">
                <a:latin typeface="Times New Roman" pitchFamily="18" charset="0"/>
                <a:cs typeface="Times New Roman" pitchFamily="18" charset="0"/>
              </a:rPr>
              <a:t> все участники </a:t>
            </a:r>
          </a:p>
          <a:p>
            <a:pPr>
              <a:buNone/>
            </a:pPr>
            <a:r>
              <a:rPr lang="ru-RU" sz="2400" b="1" dirty="0" smtClean="0">
                <a:latin typeface="Times New Roman" pitchFamily="18" charset="0"/>
                <a:cs typeface="Times New Roman" pitchFamily="18" charset="0"/>
              </a:rPr>
              <a:t>Численность:</a:t>
            </a:r>
            <a:r>
              <a:rPr lang="ru-RU" sz="2400" dirty="0" smtClean="0">
                <a:latin typeface="Times New Roman" pitchFamily="18" charset="0"/>
                <a:cs typeface="Times New Roman" pitchFamily="18" charset="0"/>
              </a:rPr>
              <a:t> все учащиеся седьмого  класса</a:t>
            </a:r>
          </a:p>
          <a:p>
            <a:pPr>
              <a:buNone/>
            </a:pPr>
            <a:r>
              <a:rPr lang="ru-RU" sz="2400" b="1" dirty="0" smtClean="0">
                <a:latin typeface="Times New Roman" pitchFamily="18" charset="0"/>
                <a:cs typeface="Times New Roman" pitchFamily="18" charset="0"/>
              </a:rPr>
              <a:t>Проведение: </a:t>
            </a:r>
            <a:r>
              <a:rPr lang="ru-RU" sz="2400" dirty="0" smtClean="0">
                <a:latin typeface="Times New Roman" pitchFamily="18" charset="0"/>
                <a:cs typeface="Times New Roman" pitchFamily="18" charset="0"/>
              </a:rPr>
              <a:t>После того, как «звёзды зажглись», их надо достать. К потолку подвешены звёзды четырех цветов: </a:t>
            </a:r>
            <a:r>
              <a:rPr lang="ru-RU" sz="2400" dirty="0" err="1" smtClean="0">
                <a:latin typeface="Times New Roman" pitchFamily="18" charset="0"/>
                <a:cs typeface="Times New Roman" pitchFamily="18" charset="0"/>
              </a:rPr>
              <a:t>голубые</a:t>
            </a:r>
            <a:r>
              <a:rPr lang="ru-RU" sz="2400" dirty="0" smtClean="0">
                <a:latin typeface="Times New Roman" pitchFamily="18" charset="0"/>
                <a:cs typeface="Times New Roman" pitchFamily="18" charset="0"/>
              </a:rPr>
              <a:t>. желтые, серебристые и синие. Надо достать ту звезду, которая понравилась и которая позволила себя достать. Т.к. они висят на разном уровне и требуют сноровки при доставании. А затем, когда все звёзды разобраны, соединить их по цвету. Звезды одного цвета – это одна группа. Тем самым дети сами распределились по группам независимо от  своих привязанностей.</a:t>
            </a:r>
          </a:p>
          <a:p>
            <a:pPr>
              <a:buNone/>
            </a:pPr>
            <a:r>
              <a:rPr lang="ru-RU" sz="2400" b="1" dirty="0" smtClean="0">
                <a:latin typeface="Times New Roman" pitchFamily="18" charset="0"/>
                <a:cs typeface="Times New Roman" pitchFamily="18" charset="0"/>
              </a:rPr>
              <a:t>Материалы:</a:t>
            </a:r>
            <a:r>
              <a:rPr lang="ru-RU" sz="2400" dirty="0" smtClean="0">
                <a:latin typeface="Times New Roman" pitchFamily="18" charset="0"/>
                <a:cs typeface="Times New Roman" pitchFamily="18" charset="0"/>
              </a:rPr>
              <a:t> звёзды, выполненные  на блестящей подарочной бумаге, разной конфигурации и цвета, нитки, скотч.</a:t>
            </a:r>
          </a:p>
          <a:p>
            <a:pPr>
              <a:buNone/>
            </a:pPr>
            <a:r>
              <a:rPr lang="ru-RU" sz="2400" b="1" dirty="0" smtClean="0">
                <a:latin typeface="Times New Roman" pitchFamily="18" charset="0"/>
                <a:cs typeface="Times New Roman" pitchFamily="18" charset="0"/>
              </a:rPr>
              <a:t>Примечание:</a:t>
            </a:r>
            <a:r>
              <a:rPr lang="ru-RU" sz="2400" dirty="0" smtClean="0">
                <a:latin typeface="Times New Roman" pitchFamily="18" charset="0"/>
                <a:cs typeface="Times New Roman" pitchFamily="18" charset="0"/>
              </a:rPr>
              <a:t> Эта игра дает возможность каждому вступить в близкий (физический и эмоциональный) контакт со всеми участниками. Одновременно игра облегчает участникам выбор группы независимо от  своих привязанностей – это создает важную предпосылку для возникновения и развития межличностных взаимоотношений в группе и содействует сплоченности всего коллектива. </a:t>
            </a:r>
            <a:endParaRPr lang="ru-RU"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42852"/>
            <a:ext cx="8229600" cy="357190"/>
          </a:xfrm>
        </p:spPr>
        <p:txBody>
          <a:bodyPr>
            <a:normAutofit fontScale="90000"/>
          </a:bodyPr>
          <a:lstStyle/>
          <a:p>
            <a:endParaRPr lang="ru-RU" dirty="0"/>
          </a:p>
        </p:txBody>
      </p:sp>
      <p:sp>
        <p:nvSpPr>
          <p:cNvPr id="3" name="Содержимое 2"/>
          <p:cNvSpPr>
            <a:spLocks noGrp="1"/>
          </p:cNvSpPr>
          <p:nvPr>
            <p:ph idx="1"/>
          </p:nvPr>
        </p:nvSpPr>
        <p:spPr>
          <a:xfrm>
            <a:off x="457200" y="571480"/>
            <a:ext cx="8229600" cy="5753120"/>
          </a:xfrm>
        </p:spPr>
        <p:txBody>
          <a:bodyPr>
            <a:normAutofit/>
          </a:bodyPr>
          <a:lstStyle/>
          <a:p>
            <a:pPr lvl="0">
              <a:buNone/>
            </a:pPr>
            <a:r>
              <a:rPr lang="ru-RU" sz="3600" b="1" dirty="0" smtClean="0">
                <a:solidFill>
                  <a:srgbClr val="FF0000"/>
                </a:solidFill>
                <a:latin typeface="Times New Roman" pitchFamily="18" charset="0"/>
                <a:cs typeface="Times New Roman" pitchFamily="18" charset="0"/>
              </a:rPr>
              <a:t>Цели образовательного мероприятия:</a:t>
            </a:r>
            <a:r>
              <a:rPr lang="ru-RU" sz="3600" dirty="0" smtClean="0">
                <a:solidFill>
                  <a:srgbClr val="FF0000"/>
                </a:solidFill>
                <a:latin typeface="Times New Roman" pitchFamily="18" charset="0"/>
                <a:cs typeface="Times New Roman" pitchFamily="18" charset="0"/>
              </a:rPr>
              <a:t> </a:t>
            </a:r>
          </a:p>
          <a:p>
            <a:pPr algn="just">
              <a:buNone/>
            </a:pPr>
            <a:r>
              <a:rPr lang="ru-RU" sz="3600" b="1" dirty="0" smtClean="0">
                <a:solidFill>
                  <a:srgbClr val="00B050"/>
                </a:solidFill>
              </a:rPr>
              <a:t>предметные:</a:t>
            </a:r>
            <a:r>
              <a:rPr lang="ru-RU" sz="3600" dirty="0" smtClean="0">
                <a:solidFill>
                  <a:srgbClr val="00B050"/>
                </a:solidFill>
              </a:rPr>
              <a:t> </a:t>
            </a:r>
            <a:r>
              <a:rPr lang="ru-RU" sz="3600" dirty="0" smtClean="0">
                <a:latin typeface="Times New Roman" pitchFamily="18" charset="0"/>
                <a:cs typeface="Times New Roman" pitchFamily="18" charset="0"/>
              </a:rPr>
              <a:t>повторение</a:t>
            </a:r>
            <a:r>
              <a:rPr lang="ru-RU" sz="3600" dirty="0" smtClean="0">
                <a:latin typeface="Times New Roman" pitchFamily="18" charset="0"/>
                <a:cs typeface="Times New Roman" pitchFamily="18" charset="0"/>
              </a:rPr>
              <a:t>, закрепление и обобщение знаний по теме «</a:t>
            </a:r>
            <a:r>
              <a:rPr lang="ru-RU" sz="3600" b="1" dirty="0" smtClean="0">
                <a:latin typeface="Times New Roman" pitchFamily="18" charset="0"/>
                <a:cs typeface="Times New Roman" pitchFamily="18" charset="0"/>
              </a:rPr>
              <a:t>Многочлены»</a:t>
            </a:r>
            <a:r>
              <a:rPr lang="ru-RU" sz="3600" dirty="0" smtClean="0">
                <a:latin typeface="Times New Roman" pitchFamily="18" charset="0"/>
                <a:cs typeface="Times New Roman" pitchFamily="18" charset="0"/>
              </a:rPr>
              <a:t>, проверка глубины и прочности теоретических знаний на практике способом групповой </a:t>
            </a:r>
            <a:r>
              <a:rPr lang="ru-RU" sz="3600" dirty="0" smtClean="0">
                <a:latin typeface="Times New Roman" pitchFamily="18" charset="0"/>
                <a:cs typeface="Times New Roman" pitchFamily="18" charset="0"/>
              </a:rPr>
              <a:t>работы и применением методов АМО, </a:t>
            </a:r>
            <a:r>
              <a:rPr lang="ru-RU" sz="3600" dirty="0" smtClean="0">
                <a:latin typeface="Times New Roman" pitchFamily="18" charset="0"/>
                <a:cs typeface="Times New Roman" pitchFamily="18" charset="0"/>
              </a:rPr>
              <a:t>учить  </a:t>
            </a:r>
            <a:r>
              <a:rPr lang="ru-RU" sz="3600" dirty="0" smtClean="0">
                <a:latin typeface="Times New Roman" pitchFamily="18" charset="0"/>
                <a:cs typeface="Times New Roman" pitchFamily="18" charset="0"/>
              </a:rPr>
              <a:t>умению создавать </a:t>
            </a:r>
            <a:r>
              <a:rPr lang="ru-RU" sz="3600" dirty="0" smtClean="0">
                <a:latin typeface="Times New Roman" pitchFamily="18" charset="0"/>
                <a:cs typeface="Times New Roman" pitchFamily="18" charset="0"/>
              </a:rPr>
              <a:t>модель решения, делать выводы и защищать свой проект, </a:t>
            </a:r>
          </a:p>
          <a:p>
            <a:endParaRPr lang="ru-RU" sz="36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4290"/>
            <a:ext cx="8229600" cy="142876"/>
          </a:xfrm>
        </p:spPr>
        <p:txBody>
          <a:bodyPr>
            <a:normAutofit fontScale="90000"/>
          </a:bodyPr>
          <a:lstStyle/>
          <a:p>
            <a:endParaRPr lang="ru-RU" dirty="0"/>
          </a:p>
        </p:txBody>
      </p:sp>
      <p:sp>
        <p:nvSpPr>
          <p:cNvPr id="3" name="Содержимое 2"/>
          <p:cNvSpPr>
            <a:spLocks noGrp="1"/>
          </p:cNvSpPr>
          <p:nvPr>
            <p:ph idx="1"/>
          </p:nvPr>
        </p:nvSpPr>
        <p:spPr>
          <a:xfrm>
            <a:off x="457200" y="428604"/>
            <a:ext cx="8229600" cy="5895996"/>
          </a:xfrm>
        </p:spPr>
        <p:txBody>
          <a:bodyPr>
            <a:normAutofit fontScale="85000" lnSpcReduction="20000"/>
          </a:bodyPr>
          <a:lstStyle/>
          <a:p>
            <a:pPr algn="ctr">
              <a:buNone/>
            </a:pPr>
            <a:r>
              <a:rPr lang="ru-RU" b="1" dirty="0" smtClean="0">
                <a:solidFill>
                  <a:srgbClr val="FF0000"/>
                </a:solidFill>
                <a:latin typeface="Times New Roman" pitchFamily="18" charset="0"/>
                <a:cs typeface="Times New Roman" pitchFamily="18" charset="0"/>
              </a:rPr>
              <a:t>Вхождение в  тему /АМО «Бег с препятствием»/</a:t>
            </a:r>
          </a:p>
          <a:p>
            <a:pPr>
              <a:buNone/>
            </a:pPr>
            <a:r>
              <a:rPr lang="ru-RU" b="1" dirty="0" smtClean="0">
                <a:latin typeface="Times New Roman" pitchFamily="18" charset="0"/>
                <a:cs typeface="Times New Roman" pitchFamily="18" charset="0"/>
              </a:rPr>
              <a:t>Цель:</a:t>
            </a:r>
            <a:r>
              <a:rPr lang="ru-RU" dirty="0" smtClean="0">
                <a:latin typeface="Times New Roman" pitchFamily="18" charset="0"/>
                <a:cs typeface="Times New Roman" pitchFamily="18" charset="0"/>
              </a:rPr>
              <a:t> проверить глубину и прочность теоретических знаний на практике способом групповой работы</a:t>
            </a:r>
          </a:p>
          <a:p>
            <a:pPr>
              <a:buNone/>
            </a:pPr>
            <a:r>
              <a:rPr lang="ru-RU" b="1" dirty="0" smtClean="0">
                <a:latin typeface="Times New Roman" pitchFamily="18" charset="0"/>
                <a:cs typeface="Times New Roman" pitchFamily="18" charset="0"/>
              </a:rPr>
              <a:t>Группы:</a:t>
            </a:r>
            <a:r>
              <a:rPr lang="ru-RU" dirty="0" smtClean="0">
                <a:latin typeface="Times New Roman" pitchFamily="18" charset="0"/>
                <a:cs typeface="Times New Roman" pitchFamily="18" charset="0"/>
              </a:rPr>
              <a:t> 4 группы </a:t>
            </a:r>
          </a:p>
          <a:p>
            <a:pPr>
              <a:buNone/>
            </a:pPr>
            <a:r>
              <a:rPr lang="ru-RU" b="1" dirty="0" smtClean="0">
                <a:latin typeface="Times New Roman" pitchFamily="18" charset="0"/>
                <a:cs typeface="Times New Roman" pitchFamily="18" charset="0"/>
              </a:rPr>
              <a:t>Численность:</a:t>
            </a:r>
            <a:r>
              <a:rPr lang="ru-RU" dirty="0" smtClean="0">
                <a:latin typeface="Times New Roman" pitchFamily="18" charset="0"/>
                <a:cs typeface="Times New Roman" pitchFamily="18" charset="0"/>
              </a:rPr>
              <a:t> все учащиеся седьмого  класса</a:t>
            </a:r>
          </a:p>
          <a:p>
            <a:pPr>
              <a:buNone/>
            </a:pPr>
            <a:r>
              <a:rPr lang="ru-RU" b="1" dirty="0" smtClean="0">
                <a:latin typeface="Times New Roman" pitchFamily="18" charset="0"/>
                <a:cs typeface="Times New Roman" pitchFamily="18" charset="0"/>
              </a:rPr>
              <a:t>Проведение: </a:t>
            </a:r>
            <a:r>
              <a:rPr lang="ru-RU" dirty="0" smtClean="0">
                <a:latin typeface="Times New Roman" pitchFamily="18" charset="0"/>
                <a:cs typeface="Times New Roman" pitchFamily="18" charset="0"/>
              </a:rPr>
              <a:t>Выбранные консультанты работают с группами по проверке теоретической базы с использованием </a:t>
            </a:r>
            <a:r>
              <a:rPr lang="ru-RU" dirty="0" err="1" smtClean="0">
                <a:latin typeface="Times New Roman" pitchFamily="18" charset="0"/>
                <a:cs typeface="Times New Roman" pitchFamily="18" charset="0"/>
              </a:rPr>
              <a:t>мультипроектора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опросника</a:t>
            </a:r>
            <a:r>
              <a:rPr lang="ru-RU" dirty="0" smtClean="0">
                <a:latin typeface="Times New Roman" pitchFamily="18" charset="0"/>
                <a:cs typeface="Times New Roman" pitchFamily="18" charset="0"/>
              </a:rPr>
              <a:t>,  лежащего на каждом столе. Результаты выполнения заданий консультантами выставляются в базовый лист контроля  /графа 1/. Ответив на все вопросы, выигрывает та группа, которая  ответила быстрее на все вопросы. Препятствия – это вопросы, на которые члены группы не смогли ответить. До финала этапа добегают все группы, но с разными результатами.</a:t>
            </a:r>
          </a:p>
          <a:p>
            <a:pPr>
              <a:buNone/>
            </a:pPr>
            <a:r>
              <a:rPr lang="ru-RU" b="1" dirty="0" smtClean="0">
                <a:latin typeface="Times New Roman" pitchFamily="18" charset="0"/>
                <a:cs typeface="Times New Roman" pitchFamily="18" charset="0"/>
              </a:rPr>
              <a:t>Материалы: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мультипроектор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опросник</a:t>
            </a:r>
            <a:r>
              <a:rPr lang="ru-RU" dirty="0" smtClean="0">
                <a:latin typeface="Times New Roman" pitchFamily="18" charset="0"/>
                <a:cs typeface="Times New Roman" pitchFamily="18" charset="0"/>
              </a:rPr>
              <a:t> на каждом столе, базовый лист</a:t>
            </a:r>
          </a:p>
          <a:p>
            <a:pPr>
              <a:buNone/>
            </a:pPr>
            <a:r>
              <a:rPr lang="ru-RU" b="1" dirty="0" smtClean="0">
                <a:latin typeface="Times New Roman" pitchFamily="18" charset="0"/>
                <a:cs typeface="Times New Roman" pitchFamily="18" charset="0"/>
              </a:rPr>
              <a:t>Примечание:</a:t>
            </a:r>
            <a:r>
              <a:rPr lang="ru-RU" dirty="0" smtClean="0">
                <a:latin typeface="Times New Roman" pitchFamily="18" charset="0"/>
                <a:cs typeface="Times New Roman" pitchFamily="18" charset="0"/>
              </a:rPr>
              <a:t> Этот метод поможет участникам подойти к обучению более осмысленно и ответственно.  Такой метод проверки теоретических знаний помогает участникам следить за аргументацией отвечающего и видеть </a:t>
            </a:r>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42852"/>
            <a:ext cx="8229600" cy="142876"/>
          </a:xfrm>
        </p:spPr>
        <p:txBody>
          <a:bodyPr>
            <a:normAutofit fontScale="90000"/>
          </a:bodyPr>
          <a:lstStyle/>
          <a:p>
            <a:endParaRPr lang="ru-RU" dirty="0"/>
          </a:p>
        </p:txBody>
      </p:sp>
      <p:sp>
        <p:nvSpPr>
          <p:cNvPr id="3" name="Содержимое 2"/>
          <p:cNvSpPr>
            <a:spLocks noGrp="1"/>
          </p:cNvSpPr>
          <p:nvPr>
            <p:ph idx="1"/>
          </p:nvPr>
        </p:nvSpPr>
        <p:spPr>
          <a:xfrm>
            <a:off x="457200" y="357166"/>
            <a:ext cx="8229600" cy="5967434"/>
          </a:xfrm>
        </p:spPr>
        <p:txBody>
          <a:bodyPr>
            <a:normAutofit fontScale="77500" lnSpcReduction="20000"/>
          </a:bodyPr>
          <a:lstStyle/>
          <a:p>
            <a:pPr algn="ctr">
              <a:buNone/>
            </a:pPr>
            <a:r>
              <a:rPr lang="ru-RU" b="1" dirty="0" smtClean="0">
                <a:solidFill>
                  <a:srgbClr val="FF0000"/>
                </a:solidFill>
              </a:rPr>
              <a:t>АМО «Тайное становится явным»</a:t>
            </a:r>
          </a:p>
          <a:p>
            <a:pPr>
              <a:buNone/>
            </a:pPr>
            <a:r>
              <a:rPr lang="ru-RU" b="1" dirty="0" smtClean="0"/>
              <a:t>Цель:</a:t>
            </a:r>
            <a:r>
              <a:rPr lang="ru-RU" dirty="0" smtClean="0"/>
              <a:t> учить  умению, создавать модель решения,</a:t>
            </a:r>
          </a:p>
          <a:p>
            <a:pPr>
              <a:buNone/>
            </a:pPr>
            <a:r>
              <a:rPr lang="ru-RU" b="1" dirty="0" smtClean="0"/>
              <a:t>Группы:</a:t>
            </a:r>
            <a:r>
              <a:rPr lang="ru-RU" dirty="0" smtClean="0"/>
              <a:t> 4 группы</a:t>
            </a:r>
          </a:p>
          <a:p>
            <a:pPr>
              <a:buNone/>
            </a:pPr>
            <a:r>
              <a:rPr lang="ru-RU" dirty="0" smtClean="0"/>
              <a:t> </a:t>
            </a:r>
            <a:r>
              <a:rPr lang="ru-RU" b="1" dirty="0" smtClean="0"/>
              <a:t>Численность:</a:t>
            </a:r>
            <a:r>
              <a:rPr lang="ru-RU" dirty="0" smtClean="0"/>
              <a:t> все учащиеся седьмого  класса</a:t>
            </a:r>
          </a:p>
          <a:p>
            <a:pPr>
              <a:buNone/>
            </a:pPr>
            <a:r>
              <a:rPr lang="ru-RU" b="1" dirty="0" smtClean="0"/>
              <a:t>Проведение: </a:t>
            </a:r>
            <a:r>
              <a:rPr lang="ru-RU" dirty="0" smtClean="0"/>
              <a:t>На  доске  «висят замки» с секретом, а рядом  «ключи». Надо каждому представителю группы найти свой ключ и открыть замок, где находятся задания, взять их и выполнить в группе по </a:t>
            </a:r>
            <a:r>
              <a:rPr lang="ru-RU" dirty="0" err="1" smtClean="0"/>
              <a:t>подтеме</a:t>
            </a:r>
            <a:r>
              <a:rPr lang="ru-RU" dirty="0" smtClean="0"/>
              <a:t> «Деление одночлена на одночлен». Первоочередная задача: предупреждение накопления пробелов. Работа в группах и в парах слабый – сильный подразумевает совместную работу сильного и слабого ученика. Предлагаются задания, которые являются подготовительными к следующему этапу. </a:t>
            </a:r>
          </a:p>
          <a:p>
            <a:pPr>
              <a:buNone/>
            </a:pPr>
            <a:r>
              <a:rPr lang="ru-RU" b="1" dirty="0" smtClean="0"/>
              <a:t>Материалы: </a:t>
            </a:r>
            <a:r>
              <a:rPr lang="ru-RU" dirty="0" smtClean="0"/>
              <a:t>замки с секретом,  изготовленные из картона, ключи к этим замкам, бумага, ручка, базовый лист</a:t>
            </a:r>
          </a:p>
          <a:p>
            <a:pPr>
              <a:buNone/>
            </a:pPr>
            <a:r>
              <a:rPr lang="ru-RU" b="1" dirty="0" smtClean="0"/>
              <a:t>Примечание</a:t>
            </a:r>
            <a:r>
              <a:rPr lang="ru-RU" dirty="0" smtClean="0"/>
              <a:t>: Этот метод дает возможность группе интенсивно пройти практическое испытание. Благодаря тому, что на место преподавателей становятся компетентные "эксперты" из числа участников, т.е. консультанты, возрастает уверенность участников в том, что их знания и способности также имеют значение для всей группы. Результаты выполнения заданий консультантами выставляются в базовый лист контроля  /графа 2/.</a:t>
            </a:r>
          </a:p>
          <a:p>
            <a:endParaRPr lang="ru-RU"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4290"/>
            <a:ext cx="8229600" cy="214314"/>
          </a:xfrm>
        </p:spPr>
        <p:txBody>
          <a:bodyPr>
            <a:normAutofit fontScale="90000"/>
          </a:bodyPr>
          <a:lstStyle/>
          <a:p>
            <a:endParaRPr lang="ru-RU" dirty="0"/>
          </a:p>
        </p:txBody>
      </p:sp>
      <p:sp>
        <p:nvSpPr>
          <p:cNvPr id="3" name="Содержимое 2"/>
          <p:cNvSpPr>
            <a:spLocks noGrp="1"/>
          </p:cNvSpPr>
          <p:nvPr>
            <p:ph idx="1"/>
          </p:nvPr>
        </p:nvSpPr>
        <p:spPr>
          <a:xfrm>
            <a:off x="457200" y="500042"/>
            <a:ext cx="8229600" cy="5824558"/>
          </a:xfrm>
        </p:spPr>
        <p:txBody>
          <a:bodyPr>
            <a:normAutofit fontScale="77500" lnSpcReduction="20000"/>
          </a:bodyPr>
          <a:lstStyle/>
          <a:p>
            <a:pPr algn="ctr">
              <a:buNone/>
            </a:pPr>
            <a:r>
              <a:rPr lang="ru-RU" sz="2800" b="1" dirty="0" smtClean="0">
                <a:solidFill>
                  <a:srgbClr val="FF0000"/>
                </a:solidFill>
                <a:latin typeface="Times New Roman" pitchFamily="18" charset="0"/>
                <a:cs typeface="Times New Roman" pitchFamily="18" charset="0"/>
              </a:rPr>
              <a:t>АМО «Импульс хорошего настроения»</a:t>
            </a:r>
          </a:p>
          <a:p>
            <a:pPr>
              <a:buNone/>
            </a:pPr>
            <a:r>
              <a:rPr lang="ru-RU" sz="2800" b="1" dirty="0" smtClean="0">
                <a:latin typeface="Times New Roman" pitchFamily="18" charset="0"/>
                <a:cs typeface="Times New Roman" pitchFamily="18" charset="0"/>
              </a:rPr>
              <a:t>Цель:</a:t>
            </a:r>
            <a:r>
              <a:rPr lang="ru-RU" sz="2800" dirty="0" smtClean="0">
                <a:latin typeface="Times New Roman" pitchFamily="18" charset="0"/>
                <a:cs typeface="Times New Roman" pitchFamily="18" charset="0"/>
              </a:rPr>
              <a:t> создать атмосферу сотрудничества и комфорта, эмоциональной разрядки и двигательной активности.</a:t>
            </a:r>
          </a:p>
          <a:p>
            <a:pPr>
              <a:buNone/>
            </a:pPr>
            <a:r>
              <a:rPr lang="ru-RU" sz="2800" b="1" dirty="0" smtClean="0">
                <a:latin typeface="Times New Roman" pitchFamily="18" charset="0"/>
                <a:cs typeface="Times New Roman" pitchFamily="18" charset="0"/>
              </a:rPr>
              <a:t>Группы:</a:t>
            </a:r>
            <a:r>
              <a:rPr lang="ru-RU" sz="2800" dirty="0" smtClean="0">
                <a:latin typeface="Times New Roman" pitchFamily="18" charset="0"/>
                <a:cs typeface="Times New Roman" pitchFamily="18" charset="0"/>
              </a:rPr>
              <a:t> все участники</a:t>
            </a:r>
          </a:p>
          <a:p>
            <a:pPr>
              <a:buNone/>
            </a:pPr>
            <a:r>
              <a:rPr lang="ru-RU" sz="2800" b="1" dirty="0" smtClean="0">
                <a:latin typeface="Times New Roman" pitchFamily="18" charset="0"/>
                <a:cs typeface="Times New Roman" pitchFamily="18" charset="0"/>
              </a:rPr>
              <a:t> Численность:</a:t>
            </a:r>
            <a:r>
              <a:rPr lang="ru-RU" sz="2800" dirty="0" smtClean="0">
                <a:latin typeface="Times New Roman" pitchFamily="18" charset="0"/>
                <a:cs typeface="Times New Roman" pitchFamily="18" charset="0"/>
              </a:rPr>
              <a:t> все учащиеся седьмого  класса</a:t>
            </a:r>
          </a:p>
          <a:p>
            <a:pPr>
              <a:buNone/>
            </a:pPr>
            <a:r>
              <a:rPr lang="ru-RU" sz="2800" b="1" dirty="0" smtClean="0">
                <a:latin typeface="Times New Roman" pitchFamily="18" charset="0"/>
                <a:cs typeface="Times New Roman" pitchFamily="18" charset="0"/>
              </a:rPr>
              <a:t>Проведение:  </a:t>
            </a:r>
            <a:r>
              <a:rPr lang="ru-RU" sz="2800" dirty="0" smtClean="0">
                <a:latin typeface="Times New Roman" pitchFamily="18" charset="0"/>
                <a:cs typeface="Times New Roman" pitchFamily="18" charset="0"/>
              </a:rPr>
              <a:t>Метод  релаксации и сплочения  коллектива   «Импульс хорошего настроения» /стоя в кругу, соединить по одной ноге  в  центре круга, при этом улыбаясь одноклассникам/ </a:t>
            </a:r>
          </a:p>
          <a:p>
            <a:pPr>
              <a:buNone/>
            </a:pPr>
            <a:r>
              <a:rPr lang="ru-RU" sz="2800" b="1" dirty="0" smtClean="0">
                <a:latin typeface="Times New Roman" pitchFamily="18" charset="0"/>
                <a:cs typeface="Times New Roman" pitchFamily="18" charset="0"/>
              </a:rPr>
              <a:t>Материалы: </a:t>
            </a:r>
            <a:r>
              <a:rPr lang="ru-RU" sz="2800" dirty="0" smtClean="0">
                <a:latin typeface="Times New Roman" pitchFamily="18" charset="0"/>
                <a:cs typeface="Times New Roman" pitchFamily="18" charset="0"/>
              </a:rPr>
              <a:t>ручки или карандаши, смайлики, </a:t>
            </a:r>
            <a:r>
              <a:rPr lang="ru-RU" sz="2800" dirty="0" err="1" smtClean="0">
                <a:latin typeface="Times New Roman" pitchFamily="18" charset="0"/>
                <a:cs typeface="Times New Roman" pitchFamily="18" charset="0"/>
              </a:rPr>
              <a:t>мультипроектор</a:t>
            </a:r>
            <a:r>
              <a:rPr lang="ru-RU" sz="2800" dirty="0" smtClean="0">
                <a:latin typeface="Times New Roman" pitchFamily="18" charset="0"/>
                <a:cs typeface="Times New Roman" pitchFamily="18" charset="0"/>
              </a:rPr>
              <a:t>, базовый лист</a:t>
            </a:r>
          </a:p>
          <a:p>
            <a:pPr>
              <a:buNone/>
            </a:pPr>
            <a:r>
              <a:rPr lang="ru-RU" sz="2800" b="1" dirty="0" smtClean="0">
                <a:latin typeface="Times New Roman" pitchFamily="18" charset="0"/>
                <a:cs typeface="Times New Roman" pitchFamily="18" charset="0"/>
              </a:rPr>
              <a:t>Примечание:</a:t>
            </a:r>
            <a:r>
              <a:rPr lang="ru-RU" sz="2800" dirty="0" smtClean="0">
                <a:latin typeface="Times New Roman" pitchFamily="18" charset="0"/>
                <a:cs typeface="Times New Roman" pitchFamily="18" charset="0"/>
              </a:rPr>
              <a:t> При использовании этого метода несколько снижается психологический барьер и смущение и происходит сплочение  коллектива </a:t>
            </a:r>
          </a:p>
          <a:p>
            <a:pPr>
              <a:buNone/>
            </a:pPr>
            <a:r>
              <a:rPr lang="ru-RU" sz="2800" b="1" dirty="0" smtClean="0">
                <a:latin typeface="Times New Roman" pitchFamily="18" charset="0"/>
                <a:cs typeface="Times New Roman" pitchFamily="18" charset="0"/>
              </a:rPr>
              <a:t>Варианты: </a:t>
            </a:r>
            <a:r>
              <a:rPr lang="ru-RU" sz="2800" dirty="0" smtClean="0">
                <a:latin typeface="Times New Roman" pitchFamily="18" charset="0"/>
                <a:cs typeface="Times New Roman" pitchFamily="18" charset="0"/>
              </a:rPr>
              <a:t>Составить сообща фигуру «</a:t>
            </a:r>
            <a:r>
              <a:rPr lang="ru-RU" sz="2800" dirty="0" err="1" smtClean="0">
                <a:latin typeface="Times New Roman" pitchFamily="18" charset="0"/>
                <a:cs typeface="Times New Roman" pitchFamily="18" charset="0"/>
              </a:rPr>
              <a:t>Дракоша</a:t>
            </a:r>
            <a:r>
              <a:rPr lang="ru-RU" sz="2800" dirty="0" smtClean="0">
                <a:latin typeface="Times New Roman" pitchFamily="18" charset="0"/>
                <a:cs typeface="Times New Roman" pitchFamily="18" charset="0"/>
              </a:rPr>
              <a:t>» /встать в круг и держась за руки, одной рукой друг за другом по очереди положить авторучки, пытаясь выложить дракона – такое коллективное творчество/ и одновременно </a:t>
            </a:r>
            <a:r>
              <a:rPr lang="ru-RU" sz="2800" dirty="0" err="1" smtClean="0">
                <a:latin typeface="Times New Roman" pitchFamily="18" charset="0"/>
                <a:cs typeface="Times New Roman" pitchFamily="18" charset="0"/>
              </a:rPr>
              <a:t>минифизминутка</a:t>
            </a:r>
            <a:r>
              <a:rPr lang="ru-RU" sz="2800" dirty="0" smtClean="0">
                <a:latin typeface="Times New Roman" pitchFamily="18" charset="0"/>
                <a:cs typeface="Times New Roman" pitchFamily="18" charset="0"/>
              </a:rPr>
              <a:t>. Одновременно на экране пляшут смайлики и играет задорная музыка.</a:t>
            </a:r>
          </a:p>
          <a:p>
            <a:endParaRPr lang="ru-RU"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42852"/>
            <a:ext cx="8229600" cy="214314"/>
          </a:xfrm>
        </p:spPr>
        <p:txBody>
          <a:bodyPr>
            <a:normAutofit fontScale="90000"/>
          </a:bodyPr>
          <a:lstStyle/>
          <a:p>
            <a:endParaRPr lang="ru-RU" dirty="0"/>
          </a:p>
        </p:txBody>
      </p:sp>
      <p:sp>
        <p:nvSpPr>
          <p:cNvPr id="3" name="Содержимое 2"/>
          <p:cNvSpPr>
            <a:spLocks noGrp="1"/>
          </p:cNvSpPr>
          <p:nvPr>
            <p:ph idx="1"/>
          </p:nvPr>
        </p:nvSpPr>
        <p:spPr>
          <a:xfrm>
            <a:off x="457200" y="428604"/>
            <a:ext cx="8229600" cy="5895996"/>
          </a:xfrm>
        </p:spPr>
        <p:txBody>
          <a:bodyPr>
            <a:normAutofit fontScale="77500" lnSpcReduction="20000"/>
          </a:bodyPr>
          <a:lstStyle/>
          <a:p>
            <a:pPr algn="ctr">
              <a:buNone/>
            </a:pPr>
            <a:r>
              <a:rPr lang="ru-RU" b="1" dirty="0" smtClean="0">
                <a:solidFill>
                  <a:srgbClr val="FF0000"/>
                </a:solidFill>
                <a:latin typeface="Times New Roman" pitchFamily="18" charset="0"/>
                <a:cs typeface="Times New Roman" pitchFamily="18" charset="0"/>
              </a:rPr>
              <a:t>АМО «Райский сад»</a:t>
            </a:r>
          </a:p>
          <a:p>
            <a:pPr>
              <a:buNone/>
            </a:pPr>
            <a:r>
              <a:rPr lang="ru-RU" b="1" dirty="0" smtClean="0">
                <a:latin typeface="Times New Roman" pitchFamily="18" charset="0"/>
                <a:cs typeface="Times New Roman" pitchFamily="18" charset="0"/>
              </a:rPr>
              <a:t>Цель</a:t>
            </a:r>
            <a:r>
              <a:rPr lang="ru-RU" dirty="0" smtClean="0">
                <a:latin typeface="Times New Roman" pitchFamily="18" charset="0"/>
                <a:cs typeface="Times New Roman" pitchFamily="18" charset="0"/>
              </a:rPr>
              <a:t>: учить  создавать модель решения, делать выводы и защищать свой проект</a:t>
            </a:r>
          </a:p>
          <a:p>
            <a:pPr>
              <a:buNone/>
            </a:pPr>
            <a:r>
              <a:rPr lang="ru-RU" b="1" dirty="0" smtClean="0">
                <a:latin typeface="Times New Roman" pitchFamily="18" charset="0"/>
                <a:cs typeface="Times New Roman" pitchFamily="18" charset="0"/>
              </a:rPr>
              <a:t>Группы:</a:t>
            </a:r>
            <a:r>
              <a:rPr lang="ru-RU" dirty="0" smtClean="0">
                <a:latin typeface="Times New Roman" pitchFamily="18" charset="0"/>
                <a:cs typeface="Times New Roman" pitchFamily="18" charset="0"/>
              </a:rPr>
              <a:t> 4 группы</a:t>
            </a:r>
          </a:p>
          <a:p>
            <a:pPr>
              <a:buNone/>
            </a:pPr>
            <a:r>
              <a:rPr lang="ru-RU" b="1" dirty="0" smtClean="0">
                <a:latin typeface="Times New Roman" pitchFamily="18" charset="0"/>
                <a:cs typeface="Times New Roman" pitchFamily="18" charset="0"/>
              </a:rPr>
              <a:t>Численность:</a:t>
            </a:r>
            <a:r>
              <a:rPr lang="ru-RU" dirty="0" smtClean="0">
                <a:latin typeface="Times New Roman" pitchFamily="18" charset="0"/>
                <a:cs typeface="Times New Roman" pitchFamily="18" charset="0"/>
              </a:rPr>
              <a:t> все учащиеся седьмого  класса</a:t>
            </a:r>
          </a:p>
          <a:p>
            <a:pPr>
              <a:buNone/>
            </a:pPr>
            <a:r>
              <a:rPr lang="ru-RU" b="1" dirty="0" smtClean="0">
                <a:latin typeface="Times New Roman" pitchFamily="18" charset="0"/>
                <a:cs typeface="Times New Roman" pitchFamily="18" charset="0"/>
              </a:rPr>
              <a:t>Проведение: </a:t>
            </a:r>
            <a:r>
              <a:rPr lang="ru-RU" dirty="0" smtClean="0">
                <a:latin typeface="Times New Roman" pitchFamily="18" charset="0"/>
                <a:cs typeface="Times New Roman" pitchFamily="18" charset="0"/>
              </a:rPr>
              <a:t>В райском  саду /на доске магнитами прикреплены/ растет яблоня, а на ней разноцветные яблоки. Представители групп снимают конверты – яблоки (оранжевый,  зелёный, желтый, красный). Кому удастся скушать зрелое яблоко из райского сада, а кому – только надкусить? Участники достают из «яблок» задания на четыре варианта. По окончанию решения каждая группа защищает своё  решение. Результаты выполнения заданий консультантами выставляются в базовый лист контроля  /графа 3/</a:t>
            </a:r>
          </a:p>
          <a:p>
            <a:pPr>
              <a:buNone/>
            </a:pPr>
            <a:r>
              <a:rPr lang="ru-RU" b="1" dirty="0" smtClean="0">
                <a:latin typeface="Times New Roman" pitchFamily="18" charset="0"/>
                <a:cs typeface="Times New Roman" pitchFamily="18" charset="0"/>
              </a:rPr>
              <a:t>Материалы:</a:t>
            </a:r>
            <a:r>
              <a:rPr lang="ru-RU" dirty="0" smtClean="0">
                <a:latin typeface="Times New Roman" pitchFamily="18" charset="0"/>
                <a:cs typeface="Times New Roman" pitchFamily="18" charset="0"/>
              </a:rPr>
              <a:t> базовый лист, магнитный мольберт, магниты, конверты – яблоки- задания</a:t>
            </a:r>
          </a:p>
          <a:p>
            <a:pPr>
              <a:buNone/>
            </a:pPr>
            <a:r>
              <a:rPr lang="ru-RU" b="1" dirty="0" smtClean="0">
                <a:latin typeface="Times New Roman" pitchFamily="18" charset="0"/>
                <a:cs typeface="Times New Roman" pitchFamily="18" charset="0"/>
              </a:rPr>
              <a:t>Примечание:</a:t>
            </a:r>
            <a:r>
              <a:rPr lang="ru-RU" dirty="0" smtClean="0">
                <a:latin typeface="Times New Roman" pitchFamily="18" charset="0"/>
                <a:cs typeface="Times New Roman" pitchFamily="18" charset="0"/>
              </a:rPr>
              <a:t>  В группах обучающиеся  вырабатывают единую систему ответов, выбирая их из общего обсуждения. Всеми участниками должно быть принято какое-то решение и они должны прийти к соглашению по вопросу защиты  своего </a:t>
            </a:r>
            <a:r>
              <a:rPr lang="ru-RU" dirty="0" err="1" smtClean="0">
                <a:latin typeface="Times New Roman" pitchFamily="18" charset="0"/>
                <a:cs typeface="Times New Roman" pitchFamily="18" charset="0"/>
              </a:rPr>
              <a:t>минипроекта</a:t>
            </a:r>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4290"/>
            <a:ext cx="8229600" cy="142876"/>
          </a:xfrm>
        </p:spPr>
        <p:txBody>
          <a:bodyPr>
            <a:normAutofit fontScale="90000"/>
          </a:bodyPr>
          <a:lstStyle/>
          <a:p>
            <a:endParaRPr lang="ru-RU" dirty="0"/>
          </a:p>
        </p:txBody>
      </p:sp>
      <p:sp>
        <p:nvSpPr>
          <p:cNvPr id="3" name="Содержимое 2"/>
          <p:cNvSpPr>
            <a:spLocks noGrp="1"/>
          </p:cNvSpPr>
          <p:nvPr>
            <p:ph idx="1"/>
          </p:nvPr>
        </p:nvSpPr>
        <p:spPr>
          <a:xfrm>
            <a:off x="457200" y="428604"/>
            <a:ext cx="8229600" cy="5895996"/>
          </a:xfrm>
        </p:spPr>
        <p:txBody>
          <a:bodyPr>
            <a:normAutofit fontScale="85000" lnSpcReduction="20000"/>
          </a:bodyPr>
          <a:lstStyle/>
          <a:p>
            <a:pPr>
              <a:buNone/>
            </a:pPr>
            <a:r>
              <a:rPr lang="ru-RU" sz="2900" dirty="0" smtClean="0">
                <a:latin typeface="Times New Roman" pitchFamily="18" charset="0"/>
                <a:cs typeface="Times New Roman" pitchFamily="18" charset="0"/>
              </a:rPr>
              <a:t>   </a:t>
            </a:r>
          </a:p>
          <a:p>
            <a:pPr algn="ctr">
              <a:buNone/>
            </a:pPr>
            <a:r>
              <a:rPr lang="ru-RU" b="1" dirty="0" smtClean="0">
                <a:solidFill>
                  <a:srgbClr val="FF0000"/>
                </a:solidFill>
                <a:latin typeface="Times New Roman" pitchFamily="18" charset="0"/>
                <a:cs typeface="Times New Roman" pitchFamily="18" charset="0"/>
              </a:rPr>
              <a:t>АМО «Алгебраическая прогулка»</a:t>
            </a:r>
          </a:p>
          <a:p>
            <a:pPr>
              <a:buNone/>
            </a:pPr>
            <a:r>
              <a:rPr lang="ru-RU" b="1" dirty="0" smtClean="0">
                <a:latin typeface="Times New Roman" pitchFamily="18" charset="0"/>
                <a:cs typeface="Times New Roman" pitchFamily="18" charset="0"/>
              </a:rPr>
              <a:t>Цель:</a:t>
            </a:r>
            <a:r>
              <a:rPr lang="ru-RU" dirty="0" smtClean="0">
                <a:latin typeface="Times New Roman" pitchFamily="18" charset="0"/>
                <a:cs typeface="Times New Roman" pitchFamily="18" charset="0"/>
              </a:rPr>
              <a:t> развивать</a:t>
            </a:r>
            <a:r>
              <a:rPr lang="ru-RU" b="1"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 индивидуальные, творческие способности учащихся, логическое мышление, культуру  математической речи</a:t>
            </a:r>
          </a:p>
          <a:p>
            <a:pPr>
              <a:buNone/>
            </a:pPr>
            <a:r>
              <a:rPr lang="ru-RU" b="1" dirty="0" smtClean="0">
                <a:latin typeface="Times New Roman" pitchFamily="18" charset="0"/>
                <a:cs typeface="Times New Roman" pitchFamily="18" charset="0"/>
              </a:rPr>
              <a:t>Группы:</a:t>
            </a:r>
            <a:r>
              <a:rPr lang="ru-RU" dirty="0" smtClean="0">
                <a:latin typeface="Times New Roman" pitchFamily="18" charset="0"/>
                <a:cs typeface="Times New Roman" pitchFamily="18" charset="0"/>
              </a:rPr>
              <a:t> 4 группы</a:t>
            </a:r>
          </a:p>
          <a:p>
            <a:pPr>
              <a:buNone/>
            </a:pPr>
            <a:r>
              <a:rPr lang="ru-RU" b="1" dirty="0" smtClean="0">
                <a:latin typeface="Times New Roman" pitchFamily="18" charset="0"/>
                <a:cs typeface="Times New Roman" pitchFamily="18" charset="0"/>
              </a:rPr>
              <a:t> Численность</a:t>
            </a:r>
            <a:r>
              <a:rPr lang="ru-RU" dirty="0" smtClean="0">
                <a:latin typeface="Times New Roman" pitchFamily="18" charset="0"/>
                <a:cs typeface="Times New Roman" pitchFamily="18" charset="0"/>
              </a:rPr>
              <a:t>: все учащиеся седьмого  класса</a:t>
            </a:r>
          </a:p>
          <a:p>
            <a:pPr>
              <a:buNone/>
            </a:pPr>
            <a:r>
              <a:rPr lang="ru-RU" b="1" dirty="0" smtClean="0">
                <a:latin typeface="Times New Roman" pitchFamily="18" charset="0"/>
                <a:cs typeface="Times New Roman" pitchFamily="18" charset="0"/>
              </a:rPr>
              <a:t>Проведение: </a:t>
            </a:r>
            <a:r>
              <a:rPr lang="ru-RU" dirty="0" smtClean="0">
                <a:latin typeface="Times New Roman" pitchFamily="18" charset="0"/>
                <a:cs typeface="Times New Roman" pitchFamily="18" charset="0"/>
              </a:rPr>
              <a:t>АМО «Алгебраическая прогулка»  проводится в виде аукциона: кто быстрее даст правильный ответ. Результаты выполнения заданий консультантами выставляются в базовый лист контроля  /графа 4/.  </a:t>
            </a:r>
          </a:p>
          <a:p>
            <a:pPr>
              <a:buNone/>
            </a:pPr>
            <a:r>
              <a:rPr lang="ru-RU" b="1" dirty="0" smtClean="0">
                <a:latin typeface="Times New Roman" pitchFamily="18" charset="0"/>
                <a:cs typeface="Times New Roman" pitchFamily="18" charset="0"/>
              </a:rPr>
              <a:t>Материалы:</a:t>
            </a:r>
            <a:r>
              <a:rPr lang="ru-RU" dirty="0" smtClean="0">
                <a:latin typeface="Times New Roman" pitchFamily="18" charset="0"/>
                <a:cs typeface="Times New Roman" pitchFamily="18" charset="0"/>
              </a:rPr>
              <a:t> базовый лист, картонные карточки для ответов, можно пластиковые -тогда пишут мелом, </a:t>
            </a:r>
            <a:r>
              <a:rPr lang="ru-RU" dirty="0" err="1" smtClean="0">
                <a:latin typeface="Times New Roman" pitchFamily="18" charset="0"/>
                <a:cs typeface="Times New Roman" pitchFamily="18" charset="0"/>
              </a:rPr>
              <a:t>мультипроектор</a:t>
            </a:r>
            <a:endParaRPr lang="ru-RU" dirty="0" smtClean="0">
              <a:latin typeface="Times New Roman" pitchFamily="18" charset="0"/>
              <a:cs typeface="Times New Roman" pitchFamily="18" charset="0"/>
            </a:endParaRPr>
          </a:p>
          <a:p>
            <a:pPr>
              <a:buNone/>
            </a:pPr>
            <a:r>
              <a:rPr lang="ru-RU" b="1" dirty="0" smtClean="0">
                <a:latin typeface="Times New Roman" pitchFamily="18" charset="0"/>
                <a:cs typeface="Times New Roman" pitchFamily="18" charset="0"/>
              </a:rPr>
              <a:t>Примечание:</a:t>
            </a:r>
            <a:r>
              <a:rPr lang="ru-RU" dirty="0" smtClean="0">
                <a:latin typeface="Times New Roman" pitchFamily="18" charset="0"/>
                <a:cs typeface="Times New Roman" pitchFamily="18" charset="0"/>
              </a:rPr>
              <a:t> При этом методе не требуется выслушивать долгие сообщения. Каждый участник может самостоятельно решить, какие ответы показать. Возможно, не все участники будут давать правильные ответы (однако при общем устном обсуждении выясняется правильный ответ  и обучающиеся находят подтверждение своим знаниям  или незнаниям</a:t>
            </a:r>
            <a:endParaRPr lang="ru-RU"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4290"/>
            <a:ext cx="8229600" cy="214314"/>
          </a:xfrm>
        </p:spPr>
        <p:txBody>
          <a:bodyPr>
            <a:normAutofit fontScale="90000"/>
          </a:bodyPr>
          <a:lstStyle/>
          <a:p>
            <a:endParaRPr lang="ru-RU" dirty="0"/>
          </a:p>
        </p:txBody>
      </p:sp>
      <p:sp>
        <p:nvSpPr>
          <p:cNvPr id="3" name="Содержимое 2"/>
          <p:cNvSpPr>
            <a:spLocks noGrp="1"/>
          </p:cNvSpPr>
          <p:nvPr>
            <p:ph idx="1"/>
          </p:nvPr>
        </p:nvSpPr>
        <p:spPr>
          <a:xfrm>
            <a:off x="457200" y="500042"/>
            <a:ext cx="8229600" cy="5824558"/>
          </a:xfrm>
        </p:spPr>
        <p:txBody>
          <a:bodyPr>
            <a:normAutofit fontScale="62500" lnSpcReduction="20000"/>
          </a:bodyPr>
          <a:lstStyle/>
          <a:p>
            <a:pPr algn="ctr">
              <a:buNone/>
            </a:pPr>
            <a:r>
              <a:rPr lang="ru-RU" sz="2900" b="1" dirty="0" smtClean="0">
                <a:solidFill>
                  <a:srgbClr val="FF0000"/>
                </a:solidFill>
              </a:rPr>
              <a:t>Рефлексия  /АМО «Водоёмы»/</a:t>
            </a:r>
          </a:p>
          <a:p>
            <a:pPr>
              <a:buNone/>
            </a:pPr>
            <a:r>
              <a:rPr lang="ru-RU" sz="2900" b="1" dirty="0" smtClean="0"/>
              <a:t>Цель:</a:t>
            </a:r>
            <a:r>
              <a:rPr lang="ru-RU" sz="2900" dirty="0" smtClean="0"/>
              <a:t> подвести итоги; формировать устойчивую положительную мотивацию, интерес к предмету</a:t>
            </a:r>
          </a:p>
          <a:p>
            <a:pPr>
              <a:buNone/>
            </a:pPr>
            <a:r>
              <a:rPr lang="ru-RU" sz="2900" b="1" dirty="0" smtClean="0"/>
              <a:t>Группы:</a:t>
            </a:r>
            <a:r>
              <a:rPr lang="ru-RU" sz="2900" dirty="0" smtClean="0"/>
              <a:t> 4 группы </a:t>
            </a:r>
          </a:p>
          <a:p>
            <a:pPr>
              <a:buNone/>
            </a:pPr>
            <a:r>
              <a:rPr lang="ru-RU" sz="2900" b="1" dirty="0" smtClean="0"/>
              <a:t>Численность:</a:t>
            </a:r>
            <a:r>
              <a:rPr lang="ru-RU" sz="2900" dirty="0" smtClean="0"/>
              <a:t> все учащиеся седьмого  класса</a:t>
            </a:r>
          </a:p>
          <a:p>
            <a:pPr>
              <a:buNone/>
            </a:pPr>
            <a:r>
              <a:rPr lang="ru-RU" sz="2900" b="1" dirty="0" smtClean="0"/>
              <a:t>Проведение:  </a:t>
            </a:r>
            <a:r>
              <a:rPr lang="ru-RU" sz="2900" dirty="0" smtClean="0"/>
              <a:t>На экране появляются три картинки: водопад /оптимистическое настроение/, ручеек /новизна,  что – то узнал новое, пополнил, расширил знании по данной теме/, пруд /застой в знаниях/. Такой же набор лежит на столах для каждого участника. Каждый ребенок выбирает картинку, соответствующую его настроению и показывает учителю. Учитель делает заключение, подводит итоги работы по базовым листам, которые вели консультанты. Выставляет оценки. Если позволит время, выслушать «живым звуком» мнения детей.</a:t>
            </a:r>
          </a:p>
          <a:p>
            <a:pPr>
              <a:buNone/>
            </a:pPr>
            <a:r>
              <a:rPr lang="ru-RU" sz="2900" b="1" dirty="0" smtClean="0"/>
              <a:t>Материалы:</a:t>
            </a:r>
            <a:r>
              <a:rPr lang="ru-RU" sz="2900" dirty="0" smtClean="0"/>
              <a:t> базовый лист, </a:t>
            </a:r>
            <a:r>
              <a:rPr lang="ru-RU" sz="2900" dirty="0" err="1" smtClean="0"/>
              <a:t>мультипроектор</a:t>
            </a:r>
            <a:r>
              <a:rPr lang="ru-RU" sz="2900" dirty="0" smtClean="0"/>
              <a:t>, набор карточек- водоёмов на столах.</a:t>
            </a:r>
          </a:p>
          <a:p>
            <a:pPr>
              <a:buNone/>
            </a:pPr>
            <a:r>
              <a:rPr lang="ru-RU" sz="2900" b="1" dirty="0" smtClean="0"/>
              <a:t>Примечание:</a:t>
            </a:r>
            <a:r>
              <a:rPr lang="ru-RU" sz="2900" dirty="0" smtClean="0"/>
              <a:t> Участники выражают свое мнение показом карточки- водоёма. Образуется определенное количество тех или иных карточек, по которому можно судить о распределении мнений.</a:t>
            </a:r>
          </a:p>
          <a:p>
            <a:pPr>
              <a:buNone/>
            </a:pPr>
            <a:r>
              <a:rPr lang="ru-RU" sz="2900" b="1" dirty="0" smtClean="0"/>
              <a:t>Варианты:</a:t>
            </a:r>
            <a:r>
              <a:rPr lang="ru-RU" sz="2900" dirty="0" smtClean="0"/>
              <a:t> Если позволит время, выслушать «живым звуком» мнения детей.</a:t>
            </a:r>
          </a:p>
          <a:p>
            <a:pPr>
              <a:buNone/>
            </a:pPr>
            <a:r>
              <a:rPr lang="ru-RU" sz="2900" dirty="0" smtClean="0"/>
              <a:t> </a:t>
            </a:r>
          </a:p>
          <a:p>
            <a:endParaRPr lang="ru-RU"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457200" y="1000108"/>
            <a:ext cx="8229600" cy="5324492"/>
          </a:xfrm>
        </p:spPr>
        <p:txBody>
          <a:bodyPr>
            <a:normAutofit/>
          </a:bodyPr>
          <a:lstStyle/>
          <a:p>
            <a:pPr algn="ctr">
              <a:buNone/>
            </a:pPr>
            <a:r>
              <a:rPr lang="ru-RU" sz="4000" b="1" dirty="0" smtClean="0">
                <a:solidFill>
                  <a:srgbClr val="00B050"/>
                </a:solidFill>
                <a:latin typeface="Times New Roman" pitchFamily="18" charset="0"/>
                <a:cs typeface="Times New Roman" pitchFamily="18" charset="0"/>
              </a:rPr>
              <a:t>СПАСИБО ЗА ВНИМАНИЕ</a:t>
            </a:r>
          </a:p>
          <a:p>
            <a:endParaRPr lang="ru-RU" dirty="0"/>
          </a:p>
        </p:txBody>
      </p:sp>
      <p:pic>
        <p:nvPicPr>
          <p:cNvPr id="6" name="Рисунок 5" descr="C:\Documents and Settings\Татьяна\Рабочий стол\ТРУШНИКОВАФОТО ДЕКАДА 2012 ЯНВАРЬ\DCIM\100NVTIM\IMAG0040.JPG"/>
          <p:cNvPicPr/>
          <p:nvPr/>
        </p:nvPicPr>
        <p:blipFill>
          <a:blip r:embed="rId2" cstate="print"/>
          <a:srcRect l="6715" t="67280" r="60133" b="2958"/>
          <a:stretch>
            <a:fillRect/>
          </a:stretch>
        </p:blipFill>
        <p:spPr bwMode="auto">
          <a:xfrm rot="5400000">
            <a:off x="3857619" y="3286125"/>
            <a:ext cx="2357455" cy="1357322"/>
          </a:xfrm>
          <a:prstGeom prst="rect">
            <a:avLst/>
          </a:prstGeom>
          <a:noFill/>
          <a:ln w="9525">
            <a:noFill/>
            <a:miter lim="800000"/>
            <a:headEnd/>
            <a:tailEnd/>
          </a:ln>
        </p:spPr>
      </p:pic>
      <p:pic>
        <p:nvPicPr>
          <p:cNvPr id="7" name="Рисунок 6" descr="C:\Documents and Settings\Татьяна\Рабочий стол\ТРУШНИКОВАФОТО ДЕКАДА 2012 ЯНВАРЬ\DCIM\100NVTIM\IMAG0103.JPG"/>
          <p:cNvPicPr/>
          <p:nvPr/>
        </p:nvPicPr>
        <p:blipFill>
          <a:blip r:embed="rId3" cstate="print"/>
          <a:srcRect/>
          <a:stretch>
            <a:fillRect/>
          </a:stretch>
        </p:blipFill>
        <p:spPr bwMode="auto">
          <a:xfrm>
            <a:off x="5715008" y="2786058"/>
            <a:ext cx="2714644" cy="2357454"/>
          </a:xfrm>
          <a:prstGeom prst="rect">
            <a:avLst/>
          </a:prstGeom>
          <a:noFill/>
          <a:ln w="9525">
            <a:noFill/>
            <a:miter lim="800000"/>
            <a:headEnd/>
            <a:tailEnd/>
          </a:ln>
        </p:spPr>
      </p:pic>
      <p:pic>
        <p:nvPicPr>
          <p:cNvPr id="5" name="Рисунок 4" descr="1 017"/>
          <p:cNvPicPr/>
          <p:nvPr/>
        </p:nvPicPr>
        <p:blipFill>
          <a:blip r:embed="rId4" cstate="print"/>
          <a:srcRect/>
          <a:stretch>
            <a:fillRect/>
          </a:stretch>
        </p:blipFill>
        <p:spPr bwMode="auto">
          <a:xfrm>
            <a:off x="1285852" y="2786058"/>
            <a:ext cx="3143272" cy="235745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42852"/>
            <a:ext cx="8229600" cy="357190"/>
          </a:xfrm>
        </p:spPr>
        <p:txBody>
          <a:bodyPr>
            <a:normAutofit fontScale="90000"/>
          </a:bodyPr>
          <a:lstStyle/>
          <a:p>
            <a:endParaRPr lang="ru-RU" dirty="0"/>
          </a:p>
        </p:txBody>
      </p:sp>
      <p:sp>
        <p:nvSpPr>
          <p:cNvPr id="3" name="Содержимое 2"/>
          <p:cNvSpPr>
            <a:spLocks noGrp="1"/>
          </p:cNvSpPr>
          <p:nvPr>
            <p:ph idx="1"/>
          </p:nvPr>
        </p:nvSpPr>
        <p:spPr>
          <a:xfrm>
            <a:off x="457200" y="571480"/>
            <a:ext cx="8229600" cy="5753120"/>
          </a:xfrm>
        </p:spPr>
        <p:txBody>
          <a:bodyPr>
            <a:normAutofit/>
          </a:bodyPr>
          <a:lstStyle/>
          <a:p>
            <a:pPr lvl="0">
              <a:buNone/>
            </a:pPr>
            <a:r>
              <a:rPr lang="ru-RU" sz="3600" b="1" dirty="0" smtClean="0">
                <a:solidFill>
                  <a:srgbClr val="FF0000"/>
                </a:solidFill>
                <a:latin typeface="Times New Roman" pitchFamily="18" charset="0"/>
                <a:cs typeface="Times New Roman" pitchFamily="18" charset="0"/>
              </a:rPr>
              <a:t>Цели образовательного мероприятия:</a:t>
            </a:r>
            <a:r>
              <a:rPr lang="ru-RU" sz="3600" dirty="0" smtClean="0">
                <a:solidFill>
                  <a:srgbClr val="FF0000"/>
                </a:solidFill>
                <a:latin typeface="Times New Roman" pitchFamily="18" charset="0"/>
                <a:cs typeface="Times New Roman" pitchFamily="18" charset="0"/>
              </a:rPr>
              <a:t> </a:t>
            </a:r>
          </a:p>
          <a:p>
            <a:pPr algn="just">
              <a:buNone/>
            </a:pPr>
            <a:r>
              <a:rPr lang="ru-RU" sz="3600" b="1" dirty="0" smtClean="0">
                <a:solidFill>
                  <a:srgbClr val="00B050"/>
                </a:solidFill>
              </a:rPr>
              <a:t>личностные</a:t>
            </a:r>
            <a:r>
              <a:rPr lang="ru-RU" sz="3600" b="1" dirty="0" smtClean="0">
                <a:solidFill>
                  <a:srgbClr val="00B050"/>
                </a:solidFill>
              </a:rPr>
              <a:t>:</a:t>
            </a:r>
            <a:r>
              <a:rPr lang="ru-RU" sz="3600" dirty="0" smtClean="0">
                <a:solidFill>
                  <a:srgbClr val="00B050"/>
                </a:solidFill>
              </a:rPr>
              <a:t> </a:t>
            </a:r>
            <a:r>
              <a:rPr lang="ru-RU" sz="3600" dirty="0" smtClean="0">
                <a:latin typeface="Times New Roman" pitchFamily="18" charset="0"/>
                <a:cs typeface="Times New Roman" pitchFamily="18" charset="0"/>
              </a:rPr>
              <a:t>воспитание </a:t>
            </a:r>
            <a:r>
              <a:rPr lang="ru-RU" sz="3600" dirty="0" smtClean="0">
                <a:latin typeface="Times New Roman" pitchFamily="18" charset="0"/>
                <a:cs typeface="Times New Roman" pitchFamily="18" charset="0"/>
              </a:rPr>
              <a:t>самостоятельности, взаимовыручки, умения общаться в </a:t>
            </a:r>
            <a:r>
              <a:rPr lang="ru-RU" sz="3600" dirty="0" err="1" smtClean="0">
                <a:latin typeface="Times New Roman" pitchFamily="18" charset="0"/>
                <a:cs typeface="Times New Roman" pitchFamily="18" charset="0"/>
              </a:rPr>
              <a:t>микроколлективе</a:t>
            </a:r>
            <a:r>
              <a:rPr lang="ru-RU" sz="3600" dirty="0" smtClean="0">
                <a:latin typeface="Times New Roman" pitchFamily="18" charset="0"/>
                <a:cs typeface="Times New Roman" pitchFamily="18" charset="0"/>
              </a:rPr>
              <a:t>, </a:t>
            </a:r>
            <a:r>
              <a:rPr lang="ru-RU" sz="3600" dirty="0" err="1" smtClean="0">
                <a:latin typeface="Times New Roman" pitchFamily="18" charset="0"/>
                <a:cs typeface="Times New Roman" pitchFamily="18" charset="0"/>
              </a:rPr>
              <a:t>коммуникативности</a:t>
            </a:r>
            <a:r>
              <a:rPr lang="ru-RU" sz="3600" dirty="0" smtClean="0">
                <a:latin typeface="Times New Roman" pitchFamily="18" charset="0"/>
                <a:cs typeface="Times New Roman" pitchFamily="18" charset="0"/>
              </a:rPr>
              <a:t>, аккуратности и трудолюбия;</a:t>
            </a:r>
          </a:p>
          <a:p>
            <a:endParaRPr lang="ru-R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42852"/>
            <a:ext cx="8229600" cy="357190"/>
          </a:xfrm>
        </p:spPr>
        <p:txBody>
          <a:bodyPr>
            <a:normAutofit fontScale="90000"/>
          </a:bodyPr>
          <a:lstStyle/>
          <a:p>
            <a:endParaRPr lang="ru-RU" dirty="0"/>
          </a:p>
        </p:txBody>
      </p:sp>
      <p:sp>
        <p:nvSpPr>
          <p:cNvPr id="3" name="Содержимое 2"/>
          <p:cNvSpPr>
            <a:spLocks noGrp="1"/>
          </p:cNvSpPr>
          <p:nvPr>
            <p:ph idx="1"/>
          </p:nvPr>
        </p:nvSpPr>
        <p:spPr>
          <a:xfrm>
            <a:off x="457200" y="571480"/>
            <a:ext cx="8229600" cy="5753120"/>
          </a:xfrm>
        </p:spPr>
        <p:txBody>
          <a:bodyPr>
            <a:normAutofit/>
          </a:bodyPr>
          <a:lstStyle/>
          <a:p>
            <a:pPr lvl="0">
              <a:buNone/>
            </a:pPr>
            <a:r>
              <a:rPr lang="ru-RU" sz="3600" b="1" dirty="0" smtClean="0">
                <a:solidFill>
                  <a:srgbClr val="FF0000"/>
                </a:solidFill>
                <a:latin typeface="Times New Roman" pitchFamily="18" charset="0"/>
                <a:cs typeface="Times New Roman" pitchFamily="18" charset="0"/>
              </a:rPr>
              <a:t>Цели образовательного мероприятия:</a:t>
            </a:r>
            <a:r>
              <a:rPr lang="ru-RU" sz="3600" dirty="0" smtClean="0">
                <a:solidFill>
                  <a:srgbClr val="FF0000"/>
                </a:solidFill>
                <a:latin typeface="Times New Roman" pitchFamily="18" charset="0"/>
                <a:cs typeface="Times New Roman" pitchFamily="18" charset="0"/>
              </a:rPr>
              <a:t> </a:t>
            </a:r>
          </a:p>
          <a:p>
            <a:pPr algn="just">
              <a:buNone/>
            </a:pPr>
            <a:r>
              <a:rPr lang="ru-RU" sz="3200" b="1" dirty="0" err="1" smtClean="0">
                <a:solidFill>
                  <a:srgbClr val="00B050"/>
                </a:solidFill>
              </a:rPr>
              <a:t>метапредметные</a:t>
            </a:r>
            <a:r>
              <a:rPr lang="ru-RU" sz="3200" b="1" dirty="0" smtClean="0">
                <a:solidFill>
                  <a:srgbClr val="00B050"/>
                </a:solidFill>
              </a:rPr>
              <a:t>: </a:t>
            </a:r>
            <a:r>
              <a:rPr lang="ru-RU" sz="3200" dirty="0" smtClean="0">
                <a:latin typeface="Times New Roman" pitchFamily="18" charset="0"/>
                <a:cs typeface="Times New Roman" pitchFamily="18" charset="0"/>
              </a:rPr>
              <a:t>развитие</a:t>
            </a:r>
            <a:r>
              <a:rPr lang="ru-RU" sz="3200" b="1" dirty="0" smtClean="0">
                <a:latin typeface="Times New Roman" pitchFamily="18" charset="0"/>
                <a:cs typeface="Times New Roman" pitchFamily="18" charset="0"/>
              </a:rPr>
              <a:t> </a:t>
            </a:r>
            <a:r>
              <a:rPr lang="ru-RU" sz="3200" dirty="0" smtClean="0">
                <a:latin typeface="Times New Roman" pitchFamily="18" charset="0"/>
                <a:cs typeface="Times New Roman" pitchFamily="18" charset="0"/>
              </a:rPr>
              <a:t> </a:t>
            </a:r>
            <a:r>
              <a:rPr lang="ru-RU" sz="3200" dirty="0" smtClean="0">
                <a:latin typeface="Times New Roman" pitchFamily="18" charset="0"/>
                <a:cs typeface="Times New Roman" pitchFamily="18" charset="0"/>
              </a:rPr>
              <a:t>индивидуальных, творческих способностей учащихся, логического мышления, культуры математической речи, привитие интереса к предмету;</a:t>
            </a:r>
          </a:p>
          <a:p>
            <a:pPr algn="just">
              <a:buNone/>
            </a:pPr>
            <a:r>
              <a:rPr lang="ru-RU" sz="3200" dirty="0" smtClean="0">
                <a:latin typeface="Times New Roman" pitchFamily="18" charset="0"/>
                <a:cs typeface="Times New Roman" pitchFamily="18" charset="0"/>
              </a:rPr>
              <a:t>создание </a:t>
            </a:r>
            <a:r>
              <a:rPr lang="ru-RU" sz="3200" dirty="0" smtClean="0">
                <a:latin typeface="Times New Roman" pitchFamily="18" charset="0"/>
                <a:cs typeface="Times New Roman" pitchFamily="18" charset="0"/>
              </a:rPr>
              <a:t>ситуации успеха, успешного психологического климата, атмосферы сотрудничества и комфорта, эмоциональной разрядки и двигательной активности.</a:t>
            </a:r>
          </a:p>
          <a:p>
            <a:endParaRPr lang="ru-RU"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4290"/>
            <a:ext cx="8229600" cy="285752"/>
          </a:xfrm>
        </p:spPr>
        <p:txBody>
          <a:bodyPr>
            <a:normAutofit fontScale="90000"/>
          </a:bodyPr>
          <a:lstStyle/>
          <a:p>
            <a:endParaRPr lang="ru-RU" dirty="0"/>
          </a:p>
        </p:txBody>
      </p:sp>
      <p:sp>
        <p:nvSpPr>
          <p:cNvPr id="3" name="Содержимое 2"/>
          <p:cNvSpPr>
            <a:spLocks noGrp="1"/>
          </p:cNvSpPr>
          <p:nvPr>
            <p:ph idx="1"/>
          </p:nvPr>
        </p:nvSpPr>
        <p:spPr>
          <a:xfrm>
            <a:off x="457200" y="571480"/>
            <a:ext cx="8229600" cy="5753120"/>
          </a:xfrm>
        </p:spPr>
        <p:txBody>
          <a:bodyPr>
            <a:normAutofit/>
          </a:bodyPr>
          <a:lstStyle/>
          <a:p>
            <a:pPr algn="r">
              <a:buNone/>
            </a:pPr>
            <a:r>
              <a:rPr lang="ru-RU" sz="3600" b="1" dirty="0" smtClean="0">
                <a:solidFill>
                  <a:srgbClr val="00B050"/>
                </a:solidFill>
                <a:latin typeface="Times New Roman" pitchFamily="18" charset="0"/>
                <a:cs typeface="Times New Roman" pitchFamily="18" charset="0"/>
              </a:rPr>
              <a:t>«</a:t>
            </a:r>
            <a:r>
              <a:rPr lang="ru-RU" sz="3600" b="1" dirty="0" smtClean="0">
                <a:solidFill>
                  <a:srgbClr val="00B050"/>
                </a:solidFill>
                <a:latin typeface="Times New Roman" pitchFamily="18" charset="0"/>
                <a:cs typeface="Times New Roman" pitchFamily="18" charset="0"/>
              </a:rPr>
              <a:t>Лучше усваиваются те знания, которые поглощаются с аппетитом»                     /  </a:t>
            </a:r>
            <a:r>
              <a:rPr lang="ru-RU" sz="3600" dirty="0" smtClean="0">
                <a:latin typeface="Times New Roman" pitchFamily="18" charset="0"/>
                <a:cs typeface="Times New Roman" pitchFamily="18" charset="0"/>
              </a:rPr>
              <a:t>Анатоль Франц/</a:t>
            </a:r>
          </a:p>
          <a:p>
            <a:pPr algn="just">
              <a:buNone/>
            </a:pPr>
            <a:r>
              <a:rPr lang="ru-RU" sz="3600" dirty="0" smtClean="0">
                <a:latin typeface="Times New Roman" pitchFamily="18" charset="0"/>
                <a:cs typeface="Times New Roman" pitchFamily="18" charset="0"/>
              </a:rPr>
              <a:t> Поэтому обыгрываем каждый этап урока. Детям должно быть </a:t>
            </a:r>
            <a:r>
              <a:rPr lang="ru-RU" sz="3600" b="1" dirty="0" smtClean="0">
                <a:solidFill>
                  <a:srgbClr val="FF0000"/>
                </a:solidFill>
                <a:latin typeface="Times New Roman" pitchFamily="18" charset="0"/>
                <a:cs typeface="Times New Roman" pitchFamily="18" charset="0"/>
              </a:rPr>
              <a:t>интересно!</a:t>
            </a:r>
          </a:p>
          <a:p>
            <a:pPr algn="just"/>
            <a:endParaRPr lang="ru-RU"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4290"/>
            <a:ext cx="8229600" cy="285752"/>
          </a:xfrm>
        </p:spPr>
        <p:txBody>
          <a:bodyPr>
            <a:normAutofit fontScale="90000"/>
          </a:bodyPr>
          <a:lstStyle/>
          <a:p>
            <a:endParaRPr lang="ru-RU" dirty="0"/>
          </a:p>
        </p:txBody>
      </p:sp>
      <p:sp>
        <p:nvSpPr>
          <p:cNvPr id="3" name="Содержимое 2"/>
          <p:cNvSpPr>
            <a:spLocks noGrp="1"/>
          </p:cNvSpPr>
          <p:nvPr>
            <p:ph idx="1"/>
          </p:nvPr>
        </p:nvSpPr>
        <p:spPr>
          <a:xfrm>
            <a:off x="457200" y="571480"/>
            <a:ext cx="8229600" cy="5753120"/>
          </a:xfrm>
        </p:spPr>
        <p:txBody>
          <a:bodyPr>
            <a:normAutofit/>
          </a:bodyPr>
          <a:lstStyle/>
          <a:p>
            <a:pPr lvl="0" algn="ctr">
              <a:buNone/>
            </a:pPr>
            <a:r>
              <a:rPr lang="ru-RU" sz="3600" b="1" dirty="0" smtClean="0">
                <a:solidFill>
                  <a:srgbClr val="FF0000"/>
                </a:solidFill>
                <a:latin typeface="Times New Roman" pitchFamily="18" charset="0"/>
                <a:cs typeface="Times New Roman" pitchFamily="18" charset="0"/>
              </a:rPr>
              <a:t>Задачи образовательного мероприятия:</a:t>
            </a:r>
            <a:r>
              <a:rPr lang="ru-RU" sz="3600" dirty="0" smtClean="0">
                <a:solidFill>
                  <a:srgbClr val="FF0000"/>
                </a:solidFill>
                <a:latin typeface="Times New Roman" pitchFamily="18" charset="0"/>
                <a:cs typeface="Times New Roman" pitchFamily="18" charset="0"/>
              </a:rPr>
              <a:t> </a:t>
            </a:r>
          </a:p>
          <a:p>
            <a:pPr lvl="0" algn="ctr">
              <a:buFont typeface="Wingdings" pitchFamily="2" charset="2"/>
              <a:buChar char="v"/>
            </a:pPr>
            <a:r>
              <a:rPr lang="ru-RU" sz="3600" b="1" dirty="0" smtClean="0">
                <a:solidFill>
                  <a:srgbClr val="00B050"/>
                </a:solidFill>
                <a:latin typeface="Times New Roman" pitchFamily="18" charset="0"/>
                <a:cs typeface="Times New Roman" pitchFamily="18" charset="0"/>
              </a:rPr>
              <a:t>Формирование</a:t>
            </a:r>
            <a:r>
              <a:rPr lang="ru-RU" sz="3600" dirty="0" smtClean="0">
                <a:solidFill>
                  <a:srgbClr val="00B050"/>
                </a:solidFill>
                <a:latin typeface="Times New Roman" pitchFamily="18" charset="0"/>
                <a:cs typeface="Times New Roman" pitchFamily="18" charset="0"/>
              </a:rPr>
              <a:t> </a:t>
            </a:r>
            <a:r>
              <a:rPr lang="ru-RU" sz="3600" dirty="0" smtClean="0">
                <a:latin typeface="Times New Roman" pitchFamily="18" charset="0"/>
                <a:cs typeface="Times New Roman" pitchFamily="18" charset="0"/>
              </a:rPr>
              <a:t>устойчивой положительной мотивации к  разнообразной интеллектуальной деятельности;</a:t>
            </a:r>
          </a:p>
          <a:p>
            <a:endParaRPr lang="ru-RU"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4290"/>
            <a:ext cx="8229600" cy="285752"/>
          </a:xfrm>
        </p:spPr>
        <p:txBody>
          <a:bodyPr>
            <a:normAutofit fontScale="90000"/>
          </a:bodyPr>
          <a:lstStyle/>
          <a:p>
            <a:endParaRPr lang="ru-RU" dirty="0"/>
          </a:p>
        </p:txBody>
      </p:sp>
      <p:sp>
        <p:nvSpPr>
          <p:cNvPr id="3" name="Содержимое 2"/>
          <p:cNvSpPr>
            <a:spLocks noGrp="1"/>
          </p:cNvSpPr>
          <p:nvPr>
            <p:ph idx="1"/>
          </p:nvPr>
        </p:nvSpPr>
        <p:spPr>
          <a:xfrm>
            <a:off x="457200" y="571480"/>
            <a:ext cx="8229600" cy="5753120"/>
          </a:xfrm>
        </p:spPr>
        <p:txBody>
          <a:bodyPr>
            <a:normAutofit/>
          </a:bodyPr>
          <a:lstStyle/>
          <a:p>
            <a:pPr lvl="0" algn="ctr">
              <a:buNone/>
            </a:pPr>
            <a:r>
              <a:rPr lang="ru-RU" sz="3600" b="1" dirty="0" smtClean="0">
                <a:solidFill>
                  <a:srgbClr val="FF0000"/>
                </a:solidFill>
                <a:latin typeface="Times New Roman" pitchFamily="18" charset="0"/>
                <a:cs typeface="Times New Roman" pitchFamily="18" charset="0"/>
              </a:rPr>
              <a:t>Задачи образовательного мероприятия:</a:t>
            </a:r>
            <a:r>
              <a:rPr lang="ru-RU" sz="3600" dirty="0" smtClean="0">
                <a:solidFill>
                  <a:srgbClr val="FF0000"/>
                </a:solidFill>
                <a:latin typeface="Times New Roman" pitchFamily="18" charset="0"/>
                <a:cs typeface="Times New Roman" pitchFamily="18" charset="0"/>
              </a:rPr>
              <a:t> </a:t>
            </a:r>
          </a:p>
          <a:p>
            <a:pPr lvl="0" algn="ctr">
              <a:buFont typeface="Wingdings" pitchFamily="2" charset="2"/>
              <a:buChar char="v"/>
            </a:pPr>
            <a:r>
              <a:rPr lang="ru-RU" sz="3600" b="1" dirty="0" smtClean="0">
                <a:solidFill>
                  <a:srgbClr val="00B050"/>
                </a:solidFill>
                <a:latin typeface="Times New Roman" pitchFamily="18" charset="0"/>
                <a:cs typeface="Times New Roman" pitchFamily="18" charset="0"/>
              </a:rPr>
              <a:t>Создание </a:t>
            </a:r>
            <a:r>
              <a:rPr lang="ru-RU" sz="3600" dirty="0" smtClean="0">
                <a:latin typeface="Times New Roman" pitchFamily="18" charset="0"/>
                <a:cs typeface="Times New Roman" pitchFamily="18" charset="0"/>
              </a:rPr>
              <a:t> </a:t>
            </a:r>
            <a:r>
              <a:rPr lang="ru-RU" sz="3600" dirty="0" smtClean="0">
                <a:latin typeface="Times New Roman" pitchFamily="18" charset="0"/>
                <a:cs typeface="Times New Roman" pitchFamily="18" charset="0"/>
              </a:rPr>
              <a:t>комфортных условий  и предоставление реальных возможностей для успешности ребёнка  с разным уровнем развития с учетом здоровьесберегающих и </a:t>
            </a:r>
            <a:r>
              <a:rPr lang="ru-RU" sz="3600" dirty="0" err="1" smtClean="0">
                <a:latin typeface="Times New Roman" pitchFamily="18" charset="0"/>
                <a:cs typeface="Times New Roman" pitchFamily="18" charset="0"/>
              </a:rPr>
              <a:t>психосберегающих</a:t>
            </a:r>
            <a:r>
              <a:rPr lang="ru-RU" sz="3600" dirty="0" smtClean="0">
                <a:latin typeface="Times New Roman" pitchFamily="18" charset="0"/>
                <a:cs typeface="Times New Roman" pitchFamily="18" charset="0"/>
              </a:rPr>
              <a:t>  технологий;</a:t>
            </a:r>
          </a:p>
          <a:p>
            <a:pPr>
              <a:buNone/>
            </a:pPr>
            <a:endParaRPr lang="ru-RU"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4290"/>
            <a:ext cx="8229600" cy="285752"/>
          </a:xfrm>
        </p:spPr>
        <p:txBody>
          <a:bodyPr>
            <a:normAutofit fontScale="90000"/>
          </a:bodyPr>
          <a:lstStyle/>
          <a:p>
            <a:endParaRPr lang="ru-RU" dirty="0"/>
          </a:p>
        </p:txBody>
      </p:sp>
      <p:sp>
        <p:nvSpPr>
          <p:cNvPr id="3" name="Содержимое 2"/>
          <p:cNvSpPr>
            <a:spLocks noGrp="1"/>
          </p:cNvSpPr>
          <p:nvPr>
            <p:ph idx="1"/>
          </p:nvPr>
        </p:nvSpPr>
        <p:spPr>
          <a:xfrm>
            <a:off x="457200" y="571480"/>
            <a:ext cx="8229600" cy="5753120"/>
          </a:xfrm>
        </p:spPr>
        <p:txBody>
          <a:bodyPr>
            <a:normAutofit/>
          </a:bodyPr>
          <a:lstStyle/>
          <a:p>
            <a:pPr lvl="0" algn="ctr">
              <a:buNone/>
            </a:pPr>
            <a:r>
              <a:rPr lang="ru-RU" sz="3600" b="1" dirty="0" smtClean="0">
                <a:solidFill>
                  <a:srgbClr val="FF0000"/>
                </a:solidFill>
                <a:latin typeface="Times New Roman" pitchFamily="18" charset="0"/>
                <a:cs typeface="Times New Roman" pitchFamily="18" charset="0"/>
              </a:rPr>
              <a:t>Задачи образовательного мероприятия:</a:t>
            </a:r>
            <a:r>
              <a:rPr lang="ru-RU" sz="3600" dirty="0" smtClean="0">
                <a:solidFill>
                  <a:srgbClr val="FF0000"/>
                </a:solidFill>
                <a:latin typeface="Times New Roman" pitchFamily="18" charset="0"/>
                <a:cs typeface="Times New Roman" pitchFamily="18" charset="0"/>
              </a:rPr>
              <a:t> </a:t>
            </a:r>
          </a:p>
          <a:p>
            <a:pPr lvl="0" algn="ctr">
              <a:buFont typeface="Wingdings" pitchFamily="2" charset="2"/>
              <a:buChar char="v"/>
            </a:pPr>
            <a:r>
              <a:rPr lang="ru-RU" sz="3600" b="1" dirty="0" smtClean="0">
                <a:solidFill>
                  <a:srgbClr val="00B050"/>
                </a:solidFill>
                <a:latin typeface="Times New Roman" pitchFamily="18" charset="0"/>
                <a:cs typeface="Times New Roman" pitchFamily="18" charset="0"/>
              </a:rPr>
              <a:t>Формирование </a:t>
            </a:r>
            <a:r>
              <a:rPr lang="ru-RU" sz="3600" dirty="0" smtClean="0">
                <a:latin typeface="Times New Roman" pitchFamily="18" charset="0"/>
                <a:cs typeface="Times New Roman" pitchFamily="18" charset="0"/>
              </a:rPr>
              <a:t>самостоятельности мышления, способности к самообразованию, саморазвитию с учетом личных индивидуальных особенностей и способностей;</a:t>
            </a:r>
          </a:p>
          <a:p>
            <a:endParaRPr lang="ru-RU"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4290"/>
            <a:ext cx="8229600" cy="357190"/>
          </a:xfrm>
        </p:spPr>
        <p:txBody>
          <a:bodyPr>
            <a:normAutofit fontScale="90000"/>
          </a:bodyPr>
          <a:lstStyle/>
          <a:p>
            <a:endParaRPr lang="ru-RU" dirty="0"/>
          </a:p>
        </p:txBody>
      </p:sp>
      <p:sp>
        <p:nvSpPr>
          <p:cNvPr id="3" name="Содержимое 2"/>
          <p:cNvSpPr>
            <a:spLocks noGrp="1"/>
          </p:cNvSpPr>
          <p:nvPr>
            <p:ph idx="1"/>
          </p:nvPr>
        </p:nvSpPr>
        <p:spPr>
          <a:xfrm>
            <a:off x="457200" y="642918"/>
            <a:ext cx="8229600" cy="5857916"/>
          </a:xfrm>
        </p:spPr>
        <p:txBody>
          <a:bodyPr>
            <a:normAutofit/>
          </a:bodyPr>
          <a:lstStyle/>
          <a:p>
            <a:pPr lvl="0">
              <a:buNone/>
            </a:pPr>
            <a:r>
              <a:rPr lang="ru-RU" sz="3600" b="1" dirty="0" smtClean="0">
                <a:solidFill>
                  <a:srgbClr val="00B050"/>
                </a:solidFill>
                <a:latin typeface="Times New Roman" pitchFamily="18" charset="0"/>
                <a:cs typeface="Times New Roman" pitchFamily="18" charset="0"/>
              </a:rPr>
              <a:t>Целевая группа </a:t>
            </a:r>
            <a:r>
              <a:rPr lang="ru-RU" sz="3600" b="1" dirty="0" smtClean="0">
                <a:latin typeface="Times New Roman" pitchFamily="18" charset="0"/>
                <a:cs typeface="Times New Roman" pitchFamily="18" charset="0"/>
              </a:rPr>
              <a:t>(для кого будет проведено образовательное мероприятие)</a:t>
            </a:r>
            <a:endParaRPr lang="ru-RU" sz="3600" dirty="0" smtClean="0">
              <a:latin typeface="Times New Roman" pitchFamily="18" charset="0"/>
              <a:cs typeface="Times New Roman" pitchFamily="18" charset="0"/>
            </a:endParaRPr>
          </a:p>
          <a:p>
            <a:pPr>
              <a:buNone/>
            </a:pPr>
            <a:r>
              <a:rPr lang="ru-RU" sz="3600" dirty="0" smtClean="0">
                <a:latin typeface="Times New Roman" pitchFamily="18" charset="0"/>
                <a:cs typeface="Times New Roman" pitchFamily="18" charset="0"/>
              </a:rPr>
              <a:t>    Мероприятие планируется для  всех учащихся седьмого  класса</a:t>
            </a:r>
          </a:p>
          <a:p>
            <a:endParaRPr lang="ru-RU" dirty="0"/>
          </a:p>
        </p:txBody>
      </p:sp>
      <p:pic>
        <p:nvPicPr>
          <p:cNvPr id="4" name="Рисунок 3" descr="1 019"/>
          <p:cNvPicPr/>
          <p:nvPr/>
        </p:nvPicPr>
        <p:blipFill>
          <a:blip r:embed="rId2" cstate="print"/>
          <a:srcRect/>
          <a:stretch>
            <a:fillRect/>
          </a:stretch>
        </p:blipFill>
        <p:spPr bwMode="auto">
          <a:xfrm>
            <a:off x="5715008" y="3643314"/>
            <a:ext cx="2857520" cy="221457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148</TotalTime>
  <Words>1849</Words>
  <Application>Microsoft Office PowerPoint</Application>
  <PresentationFormat>Экран (4:3)</PresentationFormat>
  <Paragraphs>135</Paragraphs>
  <Slides>26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26</vt:i4>
      </vt:variant>
    </vt:vector>
  </HeadingPairs>
  <TitlesOfParts>
    <vt:vector size="27" baseType="lpstr">
      <vt:lpstr>Поток</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Татьяна</dc:creator>
  <cp:lastModifiedBy>SamLab.ws</cp:lastModifiedBy>
  <cp:revision>69</cp:revision>
  <dcterms:created xsi:type="dcterms:W3CDTF">2012-03-28T13:14:18Z</dcterms:created>
  <dcterms:modified xsi:type="dcterms:W3CDTF">2022-01-06T01:22:34Z</dcterms:modified>
</cp:coreProperties>
</file>