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lvl1pPr marL="0" indent="0" algn="l" defTabSz="449262">
      <a:lnSpc>
        <a:spcPct val="100000"/>
      </a:lnSpc>
      <a:buNone/>
      <a:defRPr lang="en-GB" sz="1800">
        <a:solidFill>
          <a:srgbClr val="000000"/>
        </a:solidFill>
        <a:latin typeface="Arial"/>
        <a:ea typeface="Microsoft YaHei"/>
      </a:defRPr>
    </a:lvl1pPr>
    <a:lvl2pPr marL="742950" indent="-285750" algn="l" defTabSz="449262">
      <a:lnSpc>
        <a:spcPct val="100000"/>
      </a:lnSpc>
      <a:buNone/>
      <a:defRPr lang="en-GB" sz="1800">
        <a:solidFill>
          <a:srgbClr val="000000"/>
        </a:solidFill>
        <a:latin typeface="Arial"/>
        <a:ea typeface="Microsoft YaHei"/>
      </a:defRPr>
    </a:lvl2pPr>
    <a:lvl3pPr marL="1143000" indent="-228600" algn="l" defTabSz="449262">
      <a:lnSpc>
        <a:spcPct val="100000"/>
      </a:lnSpc>
      <a:buNone/>
      <a:defRPr lang="en-GB" sz="1800">
        <a:solidFill>
          <a:srgbClr val="000000"/>
        </a:solidFill>
        <a:latin typeface="Arial"/>
        <a:ea typeface="Microsoft YaHei"/>
      </a:defRPr>
    </a:lvl3pPr>
    <a:lvl4pPr marL="1600200" indent="-228600" algn="l" defTabSz="449262">
      <a:lnSpc>
        <a:spcPct val="100000"/>
      </a:lnSpc>
      <a:buNone/>
      <a:defRPr lang="en-GB" sz="1800">
        <a:solidFill>
          <a:srgbClr val="000000"/>
        </a:solidFill>
        <a:latin typeface="Arial"/>
        <a:ea typeface="Microsoft YaHei"/>
      </a:defRPr>
    </a:lvl4pPr>
    <a:lvl5pPr marL="2057400" indent="-228600" algn="l" defTabSz="449262">
      <a:lnSpc>
        <a:spcPct val="100000"/>
      </a:lnSpc>
      <a:buNone/>
      <a:defRPr lang="en-GB" sz="1800">
        <a:solidFill>
          <a:srgbClr val="000000"/>
        </a:solidFill>
        <a:latin typeface="Arial"/>
        <a:ea typeface="Microsoft YaHei"/>
      </a:defRPr>
    </a:lvl5pPr>
    <a:lvl6pPr>
      <a:defRPr lang="en-GB" sz="1800"/>
    </a:lvl6pPr>
    <a:lvl7pPr>
      <a:defRPr lang="en-GB" sz="1800"/>
    </a:lvl7pPr>
    <a:lvl8pPr>
      <a:defRPr lang="en-GB" sz="1800"/>
    </a:lvl8pPr>
    <a:lvl9pPr>
      <a:defRPr lang="en-GB" sz="1800"/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19D92014-E9EB-FA9D-F567-E9D020FE4ED0}">
  <a:tblStyle styleId="{19D92014-E9EB-FA9D-F567-E9D020FE4ED0}" styleName="Medium Style 4">
    <a:wholeTbl>
      <a:tcTxStyle>
        <a:fontRef idx="minor"/>
        <a:schemeClr val="dk1"/>
      </a:tcTxStyle>
      <a:tcStyle>
        <a:tcBdr>
          <a:left>
            <a:ln w="12700">
              <a:solidFill>
                <a:schemeClr val="dk1"/>
              </a:solidFill>
            </a:ln>
          </a:left>
          <a:right>
            <a:ln w="12700">
              <a:solidFill>
                <a:schemeClr val="dk1"/>
              </a:solidFill>
            </a:ln>
          </a:right>
          <a:top>
            <a:ln w="12700">
              <a:solidFill>
                <a:schemeClr val="dk1"/>
              </a:solidFill>
            </a:ln>
          </a:top>
          <a:bottom>
            <a:ln w="12700">
              <a:solidFill>
                <a:schemeClr val="dk1"/>
              </a:solidFill>
            </a:ln>
          </a:bottom>
          <a:insideH>
            <a:ln w="12700">
              <a:solidFill>
                <a:schemeClr val="dk1"/>
              </a:solidFill>
            </a:ln>
          </a:insideH>
          <a:insideV>
            <a:ln w="12700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dk1"/>
      </a:tcTxStyle>
      <a:tcStyle>
        <a:tcBdr/>
      </a:tcStyle>
    </a:lastCol>
    <a:firstCol>
      <a:tcTxStyle b="on">
        <a:fontRef idx="minor"/>
        <a:schemeClr val="dk1"/>
      </a:tcTxStyle>
      <a:tcStyle>
        <a:tcBdr/>
      </a:tcStyle>
    </a:firstCol>
    <a:lastRow>
      <a:tcTxStyle b="on">
        <a:fontRef idx="minor"/>
        <a:schemeClr val="dk1"/>
      </a:tcTxStyle>
      <a:tcStyle>
        <a:tcBdr>
          <a:top>
            <a:ln w="38100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dk1"/>
      </a:tcTxStyle>
      <a:tcStyle>
        <a:tcBdr>
          <a:bottom>
            <a:ln w="12700">
              <a:solidFill>
                <a:schemeClr val="dk1"/>
              </a:solidFill>
            </a:ln>
          </a:bottom>
        </a:tcBdr>
        <a:fill>
          <a:solidFill>
            <a:schemeClr val="dk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 /><Relationship Id="rId16" Type="http://schemas.openxmlformats.org/officeDocument/2006/relationships/tableStyles" Target="tableStyles.xml" /><Relationship Id="rId1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43000" y="1122362"/>
            <a:ext cx="6858000" cy="2387599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143000" y="3602037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543675" y="365125"/>
            <a:ext cx="1971675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28649" y="365125"/>
            <a:ext cx="5800725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3887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3887" y="4589463"/>
            <a:ext cx="7886700" cy="150018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28649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291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0" y="365125"/>
            <a:ext cx="7886700" cy="13255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9841" y="1681162"/>
            <a:ext cx="3868339" cy="823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29841" y="2505074"/>
            <a:ext cx="3868339" cy="3684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29150" y="1681162"/>
            <a:ext cx="3887390" cy="823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29150" y="2505074"/>
            <a:ext cx="3887390" cy="3684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0" y="457200"/>
            <a:ext cx="294917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887390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29840" y="2057399"/>
            <a:ext cx="2949177" cy="38115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0" y="457200"/>
            <a:ext cx="294917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3887390" y="987425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29840" y="2057399"/>
            <a:ext cx="2949177" cy="38115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8649" y="365125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8649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628649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49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4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/>
        </p:nvSpPr>
        <p:spPr bwMode="auto">
          <a:xfrm>
            <a:off x="304799" y="457200"/>
            <a:ext cx="8686800" cy="838199"/>
          </a:xfrm>
        </p:spPr>
        <p:txBody>
          <a:bodyPr lIns="90000" tIns="46800" rIns="90000" bIns="46800" anchor="ctr" anchorCtr="0"/>
          <a:lstStyle>
            <a:lvl1pPr marL="0" indent="0" algn="ctr" defTabSz="449262">
              <a:lnSpc>
                <a:spcPct val="100000"/>
              </a:lnSpc>
              <a:buNone/>
              <a:defRPr lang="en-GB" sz="4400">
                <a:solidFill>
                  <a:srgbClr val="000000"/>
                </a:solidFill>
                <a:latin typeface="Arial"/>
                <a:ea typeface="Microsoft YaHei"/>
              </a:defRPr>
            </a:lvl1pPr>
            <a:lvl2pPr marL="742950" indent="-285750" algn="ctr" defTabSz="449262">
              <a:lnSpc>
                <a:spcPct val="100000"/>
              </a:lnSpc>
              <a:buNone/>
              <a:defRPr lang="en-GB" sz="4400">
                <a:solidFill>
                  <a:srgbClr val="000000"/>
                </a:solidFill>
                <a:latin typeface="Arial"/>
                <a:ea typeface="Microsoft YaHei"/>
              </a:defRPr>
            </a:lvl2pPr>
            <a:lvl3pPr marL="1143000" indent="-228600" algn="ctr" defTabSz="449262">
              <a:lnSpc>
                <a:spcPct val="100000"/>
              </a:lnSpc>
              <a:buNone/>
              <a:defRPr lang="en-GB" sz="4400">
                <a:solidFill>
                  <a:srgbClr val="000000"/>
                </a:solidFill>
                <a:latin typeface="Arial"/>
                <a:ea typeface="Microsoft YaHei"/>
              </a:defRPr>
            </a:lvl3pPr>
            <a:lvl4pPr marL="1600200" indent="-228600" algn="ctr" defTabSz="449262">
              <a:lnSpc>
                <a:spcPct val="100000"/>
              </a:lnSpc>
              <a:buNone/>
              <a:defRPr lang="en-GB" sz="4400">
                <a:solidFill>
                  <a:srgbClr val="000000"/>
                </a:solidFill>
                <a:latin typeface="Arial"/>
                <a:ea typeface="Microsoft YaHei"/>
              </a:defRPr>
            </a:lvl4pPr>
            <a:lvl5pPr marL="2057400" indent="-228600" algn="ctr" defTabSz="449262">
              <a:lnSpc>
                <a:spcPct val="100000"/>
              </a:lnSpc>
              <a:buNone/>
              <a:defRPr lang="en-GB" sz="4400">
                <a:solidFill>
                  <a:srgbClr val="000000"/>
                </a:solidFill>
                <a:latin typeface="Arial"/>
                <a:ea typeface="Microsoft YaHei"/>
              </a:defRPr>
            </a:lvl5pPr>
            <a:lvl6pPr>
              <a:defRPr lang="en-GB" sz="1800"/>
            </a:lvl6pPr>
            <a:lvl7pPr>
              <a:defRPr lang="en-GB" sz="1800"/>
            </a:lvl7pPr>
            <a:lvl8pPr>
              <a:defRPr lang="en-GB" sz="1800"/>
            </a:lvl8pPr>
            <a:lvl9pPr>
              <a:defRPr lang="en-GB" sz="1800"/>
            </a:lvl9pPr>
          </a:lstStyle>
          <a:p>
            <a:pPr algn="ctr">
              <a:defRPr/>
            </a:pPr>
            <a:r>
              <a:rPr lang="ru-RU"/>
              <a:t>О какой системе идет речь?</a:t>
            </a:r>
            <a:endParaRPr lang="ru-RU"/>
          </a:p>
        </p:txBody>
      </p:sp>
      <p:sp>
        <p:nvSpPr>
          <p:cNvPr id="5" name="Прямоугольник 3" hidden="0"/>
          <p:cNvSpPr/>
          <p:nvPr isPhoto="0" userDrawn="0"/>
        </p:nvSpPr>
        <p:spPr bwMode="auto">
          <a:xfrm>
            <a:off x="1619671" y="2132856"/>
            <a:ext cx="847409" cy="14325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8800" b="1" cap="none" spc="0">
                <a:ln w="17780" cmpd="sng">
                  <a:solidFill>
                    <a:srgbClr val="FFFFFF"/>
                  </a:solidFill>
                  <a:prstDash val="solid"/>
                  <a:miter/>
                </a:ln>
                <a:gradFill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 scaled="1"/>
                </a:gradFill>
              </a:rPr>
              <a:t>А</a:t>
            </a:r>
            <a:endParaRPr lang="ru-RU" sz="8800" b="1" cap="none" spc="0">
              <a:ln w="17780" cmpd="sng">
                <a:solidFill>
                  <a:srgbClr val="FFFFFF"/>
                </a:solidFill>
                <a:prstDash val="solid"/>
                <a:miter/>
              </a:ln>
              <a:gradFill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 scaled="1"/>
              </a:gradFill>
            </a:endParaRPr>
          </a:p>
        </p:txBody>
      </p:sp>
      <p:cxnSp>
        <p:nvCxnSpPr>
          <p:cNvPr id="6" name="Прямая соединительная линия 5" hidden="0"/>
          <p:cNvCxnSpPr>
            <a:cxnSpLocks/>
          </p:cNvCxnSpPr>
          <p:nvPr isPhoto="0" userDrawn="0"/>
        </p:nvCxnSpPr>
        <p:spPr bwMode="auto">
          <a:xfrm>
            <a:off x="1043607" y="3429000"/>
            <a:ext cx="208823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 hidden="0"/>
          <p:cNvSpPr/>
          <p:nvPr isPhoto="0" userDrawn="0"/>
        </p:nvSpPr>
        <p:spPr bwMode="auto">
          <a:xfrm>
            <a:off x="916200" y="3613863"/>
            <a:ext cx="2312978" cy="15545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9600" b="1" cap="none" spc="0">
                <a:ln w="17780" cmpd="sng">
                  <a:solidFill>
                    <a:srgbClr val="FFFFFF"/>
                  </a:solidFill>
                  <a:prstDash val="solid"/>
                  <a:miter/>
                </a:ln>
                <a:gradFill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 scaled="1"/>
                </a:gradFill>
              </a:rPr>
              <a:t>лиз</a:t>
            </a:r>
            <a:endParaRPr lang="ru-RU" sz="9600" b="1" cap="none" spc="0">
              <a:ln w="17780" cmpd="sng">
                <a:solidFill>
                  <a:srgbClr val="FFFFFF"/>
                </a:solidFill>
                <a:prstDash val="solid"/>
                <a:miter/>
              </a:ln>
              <a:gradFill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 scaled="1"/>
              </a:gradFill>
            </a:endParaRPr>
          </a:p>
        </p:txBody>
      </p:sp>
      <p:pic>
        <p:nvPicPr>
          <p:cNvPr id="8" name="Picture 3" descr="C:\Users\я\Desktop\оратор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4788023" y="2104353"/>
            <a:ext cx="2952327" cy="29523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/>
          </a:ln>
          <a:effectLst>
            <a:reflection blurRad="12700" dist="5000" dir="2100000" sy="-100000" rotWithShape="0" algn="bl" stA="33000" endPos="28000"/>
          </a:effectLst>
        </p:spPr>
      </p:pic>
      <p:sp>
        <p:nvSpPr>
          <p:cNvPr id="9" name="Прямоугольник 7" hidden="0"/>
          <p:cNvSpPr/>
          <p:nvPr isPhoto="0" userDrawn="0"/>
        </p:nvSpPr>
        <p:spPr bwMode="auto">
          <a:xfrm>
            <a:off x="3347862" y="-675455"/>
            <a:ext cx="1944467" cy="37338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23900" b="1" cap="none" spc="0">
                <a:ln w="17780" cmpd="sng">
                  <a:solidFill>
                    <a:srgbClr val="FFFFFF"/>
                  </a:solidFill>
                  <a:prstDash val="solid"/>
                  <a:miter/>
                </a:ln>
                <a:gradFill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 scaled="1"/>
                </a:gradFill>
              </a:rPr>
              <a:t>,,</a:t>
            </a:r>
            <a:endParaRPr lang="ru-RU" sz="23900" b="1" cap="none" spc="0">
              <a:ln w="17780" cmpd="sng">
                <a:solidFill>
                  <a:srgbClr val="FFFFFF"/>
                </a:solidFill>
                <a:prstDash val="solid"/>
                <a:miter/>
              </a:ln>
              <a:gradFill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0" name="Прямоугольник 8" hidden="0"/>
          <p:cNvSpPr/>
          <p:nvPr isPhoto="0" userDrawn="0"/>
        </p:nvSpPr>
        <p:spPr bwMode="auto">
          <a:xfrm>
            <a:off x="2087723" y="5301207"/>
            <a:ext cx="4788783" cy="91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>
                <a:ln w="17780" cmpd="sng">
                  <a:solidFill>
                    <a:srgbClr val="FFFFFF"/>
                  </a:solidFill>
                  <a:prstDash val="solid"/>
                  <a:miter/>
                </a:ln>
                <a:gradFill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 scaled="1"/>
                </a:gradFill>
              </a:rPr>
              <a:t>Анализатор</a:t>
            </a:r>
            <a:endParaRPr lang="ru-RU" sz="5400" b="1" cap="none" spc="0">
              <a:ln w="17780" cmpd="sng">
                <a:solidFill>
                  <a:srgbClr val="FFFFFF"/>
                </a:solidFill>
                <a:prstDash val="solid"/>
                <a:miter/>
              </a:ln>
              <a:gradFill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 scaled="1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15361" hidden="0"/>
          <p:cNvSpPr>
            <a:spLocks noChangeShapeType="1" noGrp="1"/>
          </p:cNvSpPr>
          <p:nvPr isPhoto="0" userDrawn="0"/>
        </p:nvSpPr>
        <p:spPr bwMode="auto">
          <a:xfrm>
            <a:off x="179386" y="115886"/>
            <a:ext cx="8714146" cy="2288195"/>
          </a:xfrm>
          <a:prstGeom prst="rect">
            <a:avLst/>
          </a:prstGeom>
          <a:noFill/>
        </p:spPr>
        <p:txBody>
          <a:bodyPr lIns="90000" tIns="46800" rIns="90000" bIns="46800" anchor="t">
            <a:spAutoFit/>
          </a:bodyPr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>
              <a:buNone/>
              <a:defRPr/>
            </a:pPr>
            <a:r>
              <a:rPr lang="ru-RU" sz="3600"/>
              <a:t>Ситуация 3</a:t>
            </a:r>
            <a:endParaRPr sz="3600">
              <a:latin typeface="Times New Roman"/>
              <a:ea typeface="Times New Roman"/>
              <a:cs typeface="Times New Roman"/>
            </a:endParaRPr>
          </a:p>
          <a:p>
            <a:pPr lvl="0">
              <a:buNone/>
              <a:defRPr/>
            </a:pPr>
            <a:r>
              <a:rPr sz="3600">
                <a:latin typeface="Times New Roman"/>
                <a:ea typeface="Times New Roman"/>
                <a:cs typeface="Times New Roman"/>
              </a:rPr>
              <a:t>Альпинист,  находящийся на вершине снежной горы испытывает резкую резь в глазах, временную слепоту</a:t>
            </a:r>
            <a:endParaRPr sz="3600"/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712291" y="3466041"/>
            <a:ext cx="4027874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13698A01-EC89-23C4-887C-76B9EF01FBFD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68487" y="3226831"/>
            <a:ext cx="6281095" cy="32361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19457" hidden="0"/>
          <p:cNvSpPr>
            <a:spLocks noAdjustHandles="0" noChangeArrowheads="0"/>
          </p:cNvSpPr>
          <p:nvPr isPhoto="0" userDrawn="0"/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 algn="ctr">
              <a:buNone/>
              <a:defRPr/>
            </a:pPr>
            <a:r>
              <a:rPr lang="ru-RU" sz="4400"/>
              <a:t>Домашнее задание:</a:t>
            </a:r>
            <a:endParaRPr/>
          </a:p>
        </p:txBody>
      </p:sp>
      <p:sp>
        <p:nvSpPr>
          <p:cNvPr id="5" name="Shape 19458" hidden="0"/>
          <p:cNvSpPr>
            <a:spLocks noAdjustHandles="0" noChangeArrowheads="0"/>
          </p:cNvSpPr>
          <p:nvPr isPhoto="0" userDrawn="0"/>
        </p:nvSpPr>
        <p:spPr bwMode="auto">
          <a:xfrm>
            <a:off x="457200" y="1600200"/>
            <a:ext cx="8229600" cy="4525962"/>
          </a:xfrm>
          <a:prstGeom prst="rect">
            <a:avLst/>
          </a:prstGeom>
          <a:noFill/>
        </p:spPr>
        <p:txBody>
          <a:bodyPr lIns="91440" tIns="45720" rIns="91440" bIns="45720" anchor="t"/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5pPr>
            <a:lvl6pPr>
              <a:defRPr lang="en-GB" sz="1800"/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6pPr>
            <a:lvl7pPr>
              <a:defRPr lang="en-GB" sz="1800"/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7pPr>
            <a:lvl8pPr>
              <a:defRPr lang="en-GB" sz="1800"/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8pPr>
            <a:lvl9pPr>
              <a:defRPr lang="en-GB" sz="1800"/>
              <a:tabLst>
                <a:tab pos="569912" algn="l"/>
                <a:tab pos="1484312" algn="l"/>
                <a:tab pos="2398712" algn="l"/>
                <a:tab pos="3313112" algn="l"/>
                <a:tab pos="4227512" algn="l"/>
                <a:tab pos="5141912" algn="l"/>
                <a:tab pos="6056312" algn="l"/>
                <a:tab pos="6970712" algn="l"/>
                <a:tab pos="7885112" algn="l"/>
                <a:tab pos="8799512" algn="l"/>
                <a:tab pos="9713912" algn="l"/>
              </a:tabLst>
            </a:lvl9pPr>
          </a:lstStyle>
          <a:p>
            <a:pPr marL="371994" indent="-371994">
              <a:lnSpc>
                <a:spcPct val="10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sz="2600">
                <a:latin typeface="Times New Roman"/>
                <a:ea typeface="Times New Roman"/>
                <a:cs typeface="Times New Roman"/>
              </a:rPr>
              <a:t>Обязательное</a:t>
            </a:r>
            <a:r>
              <a:rPr sz="2600">
                <a:latin typeface="Times New Roman"/>
                <a:ea typeface="Times New Roman"/>
                <a:cs typeface="Times New Roman"/>
              </a:rPr>
              <a:t>: прочитать п</a:t>
            </a:r>
            <a:r>
              <a:rPr sz="2600">
                <a:latin typeface="Times New Roman"/>
                <a:ea typeface="Times New Roman"/>
                <a:cs typeface="Times New Roman"/>
              </a:rPr>
              <a:t>араграф </a:t>
            </a:r>
            <a:r>
              <a:rPr lang="ru-RU" sz="2600">
                <a:latin typeface="Times New Roman"/>
                <a:ea typeface="Times New Roman"/>
                <a:cs typeface="Times New Roman"/>
              </a:rPr>
              <a:t>49</a:t>
            </a:r>
            <a:r>
              <a:rPr sz="2600">
                <a:latin typeface="Times New Roman"/>
                <a:ea typeface="Times New Roman"/>
                <a:cs typeface="Times New Roman"/>
              </a:rPr>
              <a:t> учебника.</a:t>
            </a:r>
            <a:endParaRPr sz="2600">
              <a:latin typeface="Times New Roman"/>
              <a:ea typeface="Times New Roman"/>
              <a:cs typeface="Times New Roman"/>
            </a:endParaRPr>
          </a:p>
          <a:p>
            <a:pPr marL="371994" indent="-371994">
              <a:lnSpc>
                <a:spcPct val="10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sz="2600">
                <a:latin typeface="Times New Roman"/>
                <a:ea typeface="Times New Roman"/>
                <a:cs typeface="Times New Roman"/>
              </a:rPr>
              <a:t>Для тех, кто планирует сдавать ОГЭ по биологии (подготовка):</a:t>
            </a:r>
            <a:endParaRPr sz="260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00000"/>
              </a:lnSpc>
              <a:spcAft>
                <a:spcPts val="0"/>
              </a:spcAft>
              <a:defRPr/>
            </a:pPr>
            <a:r>
              <a:rPr sz="2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(создана группа «8 класс подготовка к ОГЭ; ребятам на портале приходит уведомление </a:t>
            </a:r>
            <a:r>
              <a:rPr sz="2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sz="2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домашней). Ссылка на домашнюю работу:</a:t>
            </a:r>
            <a:r>
              <a:rPr lang="ru-RU" sz="260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sz="2600">
                <a:latin typeface="Times New Roman"/>
                <a:ea typeface="Times New Roman"/>
                <a:cs typeface="Times New Roman"/>
              </a:rPr>
              <a:t>https://bio-oge.sdamgia.ru/test?id=1879494</a:t>
            </a:r>
            <a:r>
              <a:rPr lang="ru-RU" sz="2600">
                <a:latin typeface="Times New Roman"/>
                <a:ea typeface="Times New Roman"/>
                <a:cs typeface="Times New Roman"/>
              </a:rPr>
              <a:t> </a:t>
            </a:r>
            <a:endParaRPr sz="2600">
              <a:latin typeface="Times New Roman"/>
              <a:ea typeface="Times New Roman"/>
              <a:cs typeface="Times New Roman"/>
            </a:endParaRPr>
          </a:p>
          <a:p>
            <a:pPr lvl="0">
              <a:spcBef>
                <a:spcPts val="799"/>
              </a:spcBef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sz="2600">
                <a:latin typeface="Times New Roman"/>
                <a:ea typeface="Times New Roman"/>
                <a:cs typeface="Times New Roman"/>
              </a:rPr>
              <a:t>Творческое</a:t>
            </a:r>
            <a:r>
              <a:rPr sz="2600"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600">
                <a:latin typeface="Times New Roman"/>
                <a:ea typeface="Times New Roman"/>
                <a:cs typeface="Times New Roman"/>
              </a:rPr>
              <a:t> создать видеопамятку «Гигиена глаз»</a:t>
            </a:r>
            <a:endParaRPr sz="2600" b="1" u="sng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4097" hidden="0"/>
          <p:cNvSpPr>
            <a:spLocks noAdjustHandles="0" noChangeArrowheads="0"/>
          </p:cNvSpPr>
          <p:nvPr isPhoto="0" userDrawn="0"/>
        </p:nvSpPr>
        <p:spPr bwMode="auto">
          <a:xfrm>
            <a:off x="684212" y="1412875"/>
            <a:ext cx="822960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 algn="r">
              <a:buNone/>
              <a:defRPr/>
            </a:pPr>
            <a:r>
              <a:rPr lang="ru-RU" sz="4000" i="1"/>
              <a:t>«Ум человеческий только тогда понимает обобщения, когда он сам его сделал или проверил»</a:t>
            </a:r>
            <a:endParaRPr/>
          </a:p>
        </p:txBody>
      </p:sp>
      <p:sp>
        <p:nvSpPr>
          <p:cNvPr id="5" name="Shape 4098" hidden="0"/>
          <p:cNvSpPr>
            <a:spLocks noAdjustHandles="0" noChangeArrowheads="0"/>
          </p:cNvSpPr>
          <p:nvPr isPhoto="0" userDrawn="0"/>
        </p:nvSpPr>
        <p:spPr bwMode="auto">
          <a:xfrm>
            <a:off x="5508624" y="3284536"/>
            <a:ext cx="2521165" cy="581315"/>
          </a:xfrm>
          <a:prstGeom prst="rect">
            <a:avLst/>
          </a:prstGeom>
          <a:noFill/>
        </p:spPr>
        <p:txBody>
          <a:bodyPr lIns="90000" tIns="46800" rIns="90000" bIns="46800" anchor="t">
            <a:spAutoFit/>
          </a:bodyPr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>
              <a:buNone/>
              <a:defRPr/>
            </a:pPr>
            <a:r>
              <a:rPr lang="ru-RU" sz="3200"/>
              <a:t>Л.Н.Толстой</a:t>
            </a:r>
            <a:endParaRPr/>
          </a:p>
        </p:txBody>
      </p:sp>
      <p:grpSp>
        <p:nvGrpSpPr>
          <p:cNvPr id="6" name="Group 4099" hidden="0"/>
          <p:cNvGrpSpPr/>
          <p:nvPr isPhoto="0" userDrawn="0"/>
        </p:nvGrpSpPr>
        <p:grpSpPr bwMode="auto">
          <a:xfrm>
            <a:off x="468312" y="4365625"/>
            <a:ext cx="7540625" cy="2089150"/>
            <a:chOff x="295" y="2750"/>
            <a:chExt cx="4749" cy="1315"/>
          </a:xfrm>
        </p:grpSpPr>
        <p:sp>
          <p:nvSpPr>
            <p:cNvPr id="7" name="Shape 4100" hidden="0"/>
            <p:cNvSpPr>
              <a:spLocks noChangeShapeType="1"/>
            </p:cNvSpPr>
            <p:nvPr isPhoto="0" userDrawn="0"/>
          </p:nvSpPr>
          <p:spPr bwMode="auto">
            <a:xfrm>
              <a:off x="295" y="2750"/>
              <a:ext cx="2558" cy="1315"/>
            </a:xfrm>
            <a:prstGeom prst="rect">
              <a:avLst/>
            </a:prstGeom>
            <a:noFill/>
          </p:spPr>
          <p:txBody>
            <a:bodyPr lIns="68760" tIns="16002" rIns="68760" bIns="0" anchor="t"/>
            <a:lstStyle>
              <a:lvl1pPr marL="0" indent="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1pPr>
              <a:lvl2pPr marL="742950" indent="-28575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2pPr>
              <a:lvl3pPr marL="11430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3pPr>
              <a:lvl4pPr marL="16002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4pPr>
              <a:lvl5pPr marL="20574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5pPr>
              <a:lvl6pPr>
                <a:defRPr lang="en-GB" sz="1800"/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6pPr>
              <a:lvl7pPr>
                <a:defRPr lang="en-GB" sz="1800"/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7pPr>
              <a:lvl8pPr>
                <a:defRPr lang="en-GB" sz="1800"/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8pPr>
              <a:lvl9pPr>
                <a:defRPr lang="en-GB" sz="1800"/>
                <a:tabLst>
                  <a:tab pos="341311" algn="l"/>
                  <a:tab pos="1255712" algn="l"/>
                  <a:tab pos="2170112" algn="l"/>
                  <a:tab pos="3084512" algn="l"/>
                  <a:tab pos="3998912" algn="l"/>
                  <a:tab pos="4913312" algn="l"/>
                  <a:tab pos="5827712" algn="l"/>
                  <a:tab pos="6742112" algn="l"/>
                  <a:tab pos="7656512" algn="l"/>
                  <a:tab pos="8570912" algn="l"/>
                  <a:tab pos="9485312" algn="l"/>
                  <a:tab pos="10399712" algn="l"/>
                </a:tabLst>
              </a:lvl9pPr>
            </a:lstStyle>
            <a:p>
              <a:pPr>
                <a:defRPr/>
              </a:pPr>
              <a:r>
                <a:rPr sz="1800">
                  <a:latin typeface="Times New Roman"/>
                  <a:ea typeface="Times New Roman"/>
                  <a:cs typeface="Times New Roman"/>
                </a:rPr>
                <a:t>Я знаю </a:t>
              </a:r>
              <a:r>
                <a:rPr lang="ru-RU" sz="1800">
                  <a:latin typeface="Times New Roman"/>
                  <a:ea typeface="Times New Roman"/>
                  <a:cs typeface="Times New Roman"/>
                </a:rPr>
                <a:t>название анализаторов</a:t>
              </a:r>
              <a:endParaRPr sz="1800">
                <a:latin typeface="Times New Roman"/>
                <a:ea typeface="Times New Roman"/>
                <a:cs typeface="Times New Roman"/>
              </a:endParaRPr>
            </a:p>
            <a:p>
              <a:pPr>
                <a:defRPr/>
              </a:pPr>
              <a:r>
                <a:rPr sz="1800">
                  <a:latin typeface="Times New Roman"/>
                  <a:ea typeface="Times New Roman"/>
                  <a:cs typeface="Times New Roman"/>
                </a:rPr>
                <a:t>Я знаю функции </a:t>
              </a:r>
              <a:r>
                <a:rPr lang="ru-RU" sz="1800">
                  <a:latin typeface="Times New Roman"/>
                  <a:ea typeface="Times New Roman"/>
                  <a:cs typeface="Times New Roman"/>
                </a:rPr>
                <a:t>анализаторов</a:t>
              </a:r>
              <a:endParaRPr sz="1800">
                <a:latin typeface="Times New Roman"/>
                <a:ea typeface="Times New Roman"/>
                <a:cs typeface="Times New Roman"/>
              </a:endParaRPr>
            </a:p>
            <a:p>
              <a:pPr>
                <a:defRPr/>
              </a:pPr>
              <a:r>
                <a:rPr sz="1800">
                  <a:latin typeface="Times New Roman"/>
                  <a:ea typeface="Times New Roman"/>
                  <a:cs typeface="Times New Roman"/>
                </a:rPr>
                <a:t>Я знаю строение</a:t>
              </a:r>
              <a:r>
                <a:rPr lang="ru-RU" sz="1800">
                  <a:latin typeface="Times New Roman"/>
                  <a:ea typeface="Times New Roman"/>
                  <a:cs typeface="Times New Roman"/>
                </a:rPr>
                <a:t> </a:t>
              </a:r>
              <a:r>
                <a:rPr lang="ru-RU" sz="1800">
                  <a:latin typeface="Times New Roman"/>
                  <a:ea typeface="Times New Roman"/>
                  <a:cs typeface="Times New Roman"/>
                </a:rPr>
                <a:t>анализаторов</a:t>
              </a:r>
              <a:endParaRPr sz="1800">
                <a:latin typeface="Times New Roman"/>
                <a:ea typeface="Times New Roman"/>
                <a:cs typeface="Times New Roman"/>
              </a:endParaRPr>
            </a:p>
            <a:p>
              <a:pPr>
                <a:defRPr/>
              </a:pPr>
              <a:r>
                <a:rPr sz="1800">
                  <a:latin typeface="Times New Roman"/>
                  <a:ea typeface="Times New Roman"/>
                  <a:cs typeface="Times New Roman"/>
                </a:rPr>
                <a:t>Я имею навыки оказания первой медицинской помощи при повреждении  </a:t>
              </a:r>
              <a:r>
                <a:rPr lang="ru-RU" sz="1800">
                  <a:latin typeface="Times New Roman"/>
                  <a:ea typeface="Times New Roman"/>
                  <a:cs typeface="Times New Roman"/>
                </a:rPr>
                <a:t>анализатора</a:t>
              </a:r>
              <a:endParaRPr sz="1800">
                <a:latin typeface="Times New Roman"/>
                <a:ea typeface="Times New Roman"/>
                <a:cs typeface="Times New Roman"/>
              </a:endParaRPr>
            </a:p>
          </p:txBody>
        </p:sp>
        <p:sp>
          <p:nvSpPr>
            <p:cNvPr id="8" name="Shape 4101" hidden="0"/>
            <p:cNvSpPr>
              <a:spLocks noChangeShapeType="1"/>
            </p:cNvSpPr>
            <p:nvPr isPhoto="0" userDrawn="0"/>
          </p:nvSpPr>
          <p:spPr bwMode="auto">
            <a:xfrm>
              <a:off x="2853" y="2750"/>
              <a:ext cx="1096" cy="1315"/>
            </a:xfrm>
            <a:prstGeom prst="rect">
              <a:avLst/>
            </a:prstGeom>
            <a:noFill/>
          </p:spPr>
          <p:txBody>
            <a:bodyPr lIns="68760" tIns="16002" rIns="68760" bIns="0" anchor="t"/>
            <a:lstStyle>
              <a:lvl1pPr marL="0" indent="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1pPr>
              <a:lvl2pPr marL="742950" indent="-28575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2pPr>
              <a:lvl3pPr marL="11430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3pPr>
              <a:lvl4pPr marL="16002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4pPr>
              <a:lvl5pPr marL="20574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5pPr>
              <a:lvl6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6pPr>
              <a:lvl7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7pPr>
              <a:lvl8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8pPr>
              <a:lvl9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9pPr>
            </a:lstStyle>
            <a:p>
              <a:pPr lvl="0">
                <a:lnSpc>
                  <a:spcPct val="93000"/>
                </a:lnSpc>
                <a:buNone/>
                <a:defRPr/>
              </a:pPr>
              <a:r>
                <a:rPr lang="ru-RU"/>
                <a:t>В начале урока</a:t>
              </a:r>
              <a:endParaRPr/>
            </a:p>
          </p:txBody>
        </p:sp>
        <p:sp>
          <p:nvSpPr>
            <p:cNvPr id="9" name="Shape 4102" hidden="0"/>
            <p:cNvSpPr>
              <a:spLocks noChangeShapeType="1"/>
            </p:cNvSpPr>
            <p:nvPr isPhoto="0" userDrawn="0"/>
          </p:nvSpPr>
          <p:spPr bwMode="auto">
            <a:xfrm>
              <a:off x="3949" y="2750"/>
              <a:ext cx="1095" cy="1315"/>
            </a:xfrm>
            <a:prstGeom prst="rect">
              <a:avLst/>
            </a:prstGeom>
            <a:noFill/>
          </p:spPr>
          <p:txBody>
            <a:bodyPr lIns="68760" tIns="16002" rIns="68760" bIns="0" anchor="t"/>
            <a:lstStyle>
              <a:lvl1pPr marL="0" indent="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1pPr>
              <a:lvl2pPr marL="742950" indent="-28575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2pPr>
              <a:lvl3pPr marL="11430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3pPr>
              <a:lvl4pPr marL="16002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4pPr>
              <a:lvl5pPr marL="2057400" indent="-228600" algn="l" defTabSz="449262">
                <a:lnSpc>
                  <a:spcPct val="100000"/>
                </a:lnSpc>
                <a:buNone/>
                <a:defRPr lang="en-GB" sz="1800">
                  <a:solidFill>
                    <a:srgbClr val="000000"/>
                  </a:solidFill>
                  <a:latin typeface="+mn-lt"/>
                  <a:ea typeface="Microsoft YaHei"/>
                </a:defR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5pPr>
              <a:lvl6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6pPr>
              <a:lvl7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7pPr>
              <a:lvl8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8pPr>
              <a:lvl9pPr>
                <a:defRPr lang="en-GB" sz="18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lvl9pPr>
            </a:lstStyle>
            <a:p>
              <a:pPr lvl="0">
                <a:lnSpc>
                  <a:spcPct val="93000"/>
                </a:lnSpc>
                <a:buNone/>
                <a:defRPr/>
              </a:pPr>
              <a:r>
                <a:rPr lang="ru-RU"/>
                <a:t>В конце урока</a:t>
              </a: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5121" hidden="0"/>
          <p:cNvSpPr>
            <a:spLocks noAdjustHandles="0" noChangeArrowheads="0"/>
          </p:cNvSpPr>
          <p:nvPr isPhoto="0" userDrawn="0"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 algn="ctr">
              <a:buNone/>
              <a:defRPr/>
            </a:pPr>
            <a:r>
              <a:rPr lang="ru-RU" sz="4400" b="1">
                <a:solidFill>
                  <a:srgbClr val="FF0000"/>
                </a:solidFill>
              </a:rPr>
              <a:t>«Куиз-Куиз-Трэйд»</a:t>
            </a:r>
            <a:br>
              <a:rPr lang="ru-RU" sz="4400" b="1">
                <a:solidFill>
                  <a:srgbClr val="FF0000"/>
                </a:solidFill>
              </a:rPr>
            </a:br>
            <a:r>
              <a:rPr lang="ru-RU" sz="4000" b="1"/>
              <a:t>(опроси, опроси, обменяйся карточками)</a:t>
            </a:r>
            <a:endParaRPr/>
          </a:p>
        </p:txBody>
      </p:sp>
      <p:sp>
        <p:nvSpPr>
          <p:cNvPr id="5" name="Shape 5122" hidden="0"/>
          <p:cNvSpPr>
            <a:spLocks noAdjustHandles="0" noChangeArrowheads="0"/>
          </p:cNvSpPr>
          <p:nvPr isPhoto="0" userDrawn="0"/>
        </p:nvSpPr>
        <p:spPr bwMode="auto">
          <a:xfrm>
            <a:off x="0" y="1916111"/>
            <a:ext cx="5219915" cy="3690275"/>
          </a:xfrm>
          <a:prstGeom prst="rect">
            <a:avLst/>
          </a:prstGeom>
          <a:noFill/>
        </p:spPr>
        <p:txBody>
          <a:bodyPr lIns="90000" tIns="46800" rIns="90000" bIns="46800" anchor="t">
            <a:spAutoFit/>
          </a:bodyPr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>
              <a:buNone/>
              <a:defRPr/>
            </a:pPr>
            <a:r>
              <a:rPr lang="ru-RU" sz="2000" b="1"/>
              <a:t>Встать, поднять руку, найти себе ближайшую пару не из своего стола.</a:t>
            </a:r>
            <a:endParaRPr/>
          </a:p>
          <a:p>
            <a:pPr lvl="0">
              <a:buNone/>
              <a:defRPr/>
            </a:pPr>
            <a:r>
              <a:rPr lang="ru-RU" sz="2000" b="1"/>
              <a:t>Ученик А спрашивает ученика Б.</a:t>
            </a:r>
            <a:endParaRPr/>
          </a:p>
          <a:p>
            <a:pPr lvl="0">
              <a:buNone/>
              <a:defRPr/>
            </a:pPr>
            <a:r>
              <a:rPr lang="ru-RU" sz="2000" b="1"/>
              <a:t>Ученик Б отвечает.</a:t>
            </a:r>
            <a:endParaRPr/>
          </a:p>
          <a:p>
            <a:pPr lvl="0">
              <a:buNone/>
              <a:defRPr/>
            </a:pPr>
            <a:r>
              <a:rPr lang="ru-RU" sz="2000" b="1"/>
              <a:t>Ученик А помогает и хвалит(если правильно), если нет, учит, переспрашивает, хвалит.</a:t>
            </a:r>
            <a:endParaRPr/>
          </a:p>
          <a:p>
            <a:pPr lvl="0">
              <a:buNone/>
              <a:defRPr/>
            </a:pPr>
            <a:r>
              <a:rPr lang="ru-RU" sz="2000" b="1"/>
              <a:t>Обменяться карточками и ролями с двумя одноклассниками. Заносите свою отметку знаком плюс или минус.</a:t>
            </a:r>
            <a:endParaRPr/>
          </a:p>
          <a:p>
            <a:pPr lvl="0">
              <a:buNone/>
              <a:defRPr/>
            </a:pPr>
            <a:endParaRPr/>
          </a:p>
          <a:p>
            <a:pPr lvl="0">
              <a:buNone/>
              <a:defRPr/>
            </a:pPr>
            <a:endParaRPr/>
          </a:p>
        </p:txBody>
      </p:sp>
      <p:pic>
        <p:nvPicPr>
          <p:cNvPr id="6" name="Image 5123" hidden="0"/>
          <p:cNvPicPr>
            <a:picLocks noChangeAspect="1" noGrp="1"/>
          </p:cNvPicPr>
          <p:nvPr isPhoto="0" userDrawn="0"/>
        </p:nvPicPr>
        <p:blipFill>
          <a:blip r:embed="rId2"/>
          <a:stretch/>
        </p:blipFill>
        <p:spPr bwMode="auto">
          <a:xfrm>
            <a:off x="4859337" y="2276475"/>
            <a:ext cx="4572000" cy="29336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23\Pictures\Безымянный.pn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0" y="893763"/>
            <a:ext cx="9144000" cy="5964237"/>
          </a:xfrm>
          <a:prstGeom prst="rect">
            <a:avLst/>
          </a:prstGeom>
          <a:noFill/>
        </p:spPr>
      </p:pic>
      <p:sp>
        <p:nvSpPr>
          <p:cNvPr id="5" name="TextBox 2" hidden="0"/>
          <p:cNvSpPr>
            <a:spLocks noAdjustHandles="0" noChangeArrowheads="0"/>
          </p:cNvSpPr>
          <p:nvPr isPhoto="0" userDrawn="0"/>
        </p:nvSpPr>
        <p:spPr bwMode="auto">
          <a:xfrm>
            <a:off x="714348" y="214290"/>
            <a:ext cx="7643865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600" b="1" cap="all">
                <a:ln w="0"/>
                <a:solidFill>
                  <a:srgbClr val="82302E"/>
                </a:solidFill>
                <a:latin typeface="Arial"/>
                <a:cs typeface="Arial"/>
              </a:rPr>
              <a:t>С</a:t>
            </a:r>
            <a:r>
              <a:rPr lang="ru-RU" sz="3600" b="1" cap="all">
                <a:ln w="0"/>
                <a:solidFill>
                  <a:srgbClr val="82302E"/>
                </a:solidFill>
                <a:latin typeface="Arial"/>
                <a:cs typeface="Arial"/>
              </a:rPr>
              <a:t>троение глазного яблока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6145" hidden="0"/>
          <p:cNvSpPr>
            <a:spLocks noAdjustHandles="0" noChangeArrowheads="0"/>
          </p:cNvSpPr>
          <p:nvPr isPhoto="0" userDrawn="0"/>
        </p:nvSpPr>
        <p:spPr bwMode="auto">
          <a:xfrm>
            <a:off x="457200" y="-101600"/>
            <a:ext cx="8229600" cy="13128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>
              <a:defRPr/>
            </a:pPr>
            <a:endParaRPr/>
          </a:p>
        </p:txBody>
      </p:sp>
      <p:sp>
        <p:nvSpPr>
          <p:cNvPr id="5" name="" hidden="0"/>
          <p:cNvSpPr/>
          <p:nvPr isPhoto="0" userDrawn="0"/>
        </p:nvSpPr>
        <p:spPr bwMode="auto">
          <a:xfrm flipH="0" flipV="0">
            <a:off x="457200" y="339581"/>
            <a:ext cx="8202083" cy="130527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l">
              <a:defRPr/>
            </a:pPr>
            <a:r>
              <a:rPr lang="ru-RU" sz="2200">
                <a:latin typeface="Arial"/>
                <a:ea typeface="Arial"/>
                <a:cs typeface="Arial"/>
              </a:rPr>
              <a:t>З</a:t>
            </a:r>
            <a:r>
              <a:rPr sz="2200">
                <a:latin typeface="Arial"/>
                <a:ea typeface="Arial"/>
                <a:cs typeface="Arial"/>
              </a:rPr>
              <a:t>аполн</a:t>
            </a:r>
            <a:r>
              <a:rPr lang="ru-RU" sz="2200">
                <a:latin typeface="Arial"/>
                <a:ea typeface="Arial"/>
                <a:cs typeface="Arial"/>
              </a:rPr>
              <a:t>ен</a:t>
            </a:r>
            <a:r>
              <a:rPr sz="2200">
                <a:latin typeface="Arial"/>
                <a:ea typeface="Arial"/>
                <a:cs typeface="Arial"/>
              </a:rPr>
              <a:t>и</a:t>
            </a:r>
            <a:r>
              <a:rPr lang="ru-RU" sz="2200">
                <a:latin typeface="Arial"/>
                <a:ea typeface="Arial"/>
                <a:cs typeface="Arial"/>
              </a:rPr>
              <a:t>е</a:t>
            </a:r>
            <a:r>
              <a:rPr sz="2200">
                <a:latin typeface="Arial"/>
                <a:ea typeface="Arial"/>
                <a:cs typeface="Arial"/>
              </a:rPr>
              <a:t> таблиц</a:t>
            </a:r>
            <a:r>
              <a:rPr lang="ru-RU" sz="2200">
                <a:latin typeface="Arial"/>
                <a:ea typeface="Arial"/>
                <a:cs typeface="Arial"/>
              </a:rPr>
              <a:t>ы</a:t>
            </a:r>
            <a:r>
              <a:rPr sz="2200">
                <a:latin typeface="Arial"/>
                <a:ea typeface="Arial"/>
                <a:cs typeface="Arial"/>
              </a:rPr>
              <a:t> </a:t>
            </a:r>
            <a:r>
              <a:rPr sz="2200" b="1">
                <a:latin typeface="Arial"/>
                <a:ea typeface="Arial"/>
                <a:cs typeface="Arial"/>
              </a:rPr>
              <a:t>«Строение и функции </a:t>
            </a:r>
            <a:r>
              <a:rPr lang="ru-RU" sz="2200" b="1">
                <a:latin typeface="Arial"/>
                <a:ea typeface="Arial"/>
                <a:cs typeface="Arial"/>
              </a:rPr>
              <a:t>зрительного анализатора</a:t>
            </a:r>
            <a:r>
              <a:rPr sz="2200" b="1">
                <a:latin typeface="Arial"/>
                <a:ea typeface="Arial"/>
                <a:cs typeface="Arial"/>
              </a:rPr>
              <a:t>»</a:t>
            </a:r>
            <a:r>
              <a:rPr sz="2200">
                <a:latin typeface="Arial"/>
                <a:ea typeface="Arial"/>
                <a:cs typeface="Arial"/>
              </a:rPr>
              <a:t> </a:t>
            </a:r>
            <a:endParaRPr sz="2200">
              <a:latin typeface="Arial"/>
              <a:ea typeface="Arial"/>
              <a:cs typeface="Arial"/>
            </a:endParaRPr>
          </a:p>
        </p:txBody>
      </p:sp>
      <p:graphicFrame>
        <p:nvGraphicFramePr>
          <p:cNvPr id="6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457200" y="1447564"/>
          <a:ext cx="4250972" cy="5079999"/>
        </p:xfrm>
        <a:graphic>
          <a:graphicData uri="http://schemas.openxmlformats.org/drawingml/2006/table">
            <a:tbl>
              <a:tblPr firstRow="1" firstCol="1" lastRow="0" lastCol="0" bandRow="1" bandCol="0">
                <a:tableStyleId>{19D92014-E9EB-FA9D-F567-E9D020FE4ED0}</a:tableStyleId>
              </a:tblPr>
              <a:tblGrid>
                <a:gridCol w="3240223"/>
                <a:gridCol w="2410259"/>
                <a:gridCol w="2825241"/>
              </a:tblGrid>
              <a:tr h="337150">
                <a:tc>
                  <a:txBody>
                    <a:bodyPr/>
                    <a:p>
                      <a:pPr marL="0" marR="0" indent="0" algn="ctr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 b="1">
                          <a:latin typeface="Times New Roman"/>
                          <a:ea typeface="Times New Roman"/>
                          <a:cs typeface="Times New Roman"/>
                        </a:rPr>
                        <a:t>Компоненты глаза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Times New Roman"/>
                          <a:ea typeface="Times New Roman"/>
                          <a:cs typeface="Times New Roman"/>
                        </a:rPr>
                        <a:t>Особенности строения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sz="1600" b="1">
                          <a:latin typeface="Times New Roman"/>
                          <a:ea typeface="Times New Roman"/>
                          <a:cs typeface="Times New Roman"/>
                        </a:rPr>
                        <a:t>Роль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21797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Белочная оболочка (склера)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Роговица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Конъюнктива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Сосудистая оболочка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Ресничное тело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Радужная оболочка (радужка)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Зрачок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Хрусталик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Стекловидное тело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Передняя камера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Задняя камера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Сетчатая оболочка (сетчатка)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Желтое пятно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  <a:tr h="337150">
                <a:tc>
                  <a:txBody>
                    <a:bodyPr/>
                    <a:p>
                      <a:pPr marL="0" marR="0" indent="0">
                        <a:spcBef>
                          <a:spcPts val="999"/>
                        </a:spcBef>
                        <a:spcAft>
                          <a:spcPts val="999"/>
                        </a:spcAft>
                        <a:defRPr/>
                      </a:pPr>
                      <a:r>
                        <a:rPr sz="1600">
                          <a:latin typeface="Times New Roman"/>
                          <a:ea typeface="Times New Roman"/>
                          <a:cs typeface="Times New Roman"/>
                        </a:rPr>
                        <a:t>Слепое пятно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  <a:tc>
                  <a:txBody>
                    <a:bodyPr/>
                    <a:p>
                      <a:pPr>
                        <a:defRPr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vert="horz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F68D0F40-0354-F34C-0BC4-D5CB6102D9A2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" hidden="0"/>
          <p:cNvSpPr/>
          <p:nvPr isPhoto="0" userDrawn="0"/>
        </p:nvSpPr>
        <p:spPr bwMode="auto">
          <a:xfrm flipH="0" flipV="0">
            <a:off x="359827" y="529166"/>
            <a:ext cx="7567083" cy="5079999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 algn="ctr">
              <a:defRPr/>
            </a:pPr>
            <a:r>
              <a:rPr sz="2400" b="0" i="0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Глазкам нужно отдохнуть. </a:t>
            </a:r>
            <a: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(Ребята закрывают глаза)</a:t>
            </a:r>
            <a:b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400" b="0" i="0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Нужно глубоко вздохнуть. </a:t>
            </a:r>
            <a: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(Глубокий вдох. Глаза все так же закрыты)</a:t>
            </a:r>
            <a:b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400" b="0" i="0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Глаза по кругу побегут. </a:t>
            </a:r>
            <a: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(Глаза открыты. Движение зрачком по кругу по часовой и против часовой стрелки)</a:t>
            </a:r>
            <a:b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400" b="0" i="0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Много-много раз моргнут </a:t>
            </a:r>
            <a: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(Частое моргание глазами)</a:t>
            </a:r>
            <a:b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400" b="0" i="0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Глазкам стало хорошо. </a:t>
            </a:r>
            <a: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(Легкое касание кончиками пальцев закрытых глаз)</a:t>
            </a:r>
            <a:b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sz="2400" b="0" i="0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Увидят мои глазки все! </a:t>
            </a:r>
            <a:r>
              <a:rPr sz="2400" b="0" i="1" u="none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(Глаза распахнуты. На лице широкая улыбка)</a:t>
            </a:r>
            <a:endParaRPr sz="2400" b="0" i="1" u="none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7" name="Picture 2" descr="http://www.more-optiki.kiev.ua/UserFiles/Image/15.JPG" hidden="0"/>
          <p:cNvPicPr>
            <a:picLocks noChangeAspect="1" noChangeArrowheads="1"/>
          </p:cNvPicPr>
          <p:nvPr isPhoto="0" userDrawn="0"/>
        </p:nvPicPr>
        <p:blipFill>
          <a:blip r:embed="rId2"/>
          <a:srcRect l="3019" t="0" r="4909" b="0"/>
          <a:stretch/>
        </p:blipFill>
        <p:spPr bwMode="auto">
          <a:xfrm flipH="0" flipV="0">
            <a:off x="5056249" y="4389081"/>
            <a:ext cx="3801232" cy="21981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6" descr="http://luts.ucoz.ru/_ld/3/63173155.jpg" hidden="0"/>
          <p:cNvPicPr>
            <a:picLocks noChangeAspect="1" noChangeArrowheads="1"/>
          </p:cNvPicPr>
          <p:nvPr isPhoto="0" userDrawn="0"/>
        </p:nvPicPr>
        <p:blipFill>
          <a:blip r:embed="rId2">
            <a:lum bright="10000" contrast="10000"/>
          </a:blip>
          <a:stretch/>
        </p:blipFill>
        <p:spPr bwMode="auto">
          <a:xfrm>
            <a:off x="1795515" y="-132291"/>
            <a:ext cx="7533693" cy="6758798"/>
          </a:xfrm>
          <a:prstGeom prst="rect">
            <a:avLst/>
          </a:prstGeom>
          <a:noFill/>
        </p:spPr>
      </p:pic>
      <p:sp>
        <p:nvSpPr>
          <p:cNvPr id="5" name="TextBox 2" hidden="0"/>
          <p:cNvSpPr>
            <a:spLocks noAdjustHandles="0" noChangeArrowheads="0"/>
          </p:cNvSpPr>
          <p:nvPr isPhoto="0" userDrawn="0"/>
        </p:nvSpPr>
        <p:spPr bwMode="auto">
          <a:xfrm>
            <a:off x="142843" y="4357693"/>
            <a:ext cx="5945418" cy="173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defRPr/>
            </a:pPr>
            <a:r>
              <a:rPr sz="1800">
                <a:latin typeface="Times New Roman"/>
                <a:ea typeface="Times New Roman"/>
                <a:cs typeface="Times New Roman"/>
              </a:rPr>
              <a:t>Выполнение интерактивного задания </a:t>
            </a:r>
            <a:r>
              <a:rPr sz="1800">
                <a:latin typeface="Times New Roman"/>
                <a:ea typeface="Times New Roman"/>
                <a:cs typeface="Times New Roman"/>
              </a:rPr>
              <a:t>с использованием ресу</a:t>
            </a:r>
            <a:r>
              <a:rPr sz="1800">
                <a:latin typeface="Times New Roman"/>
                <a:ea typeface="Times New Roman"/>
                <a:cs typeface="Times New Roman"/>
              </a:rPr>
              <a:t>рса</a:t>
            </a:r>
            <a:endParaRPr sz="180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00000"/>
              </a:lnSpc>
              <a:spcAft>
                <a:spcPts val="0"/>
              </a:spcAft>
              <a:defRPr/>
            </a:pPr>
            <a:r>
              <a:rPr sz="1800">
                <a:latin typeface="Times New Roman"/>
                <a:ea typeface="Times New Roman"/>
                <a:cs typeface="Times New Roman"/>
              </a:rPr>
              <a:t>https://www.yaklass.ru/p/biologia/chelovek/organy-chuvstv-16083/poniatie-ob-analizatorakh-zritelnyi-analizator-16084/re-e7983bcf-ea0e-4057-a1df-3290c441e092</a:t>
            </a:r>
            <a:endParaRPr sz="1800">
              <a:latin typeface="Times New Roman"/>
              <a:ea typeface="Times New Roman"/>
              <a:cs typeface="Times New Roman"/>
            </a:endParaRPr>
          </a:p>
          <a:p>
            <a:pPr>
              <a:defRPr/>
            </a:pPr>
            <a:endParaRPr sz="1800" b="1" u="sng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11265" hidden="0"/>
          <p:cNvSpPr>
            <a:spLocks noChangeShapeType="1" noGrp="1"/>
          </p:cNvSpPr>
          <p:nvPr isPhoto="0" userDrawn="0"/>
        </p:nvSpPr>
        <p:spPr bwMode="auto">
          <a:xfrm>
            <a:off x="179386" y="333374"/>
            <a:ext cx="8714110" cy="1802146"/>
          </a:xfrm>
          <a:prstGeom prst="rect">
            <a:avLst/>
          </a:prstGeom>
          <a:noFill/>
        </p:spPr>
        <p:txBody>
          <a:bodyPr lIns="90000" tIns="46800" rIns="90000" bIns="46800" anchor="t">
            <a:spAutoFit/>
          </a:bodyPr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>
              <a:buNone/>
              <a:defRPr/>
            </a:pPr>
            <a:r>
              <a:rPr lang="ru-RU" sz="2800"/>
              <a:t>Ситуация 1</a:t>
            </a:r>
            <a:endParaRPr sz="2800"/>
          </a:p>
          <a:p>
            <a:pPr lvl="0">
              <a:buNone/>
              <a:defRPr/>
            </a:pPr>
            <a:r>
              <a:rPr sz="2800">
                <a:latin typeface="Times New Roman"/>
                <a:ea typeface="Times New Roman"/>
                <a:cs typeface="Times New Roman"/>
              </a:rPr>
              <a:t>У пострадавшего наблюдаются </a:t>
            </a:r>
            <a:r>
              <a:rPr sz="2800">
                <a:latin typeface="Times New Roman"/>
                <a:ea typeface="Times New Roman"/>
                <a:cs typeface="Times New Roman"/>
              </a:rPr>
              <a:t>сильная боль</a:t>
            </a:r>
            <a:r>
              <a:rPr lang="en-US" sz="280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ea typeface="Times New Roman"/>
                <a:cs typeface="Times New Roman"/>
              </a:rPr>
              <a:t>после попадания стружки в глаз</a:t>
            </a:r>
            <a:r>
              <a:rPr sz="2800">
                <a:latin typeface="Times New Roman"/>
                <a:ea typeface="Times New Roman"/>
                <a:cs typeface="Times New Roman"/>
              </a:rPr>
              <a:t>, усиливающаяся при прикосновении</a:t>
            </a:r>
            <a:r>
              <a:rPr lang="ru-RU" sz="2800"/>
              <a:t>.</a:t>
            </a:r>
            <a:endParaRPr sz="2800"/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51393" y="3095624"/>
            <a:ext cx="7729054" cy="35454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hape 13313" hidden="0"/>
          <p:cNvSpPr>
            <a:spLocks noChangeShapeType="1" noGrp="1"/>
          </p:cNvSpPr>
          <p:nvPr isPhoto="0" userDrawn="0"/>
        </p:nvSpPr>
        <p:spPr bwMode="auto">
          <a:xfrm>
            <a:off x="179386" y="333374"/>
            <a:ext cx="8714110" cy="1373795"/>
          </a:xfrm>
          <a:prstGeom prst="rect">
            <a:avLst/>
          </a:prstGeom>
          <a:noFill/>
        </p:spPr>
        <p:txBody>
          <a:bodyPr lIns="90000" tIns="46800" rIns="90000" bIns="46800" anchor="t">
            <a:spAutoFit/>
          </a:bodyPr>
          <a:lstStyle>
            <a:lvl1pPr marL="0" indent="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  <a:lvl2pPr marL="742950" indent="-28575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2pPr>
            <a:lvl3pPr marL="11430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3pPr>
            <a:lvl4pPr marL="16002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4pPr>
            <a:lvl5pPr marL="2057400" indent="-228600" algn="l" defTabSz="449262">
              <a:lnSpc>
                <a:spcPct val="100000"/>
              </a:lnSpc>
              <a:buNone/>
              <a:defRPr lang="en-GB" sz="1800">
                <a:solidFill>
                  <a:srgbClr val="000000"/>
                </a:solidFill>
                <a:latin typeface="+mn-lt"/>
                <a:ea typeface="Microsoft YaHei"/>
              </a:defR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5pPr>
            <a:lvl6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6pPr>
            <a:lvl7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7pPr>
            <a:lvl8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8pPr>
            <a:lvl9pPr>
              <a:defRPr lang="en-GB" sz="18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9pPr>
          </a:lstStyle>
          <a:p>
            <a:pPr lvl="0">
              <a:buNone/>
              <a:defRPr/>
            </a:pPr>
            <a:r>
              <a:rPr lang="ru-RU" sz="2800"/>
              <a:t>Ситуация 2</a:t>
            </a:r>
            <a:endParaRPr sz="2800"/>
          </a:p>
          <a:p>
            <a:pPr lvl="0">
              <a:buNone/>
              <a:defRPr/>
            </a:pPr>
            <a:r>
              <a:rPr sz="2800">
                <a:latin typeface="Times New Roman"/>
                <a:ea typeface="Times New Roman"/>
                <a:cs typeface="Times New Roman"/>
              </a:rPr>
              <a:t>У пострадавшего наблюдаются </a:t>
            </a:r>
            <a:r>
              <a:rPr sz="2800">
                <a:latin typeface="Times New Roman"/>
                <a:ea typeface="Times New Roman"/>
                <a:cs typeface="Times New Roman"/>
              </a:rPr>
              <a:t>сильная боль</a:t>
            </a:r>
            <a:r>
              <a:rPr lang="en-US" sz="280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ea typeface="Times New Roman"/>
                <a:cs typeface="Times New Roman"/>
              </a:rPr>
              <a:t>после случайного ранения о побег дерева глаз</a:t>
            </a:r>
            <a:r>
              <a:rPr sz="2800">
                <a:latin typeface="Times New Roman"/>
                <a:ea typeface="Times New Roman"/>
                <a:cs typeface="Times New Roman"/>
              </a:rPr>
              <a:t>, светобоязнь</a:t>
            </a:r>
            <a:endParaRPr sz="2800"/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130208" y="1904999"/>
            <a:ext cx="4079416" cy="46171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Blank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Р7-Офис/5.5.4.20</Application>
  <DocSecurity>0</DocSecurity>
  <PresentationFormat>On-screen Show (4:3)</PresentationFormat>
  <Paragraphs>0</Paragraphs>
  <Slides>12</Slides>
  <Notes>12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/>
  <cp:keywords/>
  <dc:description/>
  <dc:identifier/>
  <dc:language/>
  <cp:lastModifiedBy/>
  <cp:revision>2</cp:revision>
  <dcterms:modified xsi:type="dcterms:W3CDTF">2020-10-27T07:37:40Z</dcterms:modified>
  <cp:category/>
  <cp:contentStatus/>
  <cp:version/>
</cp:coreProperties>
</file>