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9" r:id="rId5"/>
    <p:sldId id="287" r:id="rId6"/>
    <p:sldId id="288" r:id="rId7"/>
    <p:sldId id="285" r:id="rId8"/>
    <p:sldId id="284" r:id="rId9"/>
    <p:sldId id="261" r:id="rId10"/>
    <p:sldId id="276" r:id="rId11"/>
    <p:sldId id="262" r:id="rId12"/>
    <p:sldId id="263" r:id="rId13"/>
    <p:sldId id="274" r:id="rId14"/>
    <p:sldId id="266" r:id="rId15"/>
    <p:sldId id="267" r:id="rId16"/>
    <p:sldId id="265" r:id="rId17"/>
    <p:sldId id="264" r:id="rId18"/>
    <p:sldId id="268" r:id="rId19"/>
    <p:sldId id="269" r:id="rId20"/>
    <p:sldId id="271" r:id="rId21"/>
    <p:sldId id="272" r:id="rId22"/>
    <p:sldId id="273" r:id="rId23"/>
    <p:sldId id="28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CC0099"/>
    <a:srgbClr val="FFFFFF"/>
    <a:srgbClr val="00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04232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293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47252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183064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92797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145285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42903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8667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63942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20723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1165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5152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9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0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2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3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4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5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6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7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8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9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0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3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4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5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6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7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8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57554" y="1428736"/>
            <a:ext cx="5429288" cy="378621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государственное бюджетное профессиональное 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образовательное учреждение Самарской области      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«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Хворостянский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государственный техникум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имени Юрия Рябова» 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Формы работы кружка по 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художественно-эстетическому направлению 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«Веселая кисточка» 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 СП ГБОУ СОШ с.Хворостянка 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«Детский сад «Колосок»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br>
              <a:rPr lang="ru-RU" sz="1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                        Преподаватель :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                         Петрушкина В.В.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uk-UA" sz="2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18443" name="Слайд" r:id="rId3" imgW="4570378" imgH="3427533" progId="PowerPoint.Slide.12">
              <p:embed/>
            </p:oleObj>
          </a:graphicData>
        </a:graphic>
      </p:graphicFrame>
      <p:sp>
        <p:nvSpPr>
          <p:cNvPr id="3" name="Місце для вмісту 2"/>
          <p:cNvSpPr>
            <a:spLocks noGrp="1"/>
          </p:cNvSpPr>
          <p:nvPr>
            <p:ph idx="4294967295"/>
          </p:nvPr>
        </p:nvSpPr>
        <p:spPr>
          <a:xfrm>
            <a:off x="395536" y="332656"/>
            <a:ext cx="8424936" cy="57935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FFFF00"/>
                </a:solidFill>
              </a:rPr>
              <a:t>Первый этап </a:t>
            </a:r>
            <a:r>
              <a:rPr lang="ru-RU" sz="2800" dirty="0"/>
              <a:t>изобразительной деятельности кружковой работы  направлен на формирование эмоционального контакта, потребности в общении со взрослым ( воспитателем) и включает сенсорные, подвижные пальчиковые игры. Организуя эмоциональные игры с использованием  музыки, воды,  мыльных пузырей, воспитатель  переходит на </a:t>
            </a:r>
            <a:r>
              <a:rPr lang="ru-RU" sz="2800" dirty="0">
                <a:solidFill>
                  <a:srgbClr val="FFFF00"/>
                </a:solidFill>
              </a:rPr>
              <a:t>«</a:t>
            </a:r>
            <a:r>
              <a:rPr lang="ru-RU" sz="2800" b="1" dirty="0">
                <a:solidFill>
                  <a:srgbClr val="FFFF00"/>
                </a:solidFill>
              </a:rPr>
              <a:t>рисование пальчиком», «рисование ладошкой</a:t>
            </a:r>
            <a:r>
              <a:rPr lang="ru-RU" sz="2800" dirty="0">
                <a:solidFill>
                  <a:srgbClr val="FFFF00"/>
                </a:solidFill>
              </a:rPr>
              <a:t>» </a:t>
            </a:r>
            <a:r>
              <a:rPr lang="ru-RU" sz="2800" dirty="0" smtClean="0">
                <a:solidFill>
                  <a:srgbClr val="FFFF00"/>
                </a:solidFill>
              </a:rPr>
              <a:t>   </a:t>
            </a:r>
            <a:r>
              <a:rPr lang="ru-RU" sz="2800" dirty="0" smtClean="0"/>
              <a:t>(</a:t>
            </a:r>
            <a:r>
              <a:rPr lang="ru-RU" sz="2800" dirty="0"/>
              <a:t>жесткая кисть, ватная палочка, гуашь).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29248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19467" name="Слайд" r:id="rId3" imgW="4570378" imgH="3427533" progId="PowerPoint.Slide.12">
              <p:embed/>
            </p:oleObj>
          </a:graphicData>
        </a:graphic>
      </p:graphicFrame>
      <p:pic>
        <p:nvPicPr>
          <p:cNvPr id="2" name="Объект 1"/>
          <p:cNvPicPr>
            <a:picLocks noGrp="1" noChangeAspect="1"/>
          </p:cNvPicPr>
          <p:nvPr>
            <p:ph idx="4294967295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3374"/>
            <a:ext cx="8352928" cy="6191969"/>
          </a:xfrm>
        </p:spPr>
      </p:pic>
    </p:spTree>
    <p:extLst>
      <p:ext uri="{BB962C8B-B14F-4D97-AF65-F5344CB8AC3E}">
        <p14:creationId xmlns="" xmlns:p14="http://schemas.microsoft.com/office/powerpoint/2010/main" val="100247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30728" name="Слайд" r:id="rId3" imgW="4570378" imgH="3427533" progId="PowerPoint.Slide.12">
              <p:embed/>
            </p:oleObj>
          </a:graphicData>
        </a:graphic>
      </p:graphicFrame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033" y="397669"/>
            <a:ext cx="4041775" cy="303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28206"/>
            <a:ext cx="4041775" cy="303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025670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20490" name="Слайд" r:id="rId3" imgW="4570378" imgH="3427533" progId="PowerPoint.Slide.12">
              <p:embed/>
            </p:oleObj>
          </a:graphicData>
        </a:graphic>
      </p:graphicFrame>
      <p:pic>
        <p:nvPicPr>
          <p:cNvPr id="2" name="Объект 1"/>
          <p:cNvPicPr>
            <a:picLocks noGrp="1" noChangeAspect="1"/>
          </p:cNvPicPr>
          <p:nvPr>
            <p:ph idx="4294967295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8496944" cy="6120680"/>
          </a:xfrm>
        </p:spPr>
      </p:pic>
    </p:spTree>
    <p:extLst>
      <p:ext uri="{BB962C8B-B14F-4D97-AF65-F5344CB8AC3E}">
        <p14:creationId xmlns="" xmlns:p14="http://schemas.microsoft.com/office/powerpoint/2010/main" val="33260148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21514" name="Слайд" r:id="rId3" imgW="4570378" imgH="3427533" progId="PowerPoint.Slide.12">
              <p:embed/>
            </p:oleObj>
          </a:graphicData>
        </a:graphic>
      </p:graphicFrame>
      <p:sp>
        <p:nvSpPr>
          <p:cNvPr id="3" name="Місце для вмісту 2"/>
          <p:cNvSpPr>
            <a:spLocks noGrp="1"/>
          </p:cNvSpPr>
          <p:nvPr>
            <p:ph idx="4294967295"/>
          </p:nvPr>
        </p:nvSpPr>
        <p:spPr>
          <a:xfrm>
            <a:off x="4032250" y="273050"/>
            <a:ext cx="5111750" cy="58531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15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Второй этап </a:t>
            </a:r>
            <a:r>
              <a:rPr lang="ru-RU" sz="2150" dirty="0">
                <a:latin typeface="Times New Roman" pitchFamily="18" charset="0"/>
                <a:cs typeface="Times New Roman" pitchFamily="18" charset="0"/>
              </a:rPr>
              <a:t>направлен на развитие зрительного внимания, восприятия предметов, свойств (величины, формы, цвета). На этом этапе проводится </a:t>
            </a:r>
            <a:r>
              <a:rPr lang="ru-RU" sz="2150" dirty="0" smtClean="0">
                <a:latin typeface="Times New Roman" pitchFamily="18" charset="0"/>
                <a:cs typeface="Times New Roman" pitchFamily="18" charset="0"/>
              </a:rPr>
              <a:t>     работа      </a:t>
            </a:r>
            <a:r>
              <a:rPr lang="ru-RU" sz="2150" dirty="0">
                <a:latin typeface="Times New Roman" pitchFamily="18" charset="0"/>
                <a:cs typeface="Times New Roman" pitchFamily="18" charset="0"/>
              </a:rPr>
              <a:t>по совершенствованию и дифференциации мелких движений пальцев, кисти рук, зрительно- двигательной координации. Художественная техника               </a:t>
            </a:r>
            <a:r>
              <a:rPr lang="ru-RU" sz="215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15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«Прижми и отпечатай» </a:t>
            </a:r>
            <a:r>
              <a:rPr lang="ru-RU" sz="2150" dirty="0">
                <a:latin typeface="Times New Roman" pitchFamily="18" charset="0"/>
                <a:cs typeface="Times New Roman" pitchFamily="18" charset="0"/>
              </a:rPr>
              <a:t>- привлекает </a:t>
            </a:r>
            <a:r>
              <a:rPr lang="ru-RU" sz="2150" dirty="0" smtClean="0">
                <a:latin typeface="Times New Roman" pitchFamily="18" charset="0"/>
                <a:cs typeface="Times New Roman" pitchFamily="18" charset="0"/>
              </a:rPr>
              <a:t>    детей </a:t>
            </a:r>
            <a:r>
              <a:rPr lang="ru-RU" sz="2150" dirty="0">
                <a:latin typeface="Times New Roman" pitchFamily="18" charset="0"/>
                <a:cs typeface="Times New Roman" pitchFamily="18" charset="0"/>
              </a:rPr>
              <a:t>процессом печатания, угадывания того, что получится в </a:t>
            </a:r>
            <a:r>
              <a:rPr lang="ru-RU" sz="2150" dirty="0" smtClean="0">
                <a:latin typeface="Times New Roman" pitchFamily="18" charset="0"/>
                <a:cs typeface="Times New Roman" pitchFamily="18" charset="0"/>
              </a:rPr>
              <a:t>    результате </a:t>
            </a:r>
            <a:r>
              <a:rPr lang="ru-RU" sz="2150" dirty="0">
                <a:latin typeface="Times New Roman" pitchFamily="18" charset="0"/>
                <a:cs typeface="Times New Roman" pitchFamily="18" charset="0"/>
              </a:rPr>
              <a:t>оттиска разнообразных материалов (пробки, поролон, пуговицы, банки с дном разного размера, крышки). </a:t>
            </a:r>
            <a:endParaRPr lang="uk-UA" sz="215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52057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22538" name="Слайд" r:id="rId3" imgW="4570378" imgH="3427533" progId="PowerPoint.Slide.12">
              <p:embed/>
            </p:oleObj>
          </a:graphicData>
        </a:graphic>
      </p:graphicFrame>
      <p:pic>
        <p:nvPicPr>
          <p:cNvPr id="2" name="Объект 1"/>
          <p:cNvPicPr>
            <a:picLocks noGrp="1" noChangeAspect="1"/>
          </p:cNvPicPr>
          <p:nvPr>
            <p:ph idx="4294967295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32656"/>
            <a:ext cx="4344591" cy="5792788"/>
          </a:xfrm>
        </p:spPr>
      </p:pic>
    </p:spTree>
    <p:extLst>
      <p:ext uri="{BB962C8B-B14F-4D97-AF65-F5344CB8AC3E}">
        <p14:creationId xmlns="" xmlns:p14="http://schemas.microsoft.com/office/powerpoint/2010/main" val="541518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23564" name="Слайд" r:id="rId3" imgW="4570378" imgH="3427533" progId="PowerPoint.Slide.12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62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424936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381760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24586" name="Слайд" r:id="rId3" imgW="4570378" imgH="3427533" progId="PowerPoint.Slide.12">
              <p:embed/>
            </p:oleObj>
          </a:graphicData>
        </a:graphic>
      </p:graphicFrame>
      <p:sp>
        <p:nvSpPr>
          <p:cNvPr id="3" name="Місце для вмісту 2"/>
          <p:cNvSpPr>
            <a:spLocks noGrp="1"/>
          </p:cNvSpPr>
          <p:nvPr>
            <p:ph idx="4294967295"/>
          </p:nvPr>
        </p:nvSpPr>
        <p:spPr>
          <a:xfrm>
            <a:off x="395536" y="332657"/>
            <a:ext cx="8424936" cy="302433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 третьем этапе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важным моментом является формирование положительной мотивационной  основы  изобразительной деятельности, интереса к её результатам. Воспитатель учит ребенка работать с различными инструментами, материалами. Рисование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Выдувание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- развивает фантазию детей, тренирует легкие, благотворно сказывается на развитии плавности речевого дыхания, развивает нестандартное решение, будит воображение. Очень интересна художественная  техника «</a:t>
            </a:r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рисование тычком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» (жесткая кисть, ватная палочка, рисование от пятна)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37911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93146478"/>
              </p:ext>
            </p:extLst>
          </p:nvPr>
        </p:nvGraphicFramePr>
        <p:xfrm>
          <a:off x="34330" y="0"/>
          <a:ext cx="9124950" cy="6858000"/>
        </p:xfrm>
        <a:graphic>
          <a:graphicData uri="http://schemas.openxmlformats.org/presentationml/2006/ole">
            <p:oleObj spid="_x0000_s25610" name="Слайд" r:id="rId3" imgW="4570378" imgH="3427533" progId="PowerPoint.Slide.12">
              <p:embed/>
            </p:oleObj>
          </a:graphicData>
        </a:graphic>
      </p:graphicFrame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985" y="692696"/>
            <a:ext cx="3390900" cy="4525963"/>
          </a:xfrm>
        </p:spPr>
      </p:pic>
    </p:spTree>
    <p:extLst>
      <p:ext uri="{BB962C8B-B14F-4D97-AF65-F5344CB8AC3E}">
        <p14:creationId xmlns="" xmlns:p14="http://schemas.microsoft.com/office/powerpoint/2010/main" val="38673819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27656" name="Слайд" r:id="rId3" imgW="4570378" imgH="3427533" progId="PowerPoint.Slide.12">
              <p:embed/>
            </p:oleObj>
          </a:graphicData>
        </a:graphic>
      </p:graphicFrame>
      <p:sp>
        <p:nvSpPr>
          <p:cNvPr id="3" name="Місце для вмісту 2"/>
          <p:cNvSpPr>
            <a:spLocks noGrp="1"/>
          </p:cNvSpPr>
          <p:nvPr>
            <p:ph idx="4294967295"/>
          </p:nvPr>
        </p:nvSpPr>
        <p:spPr>
          <a:xfrm>
            <a:off x="395536" y="332657"/>
            <a:ext cx="8424936" cy="302433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FFFF00"/>
                </a:solidFill>
              </a:rPr>
              <a:t>Выводы</a:t>
            </a:r>
            <a:r>
              <a:rPr lang="ru-RU" sz="2800" b="1" dirty="0" smtClean="0"/>
              <a:t>: </a:t>
            </a:r>
            <a:r>
              <a:rPr lang="ru-RU" sz="2800" dirty="0" smtClean="0"/>
              <a:t>Кружок </a:t>
            </a:r>
            <a:r>
              <a:rPr lang="ru-RU" sz="2800" dirty="0"/>
              <a:t>по изобразительной деятельности </a:t>
            </a:r>
            <a:r>
              <a:rPr lang="ru-RU" sz="2800" b="1" dirty="0"/>
              <a:t>«Веселая кисточка» </a:t>
            </a:r>
            <a:r>
              <a:rPr lang="ru-RU" sz="2800" dirty="0"/>
              <a:t>направлен на создание комфортной среды общения, развитие способностей, творческого потенциала каждого ребенка и его самореализации.</a:t>
            </a:r>
          </a:p>
          <a:p>
            <a:pPr marL="0" indent="0">
              <a:buNone/>
            </a:pPr>
            <a:r>
              <a:rPr lang="ru-RU" sz="2800" dirty="0" smtClean="0"/>
              <a:t>Формы нетрадиционных техник </a:t>
            </a:r>
            <a:r>
              <a:rPr lang="ru-RU" sz="2800" dirty="0"/>
              <a:t>рисования </a:t>
            </a:r>
            <a:r>
              <a:rPr lang="ru-RU" sz="2800" dirty="0" smtClean="0"/>
              <a:t>открывают </a:t>
            </a:r>
            <a:r>
              <a:rPr lang="ru-RU" sz="2800" dirty="0"/>
              <a:t>возможности развития у детей творческих способностей, фантазии, воображения. 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4670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14350" name="Слайд" r:id="rId3" imgW="4570378" imgH="3427533" progId="PowerPoint.Slide.12">
              <p:embed/>
            </p:oleObj>
          </a:graphicData>
        </a:graphic>
      </p:graphicFrame>
      <p:sp>
        <p:nvSpPr>
          <p:cNvPr id="3" name="Місце для вмісту 2"/>
          <p:cNvSpPr>
            <a:spLocks noGrp="1"/>
          </p:cNvSpPr>
          <p:nvPr>
            <p:ph idx="4294967295"/>
          </p:nvPr>
        </p:nvSpPr>
        <p:spPr>
          <a:xfrm>
            <a:off x="357158" y="285728"/>
            <a:ext cx="8429684" cy="6215106"/>
          </a:xfrm>
        </p:spPr>
        <p:txBody>
          <a:bodyPr/>
          <a:lstStyle/>
          <a:p>
            <a:pPr marL="0" lvl="0" indent="0" algn="r">
              <a:buNone/>
            </a:pPr>
            <a:endParaRPr lang="ru-RU" sz="2800" b="1" dirty="0" smtClean="0">
              <a:solidFill>
                <a:srgbClr val="FFFF00"/>
              </a:solidFill>
              <a:latin typeface="Times New Roman"/>
              <a:ea typeface="Times New Roman"/>
            </a:endParaRPr>
          </a:p>
          <a:p>
            <a:pPr marL="0" lvl="0" indent="0" algn="r">
              <a:buNone/>
            </a:pPr>
            <a:endParaRPr lang="ru-RU" sz="2800" b="1" dirty="0" smtClean="0">
              <a:solidFill>
                <a:srgbClr val="FFFF00"/>
              </a:solidFill>
              <a:latin typeface="Times New Roman"/>
              <a:ea typeface="Times New Roman"/>
            </a:endParaRPr>
          </a:p>
          <a:p>
            <a:pPr marL="0" lvl="0" indent="0" algn="r">
              <a:buNone/>
            </a:pPr>
            <a:r>
              <a:rPr lang="ru-RU" sz="2800" b="1" dirty="0" smtClean="0">
                <a:solidFill>
                  <a:srgbClr val="FFFF00"/>
                </a:solidFill>
                <a:latin typeface="Times New Roman"/>
                <a:ea typeface="Times New Roman"/>
              </a:rPr>
              <a:t>Это </a:t>
            </a:r>
            <a:r>
              <a:rPr lang="ru-RU" sz="2800" b="1" dirty="0">
                <a:solidFill>
                  <a:srgbClr val="FFFF00"/>
                </a:solidFill>
                <a:latin typeface="Times New Roman"/>
                <a:ea typeface="Times New Roman"/>
              </a:rPr>
              <a:t>правда! Ну что же тут скрывать?</a:t>
            </a:r>
          </a:p>
          <a:p>
            <a:pPr marL="0" lvl="0" indent="0" algn="r">
              <a:buNone/>
            </a:pPr>
            <a:r>
              <a:rPr lang="ru-RU" sz="2800" b="1" dirty="0">
                <a:solidFill>
                  <a:srgbClr val="FFFF00"/>
                </a:solidFill>
                <a:latin typeface="Times New Roman"/>
                <a:ea typeface="Times New Roman"/>
              </a:rPr>
              <a:t>Дети любят, очень любят рисовать.</a:t>
            </a:r>
            <a:br>
              <a:rPr lang="ru-RU" sz="2800" b="1" dirty="0">
                <a:solidFill>
                  <a:srgbClr val="FFFF00"/>
                </a:solidFill>
                <a:latin typeface="Times New Roman"/>
                <a:ea typeface="Times New Roman"/>
              </a:rPr>
            </a:br>
            <a:r>
              <a:rPr lang="ru-RU" sz="2800" b="1" dirty="0">
                <a:solidFill>
                  <a:srgbClr val="FFFF00"/>
                </a:solidFill>
                <a:latin typeface="Times New Roman"/>
                <a:ea typeface="Times New Roman"/>
              </a:rPr>
              <a:t>На бумаге, на асфальте, на стене</a:t>
            </a:r>
            <a:br>
              <a:rPr lang="ru-RU" sz="2800" b="1" dirty="0">
                <a:solidFill>
                  <a:srgbClr val="FFFF00"/>
                </a:solidFill>
                <a:latin typeface="Times New Roman"/>
                <a:ea typeface="Times New Roman"/>
              </a:rPr>
            </a:br>
            <a:r>
              <a:rPr lang="ru-RU" sz="2800" b="1" dirty="0">
                <a:solidFill>
                  <a:srgbClr val="FFFF00"/>
                </a:solidFill>
                <a:latin typeface="Times New Roman"/>
                <a:ea typeface="Times New Roman"/>
              </a:rPr>
              <a:t>И в трамвае на окне!</a:t>
            </a:r>
            <a:r>
              <a:rPr lang="ru-RU" sz="2800" dirty="0">
                <a:latin typeface="Times New Roman"/>
                <a:ea typeface="Times New Roman"/>
              </a:rPr>
              <a:t/>
            </a:r>
            <a:br>
              <a:rPr lang="ru-RU" sz="2800" dirty="0">
                <a:latin typeface="Times New Roman"/>
                <a:ea typeface="Times New Roman"/>
              </a:rPr>
            </a:b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                                       </a:t>
            </a:r>
            <a:endParaRPr lang="ru-RU" sz="28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lvl="0" indent="0" algn="r">
              <a:buNone/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Э. Успенский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28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28680" name="Слайд" r:id="rId3" imgW="4570378" imgH="3427533" progId="PowerPoint.Slide.12">
              <p:embed/>
            </p:oleObj>
          </a:graphicData>
        </a:graphic>
      </p:graphicFrame>
      <p:sp>
        <p:nvSpPr>
          <p:cNvPr id="3" name="Місце для вмісту 2"/>
          <p:cNvSpPr>
            <a:spLocks noGrp="1"/>
          </p:cNvSpPr>
          <p:nvPr>
            <p:ph idx="4294967295"/>
          </p:nvPr>
        </p:nvSpPr>
        <p:spPr>
          <a:xfrm>
            <a:off x="3635896" y="273051"/>
            <a:ext cx="5112568" cy="444183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Проведение кружковой работы с </a:t>
            </a:r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использованием форм  нетрадиционных техник</a:t>
            </a:r>
            <a:endParaRPr lang="ru-RU" sz="1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Способствует снятию детских страхов;</a:t>
            </a:r>
          </a:p>
          <a:p>
            <a:pPr lvl="0"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Развивает уверенность в своих силах;</a:t>
            </a:r>
          </a:p>
          <a:p>
            <a:pPr lvl="0"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Развивает пространственное мышление;</a:t>
            </a:r>
          </a:p>
          <a:p>
            <a:pPr lvl="0"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Учит детей свободно выражать свой замысел;</a:t>
            </a:r>
          </a:p>
          <a:p>
            <a:pPr lvl="0"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Побуждает детей к творческим поискам и решениям;</a:t>
            </a:r>
          </a:p>
          <a:p>
            <a:pPr lvl="0"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Учит детей работать с разнообразным материалом;</a:t>
            </a:r>
          </a:p>
          <a:p>
            <a:pPr lvl="0"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Развивает чувство композиции, ритма,  колорита,</a:t>
            </a:r>
          </a:p>
          <a:p>
            <a:pPr lvl="0"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чувство фактурности и объёмности;</a:t>
            </a:r>
          </a:p>
          <a:p>
            <a:pPr lvl="0"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Развивает мелкую моторику рук;</a:t>
            </a:r>
          </a:p>
          <a:p>
            <a:pPr lvl="0"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Развивает творческие способности, воображение и  полёт фантазии.</a:t>
            </a:r>
          </a:p>
          <a:p>
            <a:pPr lvl="0"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uk-UA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08915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29704" name="Слайд" r:id="rId3" imgW="4570378" imgH="3427533" progId="PowerPoint.Slide.12">
              <p:embed/>
            </p:oleObj>
          </a:graphicData>
        </a:graphic>
      </p:graphicFrame>
      <p:sp>
        <p:nvSpPr>
          <p:cNvPr id="3" name="Місце для вмісту 2"/>
          <p:cNvSpPr>
            <a:spLocks noGrp="1"/>
          </p:cNvSpPr>
          <p:nvPr>
            <p:ph idx="4294967295"/>
          </p:nvPr>
        </p:nvSpPr>
        <p:spPr>
          <a:xfrm>
            <a:off x="3635896" y="273050"/>
            <a:ext cx="5112568" cy="585311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в десять лет, и в семь, и в пять 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Все дети любят рисовать. 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каждый смело нарисует 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Всё, что его интересует. 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Всё вызывает интерес: 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Далёкий космос, ближний лес, 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Цветы, машины, сказки, пляски... 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Всё нарисуем! 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Были б краски, 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Да лист бумаги на столе, 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Да мир в семье и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Земле.</a:t>
            </a:r>
          </a:p>
          <a:p>
            <a:pPr marL="0" indent="0"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В.Берестов</a:t>
            </a: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8859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07904" y="2348880"/>
            <a:ext cx="4320480" cy="295232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>
              <a:spcBef>
                <a:spcPts val="0"/>
              </a:spcBef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СПАСИБО</a:t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ЗА ВНИМАНИЕ!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uk-UA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0012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15374" name="Слайд" r:id="rId3" imgW="4570378" imgH="3427533" progId="PowerPoint.Slide.12">
              <p:embed/>
            </p:oleObj>
          </a:graphicData>
        </a:graphic>
      </p:graphicFrame>
      <p:sp>
        <p:nvSpPr>
          <p:cNvPr id="3" name="Місце для вмісту 2"/>
          <p:cNvSpPr>
            <a:spLocks noGrp="1"/>
          </p:cNvSpPr>
          <p:nvPr>
            <p:ph idx="4294967295"/>
          </p:nvPr>
        </p:nvSpPr>
        <p:spPr>
          <a:xfrm>
            <a:off x="395536" y="332656"/>
            <a:ext cx="8424936" cy="57935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Нетрадиционные техники </a:t>
            </a:r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рисования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это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способы рисования различными материалами: поролоном, скомканной бумагой, трубочками, нитками, парафиновой свечой, сухими листьями; рисование ладошками, пальчиками, тупыми концами карандашей, ватными палочками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т.д.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7915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61442" name="Слайд" r:id="rId3" imgW="4570378" imgH="3427533" progId="PowerPoint.Slide.12">
              <p:embed/>
            </p:oleObj>
          </a:graphicData>
        </a:graphic>
      </p:graphicFrame>
      <p:sp>
        <p:nvSpPr>
          <p:cNvPr id="3" name="Місце для вмісту 2"/>
          <p:cNvSpPr>
            <a:spLocks noGrp="1"/>
          </p:cNvSpPr>
          <p:nvPr>
            <p:ph idx="4294967295"/>
          </p:nvPr>
        </p:nvSpPr>
        <p:spPr>
          <a:xfrm>
            <a:off x="357158" y="357166"/>
            <a:ext cx="8429684" cy="5768997"/>
          </a:xfrm>
        </p:spPr>
        <p:txBody>
          <a:bodyPr/>
          <a:lstStyle/>
          <a:p>
            <a:pPr algn="ctr">
              <a:buNone/>
            </a:pP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Формой 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работы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кружка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 художественно-эстетическому направлению «Веселая кисточка» в детском саду «Колосок» является нетрадиционная техника рисования, которая включает различные способы изобразительной деятельности.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62466" name="Слайд" r:id="rId3" imgW="4570378" imgH="3427533" progId="PowerPoint.Slide.12">
              <p:embed/>
            </p:oleObj>
          </a:graphicData>
        </a:graphic>
      </p:graphicFrame>
      <p:sp>
        <p:nvSpPr>
          <p:cNvPr id="3" name="Місце для вмісту 2"/>
          <p:cNvSpPr>
            <a:spLocks noGrp="1"/>
          </p:cNvSpPr>
          <p:nvPr>
            <p:ph idx="4294967295"/>
          </p:nvPr>
        </p:nvSpPr>
        <p:spPr>
          <a:xfrm>
            <a:off x="357158" y="333375"/>
            <a:ext cx="8501122" cy="616745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Актуальность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заключается в том, что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маленькие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воспитанники детского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сада «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Колосок»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помощью нетрадиционных способов рисования пробуют, экспериментируют и создают свои творческие рисунки.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способы создания нового, оригинального произведения искусства, в котором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гармонирует все: цвет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линия, сюжет.</a:t>
            </a:r>
          </a:p>
          <a:p>
            <a:pPr marL="0" indent="0">
              <a:buNone/>
            </a:pP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8899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19050" y="0"/>
          <a:ext cx="9124950" cy="6858000"/>
        </p:xfrm>
        <a:graphic>
          <a:graphicData uri="http://schemas.openxmlformats.org/presentationml/2006/ole">
            <p:oleObj spid="_x0000_s59394" name="Слайд" r:id="rId3" imgW="4238304" imgH="3177380" progId="PowerPoint.Slide.12">
              <p:embed/>
            </p:oleObj>
          </a:graphicData>
        </a:graphic>
      </p:graphicFrame>
      <p:sp>
        <p:nvSpPr>
          <p:cNvPr id="3" name="Місце для вмісту 2"/>
          <p:cNvSpPr>
            <a:spLocks noGrp="1"/>
          </p:cNvSpPr>
          <p:nvPr>
            <p:ph idx="4294967295"/>
          </p:nvPr>
        </p:nvSpPr>
        <p:spPr>
          <a:xfrm>
            <a:off x="357158" y="357166"/>
            <a:ext cx="8429684" cy="6143647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ЦЕЛЬ  РАБОТЫ</a:t>
            </a:r>
          </a:p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исследовать, как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средствами нетрадиционного рисования  у детей дошкольного возраста в  детском саду формируются развитие детской моторики, творческих способностей, фантазии, воображения.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58370" name="Слайд" r:id="rId3" imgW="4570378" imgH="3427533" progId="PowerPoint.Slide.12">
              <p:embed/>
            </p:oleObj>
          </a:graphicData>
        </a:graphic>
      </p:graphicFrame>
      <p:sp>
        <p:nvSpPr>
          <p:cNvPr id="3" name="Місце для вмісту 2"/>
          <p:cNvSpPr>
            <a:spLocks noGrp="1"/>
          </p:cNvSpPr>
          <p:nvPr>
            <p:ph idx="4294967295"/>
          </p:nvPr>
        </p:nvSpPr>
        <p:spPr>
          <a:xfrm>
            <a:off x="357158" y="357166"/>
            <a:ext cx="8429684" cy="6143647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algn="ctr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изучить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форму нетрадиционной техники рисования и способы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изображения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использованием различных материалов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  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- рассмотреть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 воспитатель с помощью картинок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иллюстраций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развивает у детей эмоциональную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отзывчивость, учит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видеть и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понимать красоту природы, 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окружающих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предметов.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17419" name="Слайд" r:id="rId3" imgW="4570378" imgH="3427533" progId="PowerPoint.Slide.12">
              <p:embed/>
            </p:oleObj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428604"/>
            <a:ext cx="8352927" cy="6048672"/>
          </a:xfrm>
        </p:spPr>
      </p:pic>
    </p:spTree>
    <p:extLst>
      <p:ext uri="{BB962C8B-B14F-4D97-AF65-F5344CB8AC3E}">
        <p14:creationId xmlns="" xmlns:p14="http://schemas.microsoft.com/office/powerpoint/2010/main" val="2373436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31750" name="Слайд" r:id="rId3" imgW="4570378" imgH="3427533" progId="PowerPoint.Slide.12">
              <p:embed/>
            </p:oleObj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8352927" cy="6048672"/>
          </a:xfrm>
        </p:spPr>
      </p:pic>
    </p:spTree>
    <p:extLst>
      <p:ext uri="{BB962C8B-B14F-4D97-AF65-F5344CB8AC3E}">
        <p14:creationId xmlns="" xmlns:p14="http://schemas.microsoft.com/office/powerpoint/2010/main" val="22685348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537</Words>
  <Application>Microsoft Office PowerPoint</Application>
  <PresentationFormat>Экран (4:3)</PresentationFormat>
  <Paragraphs>49</Paragraphs>
  <Slides>22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Тема Office</vt:lpstr>
      <vt:lpstr>1_Тема Office</vt:lpstr>
      <vt:lpstr>Слайд</vt:lpstr>
      <vt:lpstr>Слайд Microsoft Office PowerPoint</vt:lpstr>
      <vt:lpstr>                                         государственное бюджетное профессиональное                                    образовательное учреждение Самарской области                                   « Хворостянский государственный техникум                                         имени Юрия Рябова»  Формы работы кружка по  художественно-эстетическому направлению  «Веселая кисточка»  в СП ГБОУ СОШ с.Хворостянка  «Детский сад «Колосок»                                                                               Преподаватель :                                         Петрушкина В.В.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СПАСИБО 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Методист</cp:lastModifiedBy>
  <cp:revision>41</cp:revision>
  <dcterms:created xsi:type="dcterms:W3CDTF">2012-05-30T18:38:07Z</dcterms:created>
  <dcterms:modified xsi:type="dcterms:W3CDTF">2021-01-26T11:10:25Z</dcterms:modified>
</cp:coreProperties>
</file>