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6" r:id="rId3"/>
    <p:sldId id="268" r:id="rId4"/>
    <p:sldId id="267" r:id="rId5"/>
    <p:sldId id="257" r:id="rId6"/>
    <p:sldId id="271" r:id="rId7"/>
    <p:sldId id="256" r:id="rId8"/>
    <p:sldId id="265" r:id="rId9"/>
    <p:sldId id="264" r:id="rId10"/>
    <p:sldId id="284" r:id="rId11"/>
    <p:sldId id="258" r:id="rId12"/>
    <p:sldId id="278" r:id="rId13"/>
    <p:sldId id="287" r:id="rId14"/>
    <p:sldId id="270" r:id="rId15"/>
    <p:sldId id="281" r:id="rId16"/>
    <p:sldId id="280" r:id="rId17"/>
    <p:sldId id="283" r:id="rId18"/>
    <p:sldId id="290" r:id="rId19"/>
    <p:sldId id="292" r:id="rId20"/>
    <p:sldId id="291" r:id="rId21"/>
    <p:sldId id="277" r:id="rId22"/>
    <p:sldId id="272" r:id="rId23"/>
    <p:sldId id="269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0" y="119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7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91;&#1084;&#1085;&#1080;&#1082;&#1080;%20&#1080;%20&#1091;&#1084;&#1085;&#1080;&#1094;&#1099;%203\3%20space_-_magic_fly_original_(zaycev.net)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5.png"/><Relationship Id="rId2" Type="http://schemas.openxmlformats.org/officeDocument/2006/relationships/audio" Target="file:///C:\Documents%20and%20Settings\Admin\&#1056;&#1072;&#1073;&#1086;&#1095;&#1080;&#1081;%20&#1089;&#1090;&#1086;&#1083;\&#1091;&#1084;&#1085;&#1080;&#1082;&#1080;%20&#1080;%20&#1091;&#1084;&#1085;&#1080;&#1094;&#1099;%203\1%20&#1058;&#1088;&#1072;&#1074;&#1072;%20&#1091;%20&#1076;&#1086;&#1084;&#1072;.mp3" TargetMode="External"/><Relationship Id="rId1" Type="http://schemas.openxmlformats.org/officeDocument/2006/relationships/video" Target="file:///C:\Documents%20and%20Settings\Admin\&#1056;&#1072;&#1073;&#1086;&#1095;&#1080;&#1081;%20&#1089;&#1090;&#1086;&#1083;\&#1091;&#1084;&#1085;&#1080;&#1082;&#1080;%20&#1080;%20&#1091;&#1084;&#1085;&#1080;&#1094;&#1099;%203\2%20&#1052;&#1091;&#1083;&#1100;&#1090;&#1092;&#1080;&#1083;&#1100;&#1084;%20&#1086;%20&#1087;&#1083;&#1072;&#1085;&#1077;&#1090;&#1072;&#1093;.avi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F549AEAD0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43108" y="1214422"/>
            <a:ext cx="460254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200" b="1" dirty="0" smtClean="0">
                <a:solidFill>
                  <a:srgbClr val="FF0000"/>
                </a:solidFill>
                <a:latin typeface="Monotype Corsiva" pitchFamily="66" charset="0"/>
              </a:rPr>
              <a:t>Занятие по курсу</a:t>
            </a:r>
            <a:endParaRPr lang="ru-RU" sz="5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43306" y="4000504"/>
            <a:ext cx="18020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  <a:cs typeface="Arial" pitchFamily="34" charset="0"/>
              </a:rPr>
              <a:t>1</a:t>
            </a:r>
            <a:r>
              <a:rPr lang="ru-RU" sz="4800" b="1" dirty="0" smtClean="0">
                <a:solidFill>
                  <a:srgbClr val="0033CC"/>
                </a:solidFill>
                <a:latin typeface="Monotype Corsiva" pitchFamily="66" charset="0"/>
                <a:cs typeface="Arial" pitchFamily="34" charset="0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  <a:cs typeface="Arial" pitchFamily="34" charset="0"/>
              </a:rPr>
              <a:t>класс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027" name="Picture 3" descr="C:\мама\Мои рисунки\аниме  насекомые,слоны,крокодилы\Bee3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71472" y="785794"/>
            <a:ext cx="1157738" cy="828655"/>
          </a:xfrm>
          <a:prstGeom prst="rect">
            <a:avLst/>
          </a:prstGeom>
          <a:noFill/>
        </p:spPr>
      </p:pic>
      <p:pic>
        <p:nvPicPr>
          <p:cNvPr id="1028" name="Picture 4" descr="C:\мама\Мои рисунки\аниме  насекомые,слоны,крокодилы\Bee0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-71438"/>
            <a:ext cx="757238" cy="757238"/>
          </a:xfrm>
          <a:prstGeom prst="rect">
            <a:avLst/>
          </a:prstGeom>
          <a:noFill/>
        </p:spPr>
      </p:pic>
      <p:pic>
        <p:nvPicPr>
          <p:cNvPr id="1029" name="Picture 5" descr="C:\мама\Мои рисунки\аниме  насекомые,слоны,крокодилы\B_Fly0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4643446"/>
            <a:ext cx="785814" cy="785814"/>
          </a:xfrm>
          <a:prstGeom prst="rect">
            <a:avLst/>
          </a:prstGeom>
          <a:noFill/>
        </p:spPr>
      </p:pic>
      <p:pic>
        <p:nvPicPr>
          <p:cNvPr id="1032" name="Picture 8" descr="C:\мама\Мои рисунки\аниме  насекомые,слоны,крокодилы\butterfly3[1]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6609">
            <a:off x="7594908" y="593993"/>
            <a:ext cx="952500" cy="952500"/>
          </a:xfrm>
          <a:prstGeom prst="rect">
            <a:avLst/>
          </a:prstGeom>
          <a:noFill/>
        </p:spPr>
      </p:pic>
      <p:pic>
        <p:nvPicPr>
          <p:cNvPr id="1033" name="Picture 9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44" y="6318246"/>
            <a:ext cx="571504" cy="539754"/>
          </a:xfrm>
          <a:prstGeom prst="rect">
            <a:avLst/>
          </a:prstGeom>
          <a:noFill/>
        </p:spPr>
      </p:pic>
      <p:pic>
        <p:nvPicPr>
          <p:cNvPr id="1034" name="Picture 10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55720" y="6286520"/>
            <a:ext cx="731187" cy="571480"/>
          </a:xfrm>
          <a:prstGeom prst="rect">
            <a:avLst/>
          </a:prstGeom>
          <a:noFill/>
        </p:spPr>
      </p:pic>
      <p:pic>
        <p:nvPicPr>
          <p:cNvPr id="1035" name="Picture 11" descr="C:\мама\Мои рисунки\цветы,шары,смешарики\f42[1]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318276"/>
            <a:ext cx="571472" cy="53972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500298" y="2214554"/>
            <a:ext cx="423224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33CC"/>
                </a:solidFill>
                <a:latin typeface="Comic Sans MS" pitchFamily="66" charset="0"/>
              </a:rPr>
              <a:t>«Умники и </a:t>
            </a:r>
          </a:p>
          <a:p>
            <a:pPr algn="ctr"/>
            <a:r>
              <a:rPr lang="ru-RU" sz="5400" b="1" dirty="0" smtClean="0">
                <a:solidFill>
                  <a:srgbClr val="0033CC"/>
                </a:solidFill>
                <a:latin typeface="Comic Sans MS" pitchFamily="66" charset="0"/>
              </a:rPr>
              <a:t>умницы».</a:t>
            </a:r>
            <a:endParaRPr lang="ru-RU" sz="54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volmar.ru/images/mav/sky_2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75856" y="0"/>
            <a:ext cx="55446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 «СХЕМА»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825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для урока у и у\большая медв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13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стол"/>
          <p:cNvPicPr/>
          <p:nvPr/>
        </p:nvPicPr>
        <p:blipFill>
          <a:blip r:embed="rId4"/>
          <a:srcRect t="21212"/>
          <a:stretch>
            <a:fillRect/>
          </a:stretch>
        </p:blipFill>
        <p:spPr bwMode="auto">
          <a:xfrm>
            <a:off x="1907704" y="500042"/>
            <a:ext cx="5950444" cy="1928826"/>
          </a:xfrm>
          <a:prstGeom prst="verticalScroll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5" name="Рисунок 4" descr="слов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2857496"/>
            <a:ext cx="7000924" cy="3571900"/>
          </a:xfrm>
          <a:prstGeom prst="verticalScroll">
            <a:avLst/>
          </a:prstGeom>
          <a:noFill/>
          <a:ln w="7620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79512" y="332656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Упражнение в тетради № 3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0.sellbe.com/p5/s-5741/product1/1295/9340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16632"/>
            <a:ext cx="82471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 «ВООБРАЖАНИЯ»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44208" y="1340768"/>
            <a:ext cx="22322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Упражнение в тетради №5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7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0"/>
            <a:ext cx="9123770" cy="687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548680"/>
            <a:ext cx="363763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Хобот – … (слон )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2. будильник - … (петух)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гавчик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-… ( пёс )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дарюхвостка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… (ящерица )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двугорбик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…( верблюд )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6. длинношей - … ( жираф )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7.клешня - … (рак)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8.колючка - …( ёж )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9.листоедка - … (гусеница )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10 .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медоноска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… (пчела )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11.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мяука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… ( кошка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36096" y="3068960"/>
            <a:ext cx="36876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панцирка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-… (черепаха)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повторюшка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… (попугай )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14 .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порхайка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… ( бабочка )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15. пучеглазка - … ( лягушка, жаба )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16.Сетькин -… ( паук )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17.Стукало – … ( дятел )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18. Тельняшка - … ( зебра )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19. толстопуз - …( бегемот )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20.фонтан - … (кит )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21.берлогин - … ( медведь )</a:t>
            </a:r>
          </a:p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чирикин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… ( воробей ).</a:t>
            </a:r>
          </a:p>
        </p:txBody>
      </p:sp>
    </p:spTree>
    <p:extLst>
      <p:ext uri="{BB962C8B-B14F-4D97-AF65-F5344CB8AC3E}">
        <p14:creationId xmlns:p14="http://schemas.microsoft.com/office/powerpoint/2010/main" val="364975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260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Dzho-Dassen-saksofon-zvuki-prirody-Esli-b-ne-bylo-tebya(muzbar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4408" y="5949280"/>
            <a:ext cx="552450" cy="5524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188640"/>
            <a:ext cx="70580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Гимнастика для глаз: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6145" y="1628800"/>
            <a:ext cx="77644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/>
              <a:t>«Палец двоится», </a:t>
            </a:r>
            <a:endParaRPr lang="ru-RU" sz="4000" b="1" i="1" dirty="0" smtClean="0"/>
          </a:p>
          <a:p>
            <a:r>
              <a:rPr lang="ru-RU" sz="4000" b="1" i="1" dirty="0" smtClean="0"/>
              <a:t>«</a:t>
            </a:r>
            <a:r>
              <a:rPr lang="ru-RU" sz="4000" b="1" i="1" dirty="0"/>
              <a:t>Зоркие глазки», </a:t>
            </a:r>
            <a:endParaRPr lang="ru-RU" sz="4000" b="1" i="1" dirty="0" smtClean="0"/>
          </a:p>
          <a:p>
            <a:r>
              <a:rPr lang="ru-RU" sz="4000" b="1" i="1" dirty="0" smtClean="0"/>
              <a:t>«</a:t>
            </a:r>
            <a:r>
              <a:rPr lang="ru-RU" sz="4000" b="1" i="1" dirty="0"/>
              <a:t>Стрельба глазами», </a:t>
            </a:r>
            <a:endParaRPr lang="ru-RU" sz="4000" b="1" i="1" dirty="0" smtClean="0"/>
          </a:p>
          <a:p>
            <a:r>
              <a:rPr lang="ru-RU" sz="4000" b="1" i="1" dirty="0" smtClean="0"/>
              <a:t>« </a:t>
            </a:r>
            <a:r>
              <a:rPr lang="ru-RU" sz="4000" b="1" i="1" dirty="0"/>
              <a:t>Письмо носом»</a:t>
            </a:r>
            <a:endParaRPr lang="ru-RU" sz="4000" dirty="0"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0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&amp;Scy;&amp;kcy;&amp;acy;&amp;chcy;&amp;acy;&amp;tcy;&amp;softcy; &amp;Ocy;&amp;scy;&amp;tcy;&amp;rcy;&amp;ocy;&amp;vcy; &amp;kcy;&amp;acy;&amp;rcy;&amp;tcy;&amp;icy;&amp;ncy;&amp;kcy;&amp;acy; &amp;dcy;&amp;lcy;&amp;yacy; &amp;dcy;&amp;iecy;&amp;tcy;&amp;iecy;&amp;jcy; 8 1000x7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0"/>
            <a:ext cx="75093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 «ХУДОЖНИКИ»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2852936"/>
            <a:ext cx="3034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Упражнение в тетради №6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76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&amp;Scy;&amp;kcy;&amp;acy;&amp;chcy;&amp;acy;&amp;tcy;&amp;softcy; &amp;Ocy;&amp;scy;&amp;tcy;&amp;rcy;&amp;ocy;&amp;vcy; &amp;kcy;&amp;acy;&amp;rcy;&amp;tcy;&amp;icy;&amp;ncy;&amp;kcy;&amp;acy; &amp;dcy;&amp;lcy;&amp;yacy; &amp;dcy;&amp;iecy;&amp;tcy;&amp;iecy;&amp;jcy; 2 1024x6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144000" cy="79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художник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980728"/>
            <a:ext cx="2808312" cy="309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3528" y="764704"/>
            <a:ext cx="61206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chemeClr val="bg1"/>
                </a:solidFill>
              </a:rPr>
              <a:t>- </a:t>
            </a:r>
            <a:r>
              <a:rPr lang="ru-RU" sz="3600" dirty="0">
                <a:solidFill>
                  <a:schemeClr val="bg1"/>
                </a:solidFill>
              </a:rPr>
              <a:t>На этом острове проявите вашу фантазию и </a:t>
            </a:r>
            <a:r>
              <a:rPr lang="ru-RU" sz="3600" dirty="0" smtClean="0">
                <a:solidFill>
                  <a:schemeClr val="bg1"/>
                </a:solidFill>
              </a:rPr>
              <a:t>дорисуйте предметы </a:t>
            </a:r>
            <a:r>
              <a:rPr lang="ru-RU" sz="3600" dirty="0">
                <a:solidFill>
                  <a:schemeClr val="bg1"/>
                </a:solidFill>
              </a:rPr>
              <a:t>из </a:t>
            </a:r>
            <a:r>
              <a:rPr lang="ru-RU" sz="3600" dirty="0" smtClean="0">
                <a:solidFill>
                  <a:schemeClr val="bg1"/>
                </a:solidFill>
              </a:rPr>
              <a:t>пяти- </a:t>
            </a:r>
            <a:r>
              <a:rPr lang="ru-RU" sz="3600" dirty="0">
                <a:solidFill>
                  <a:schemeClr val="bg1"/>
                </a:solidFill>
              </a:rPr>
              <a:t>и шестиугольников) </a:t>
            </a:r>
          </a:p>
        </p:txBody>
      </p:sp>
    </p:spTree>
    <p:extLst>
      <p:ext uri="{BB962C8B-B14F-4D97-AF65-F5344CB8AC3E}">
        <p14:creationId xmlns:p14="http://schemas.microsoft.com/office/powerpoint/2010/main" val="420451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m1-tub-ru.yandex.net/i?id=37765c9e655c85d94341a5c248f4def8&amp;n=33&amp;h=215&amp;w=23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 descr="https://im3-tub-ru.yandex.net/i?id=2ed423d8be175958cecdf5abd5d0b519&amp;n=33&amp;h=215&amp;w=2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7975" y="7937"/>
            <a:ext cx="844048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 «СРАВНЕНИЯ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ПОВТОРЕНИЯ»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975" y="3501008"/>
            <a:ext cx="84404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 русском языку есть устойчивые выражения. В них человека сравнивают с каким-либо </a:t>
            </a:r>
            <a:r>
              <a:rPr lang="ru-RU" dirty="0" err="1" smtClean="0">
                <a:solidFill>
                  <a:schemeClr val="bg1"/>
                </a:solidFill>
              </a:rPr>
              <a:t>животным,а</a:t>
            </a:r>
            <a:r>
              <a:rPr lang="ru-RU" dirty="0" smtClean="0">
                <a:solidFill>
                  <a:schemeClr val="bg1"/>
                </a:solidFill>
              </a:rPr>
              <a:t> вернее-с его </a:t>
            </a:r>
            <a:r>
              <a:rPr lang="ru-RU" dirty="0" err="1" smtClean="0">
                <a:solidFill>
                  <a:schemeClr val="bg1"/>
                </a:solidFill>
              </a:rPr>
              <a:t>основнымикачеством.Допишите</a:t>
            </a:r>
            <a:r>
              <a:rPr lang="ru-RU" dirty="0" smtClean="0">
                <a:solidFill>
                  <a:schemeClr val="bg1"/>
                </a:solidFill>
              </a:rPr>
              <a:t> в клетки кроссворда названия этих </a:t>
            </a:r>
            <a:r>
              <a:rPr lang="ru-RU" dirty="0" err="1" smtClean="0">
                <a:solidFill>
                  <a:schemeClr val="bg1"/>
                </a:solidFill>
              </a:rPr>
              <a:t>животных.Если</a:t>
            </a:r>
            <a:r>
              <a:rPr lang="ru-RU" dirty="0" smtClean="0">
                <a:solidFill>
                  <a:schemeClr val="bg1"/>
                </a:solidFill>
              </a:rPr>
              <a:t> Вы все сделаете верно, то по вертикали </a:t>
            </a:r>
            <a:r>
              <a:rPr lang="ru-RU" dirty="0" err="1" smtClean="0">
                <a:solidFill>
                  <a:schemeClr val="bg1"/>
                </a:solidFill>
              </a:rPr>
              <a:t>прочтете</a:t>
            </a:r>
            <a:r>
              <a:rPr lang="ru-RU" dirty="0" smtClean="0">
                <a:solidFill>
                  <a:schemeClr val="bg1"/>
                </a:solidFill>
              </a:rPr>
              <a:t> название ещё одного </a:t>
            </a:r>
            <a:r>
              <a:rPr lang="ru-RU" dirty="0" err="1" smtClean="0">
                <a:solidFill>
                  <a:schemeClr val="bg1"/>
                </a:solidFill>
              </a:rPr>
              <a:t>животного.Кто</a:t>
            </a:r>
            <a:r>
              <a:rPr lang="ru-RU" dirty="0" smtClean="0">
                <a:solidFill>
                  <a:schemeClr val="bg1"/>
                </a:solidFill>
              </a:rPr>
              <a:t> это?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64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cuments\парад плане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73209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7e26e4526bb6a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2400" y="6369497"/>
            <a:ext cx="552450" cy="55245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1801813"/>
            <a:ext cx="8255000" cy="325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493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1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m1-tub-ru.yandex.net/i?id=37765c9e655c85d94341a5c248f4def8&amp;n=33&amp;h=215&amp;w=23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 descr="https://im3-tub-ru.yandex.net/i?id=2ed423d8be175958cecdf5abd5d0b519&amp;n=33&amp;h=215&amp;w=2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7975" y="7937"/>
            <a:ext cx="8440489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dirty="0"/>
              <a:t>- Перед выполнением работы </a:t>
            </a:r>
            <a:r>
              <a:rPr lang="ru-RU" sz="5400" dirty="0" err="1"/>
              <a:t>разомнем</a:t>
            </a:r>
            <a:r>
              <a:rPr lang="ru-RU" sz="5400" dirty="0"/>
              <a:t> ладоши:</a:t>
            </a:r>
          </a:p>
          <a:p>
            <a:r>
              <a:rPr lang="ru-RU" sz="5400" i="1" dirty="0"/>
              <a:t>Раз, два, три, четыре, пять –</a:t>
            </a:r>
            <a:endParaRPr lang="ru-RU" sz="5400" dirty="0"/>
          </a:p>
          <a:p>
            <a:r>
              <a:rPr lang="ru-RU" sz="5400" i="1" dirty="0"/>
              <a:t>Будем в ладушки играть.</a:t>
            </a:r>
            <a:endParaRPr lang="ru-RU" sz="5400" dirty="0"/>
          </a:p>
          <a:p>
            <a:r>
              <a:rPr lang="ru-RU" sz="5400" i="1" dirty="0"/>
              <a:t>А теперь давай-ка бей</a:t>
            </a:r>
            <a:endParaRPr lang="ru-RU" sz="5400" dirty="0"/>
          </a:p>
          <a:p>
            <a:r>
              <a:rPr lang="ru-RU" sz="5400" i="1" dirty="0"/>
              <a:t>С каждым разом все быстрей.   (Игра в паре).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40293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для урока у и у\небо 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241"/>
            <a:ext cx="9144000" cy="6873241"/>
          </a:xfrm>
          <a:prstGeom prst="rect">
            <a:avLst/>
          </a:prstGeom>
          <a:noFill/>
        </p:spPr>
      </p:pic>
      <p:pic>
        <p:nvPicPr>
          <p:cNvPr id="4" name="3 space_-_magic_fly_original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428604"/>
            <a:ext cx="304800" cy="3048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627784" y="188640"/>
            <a:ext cx="36295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Разминка: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4834" y="908720"/>
            <a:ext cx="801563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</a:rPr>
              <a:t>- Как гогочет гусь? </a:t>
            </a:r>
          </a:p>
          <a:p>
            <a:r>
              <a:rPr lang="ru-RU" sz="2800" dirty="0">
                <a:solidFill>
                  <a:srgbClr val="FFFF00"/>
                </a:solidFill>
              </a:rPr>
              <a:t>- Что зимой и летом одним цветом? </a:t>
            </a:r>
          </a:p>
          <a:p>
            <a:r>
              <a:rPr lang="ru-RU" sz="2800" dirty="0">
                <a:solidFill>
                  <a:srgbClr val="FFFF00"/>
                </a:solidFill>
              </a:rPr>
              <a:t>- Что больше всего на свете любит медведь ?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endParaRPr lang="ru-RU" sz="2800" dirty="0">
              <a:solidFill>
                <a:srgbClr val="FFFF00"/>
              </a:solidFill>
            </a:endParaRPr>
          </a:p>
          <a:p>
            <a:r>
              <a:rPr lang="ru-RU" sz="2800" dirty="0">
                <a:solidFill>
                  <a:srgbClr val="FFFF00"/>
                </a:solidFill>
              </a:rPr>
              <a:t>- Как </a:t>
            </a:r>
            <a:r>
              <a:rPr lang="ru-RU" sz="2800" dirty="0" smtClean="0">
                <a:solidFill>
                  <a:srgbClr val="FFFF00"/>
                </a:solidFill>
              </a:rPr>
              <a:t>называется </a:t>
            </a:r>
            <a:r>
              <a:rPr lang="ru-RU" sz="2800" dirty="0">
                <a:solidFill>
                  <a:srgbClr val="FFFF00"/>
                </a:solidFill>
              </a:rPr>
              <a:t>жилище лисицы, суслика, барсука? </a:t>
            </a:r>
          </a:p>
          <a:p>
            <a:r>
              <a:rPr lang="ru-RU" sz="2800" dirty="0">
                <a:solidFill>
                  <a:srgbClr val="FFFF00"/>
                </a:solidFill>
              </a:rPr>
              <a:t>- Как называют  красивую водоплавающую птицу?  (первая буква -  «Ч» )</a:t>
            </a:r>
          </a:p>
          <a:p>
            <a:r>
              <a:rPr lang="ru-RU" sz="2800" dirty="0">
                <a:solidFill>
                  <a:srgbClr val="FFFF00"/>
                </a:solidFill>
              </a:rPr>
              <a:t>-  Как  называется необходимая принадлежность для игры в хоккей? </a:t>
            </a:r>
          </a:p>
          <a:p>
            <a:r>
              <a:rPr lang="ru-RU" sz="2800" dirty="0">
                <a:solidFill>
                  <a:srgbClr val="FFFF00"/>
                </a:solidFill>
              </a:rPr>
              <a:t>- Как называется полезный  напиток, оканчивающийся на «Й»? </a:t>
            </a:r>
          </a:p>
          <a:p>
            <a:r>
              <a:rPr lang="ru-RU" sz="2800" dirty="0">
                <a:solidFill>
                  <a:srgbClr val="FFFF00"/>
                </a:solidFill>
              </a:rPr>
              <a:t>- На нём </a:t>
            </a:r>
            <a:r>
              <a:rPr lang="ru-RU" sz="2800" dirty="0" smtClean="0">
                <a:solidFill>
                  <a:srgbClr val="FFFF00"/>
                </a:solidFill>
              </a:rPr>
              <a:t>путешествуют </a:t>
            </a:r>
            <a:r>
              <a:rPr lang="ru-RU" sz="2800" dirty="0">
                <a:solidFill>
                  <a:srgbClr val="FFFF00"/>
                </a:solidFill>
              </a:rPr>
              <a:t>по </a:t>
            </a:r>
            <a:r>
              <a:rPr lang="ru-RU" sz="2800" dirty="0" smtClean="0">
                <a:solidFill>
                  <a:srgbClr val="FFFF00"/>
                </a:solidFill>
              </a:rPr>
              <a:t>морю</a:t>
            </a:r>
            <a:r>
              <a:rPr lang="ru-RU" sz="2800" dirty="0">
                <a:solidFill>
                  <a:srgbClr val="FFFF00"/>
                </a:solidFill>
              </a:rPr>
              <a:t>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9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cuments\парад плане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73209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7e26e4526bb6a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2400" y="6369497"/>
            <a:ext cx="552450" cy="55245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47750"/>
            <a:ext cx="76200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51354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1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tohomka.ru/images/Jan/09/80157000bd64ba9e67f85bc48ebbdb43/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71600"/>
            <a:ext cx="9144000" cy="882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-1539552"/>
            <a:ext cx="48965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Рефлексия: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841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Desktop\для урока у и у\небо 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 l="8696" r="11594" b="8888"/>
          <a:stretch>
            <a:fillRect/>
          </a:stretch>
        </p:blipFill>
        <p:spPr bwMode="auto">
          <a:xfrm>
            <a:off x="1643042" y="571480"/>
            <a:ext cx="5357850" cy="5143536"/>
          </a:xfrm>
          <a:prstGeom prst="cloudCallou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571480"/>
            <a:ext cx="80724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7030A0"/>
                </a:solidFill>
                <a:latin typeface="Constantia" pitchFamily="18" charset="0"/>
                <a:cs typeface="Arial" pitchFamily="34" charset="0"/>
              </a:rPr>
              <a:t>Волшебный</a:t>
            </a:r>
            <a:r>
              <a:rPr lang="ru-RU" sz="5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5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сундучок</a:t>
            </a:r>
            <a:endParaRPr lang="ru-RU" sz="5400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89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89014">
            <a:off x="3731287" y="2455074"/>
            <a:ext cx="3329948" cy="2748905"/>
          </a:xfrm>
          <a:prstGeom prst="star7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20867169">
            <a:off x="234184" y="1604740"/>
            <a:ext cx="2605897" cy="2492682"/>
          </a:xfrm>
          <a:prstGeom prst="ellipse">
            <a:avLst/>
          </a:prstGeom>
          <a:noFill/>
          <a:ln w="762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569553">
            <a:off x="6395525" y="178073"/>
            <a:ext cx="2357454" cy="2384080"/>
          </a:xfrm>
          <a:prstGeom prst="ellipse">
            <a:avLst/>
          </a:prstGeom>
          <a:noFill/>
          <a:ln w="762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2928934"/>
            <a:ext cx="3286148" cy="2857515"/>
          </a:xfrm>
          <a:prstGeom prst="ellipse">
            <a:avLst/>
          </a:prstGeom>
          <a:noFill/>
          <a:ln w="762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Куб 16"/>
          <p:cNvSpPr/>
          <p:nvPr/>
        </p:nvSpPr>
        <p:spPr>
          <a:xfrm rot="197207">
            <a:off x="1967266" y="5256985"/>
            <a:ext cx="1506070" cy="1385257"/>
          </a:xfrm>
          <a:prstGeom prst="cube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</a:t>
            </a:r>
            <a:endParaRPr lang="ru-RU" sz="60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Куб 18"/>
          <p:cNvSpPr/>
          <p:nvPr/>
        </p:nvSpPr>
        <p:spPr>
          <a:xfrm rot="197207">
            <a:off x="4252297" y="39748"/>
            <a:ext cx="1425224" cy="1348563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60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Куб 19"/>
          <p:cNvSpPr/>
          <p:nvPr/>
        </p:nvSpPr>
        <p:spPr>
          <a:xfrm rot="197207">
            <a:off x="327219" y="2612657"/>
            <a:ext cx="1469920" cy="1489811"/>
          </a:xfrm>
          <a:prstGeom prst="cube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60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Куб 20"/>
          <p:cNvSpPr/>
          <p:nvPr/>
        </p:nvSpPr>
        <p:spPr>
          <a:xfrm rot="197207">
            <a:off x="749724" y="4112679"/>
            <a:ext cx="1457635" cy="1275849"/>
          </a:xfrm>
          <a:prstGeom prst="cube">
            <a:avLst/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60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Куб 21"/>
          <p:cNvSpPr/>
          <p:nvPr/>
        </p:nvSpPr>
        <p:spPr>
          <a:xfrm rot="197207">
            <a:off x="2539843" y="39838"/>
            <a:ext cx="1430452" cy="1420522"/>
          </a:xfrm>
          <a:prstGeom prst="cube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60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Куб 22"/>
          <p:cNvSpPr/>
          <p:nvPr/>
        </p:nvSpPr>
        <p:spPr>
          <a:xfrm rot="197207">
            <a:off x="896682" y="1040962"/>
            <a:ext cx="1465824" cy="1418490"/>
          </a:xfrm>
          <a:prstGeom prst="cube">
            <a:avLst/>
          </a:prstGeom>
          <a:solidFill>
            <a:srgbClr val="FF33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60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Куб 23"/>
          <p:cNvSpPr/>
          <p:nvPr/>
        </p:nvSpPr>
        <p:spPr>
          <a:xfrm rot="197207">
            <a:off x="7467407" y="1180651"/>
            <a:ext cx="1352984" cy="1360467"/>
          </a:xfrm>
          <a:prstGeom prst="cube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60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Куб 24"/>
          <p:cNvSpPr/>
          <p:nvPr/>
        </p:nvSpPr>
        <p:spPr>
          <a:xfrm rot="197207">
            <a:off x="6107750" y="252978"/>
            <a:ext cx="1386313" cy="1279945"/>
          </a:xfrm>
          <a:prstGeom prst="cube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endParaRPr lang="ru-RU" sz="6000" b="1" dirty="0">
              <a:ln>
                <a:solidFill>
                  <a:sysClr val="windowText" lastClr="0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14" descr="ar3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43874" y="5857892"/>
            <a:ext cx="1200126" cy="1000107"/>
          </a:xfrm>
          <a:prstGeom prst="rect">
            <a:avLst/>
          </a:prstGeom>
          <a:noFill/>
        </p:spPr>
      </p:pic>
      <p:pic>
        <p:nvPicPr>
          <p:cNvPr id="6146" name="Picture 2" descr="C:\мама\Мои рисунки\аниме коровы, зайцы,медведи, лисы,  др\103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5" y="1500174"/>
            <a:ext cx="4137689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4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для урока у и у\небо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1103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99px_ru_avatar_97137_start_kosmicheskogo_korablja_vostok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071678"/>
            <a:ext cx="3091743" cy="392909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571472" y="214290"/>
            <a:ext cx="83155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 Юрий  Алексеевич  Гагарин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714752"/>
            <a:ext cx="385762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000108"/>
            <a:ext cx="3558615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" name="Picture 3" descr="C:\Documents and Settings\Admin\Рабочий стол\99px_ru_avatar_97137_start_kosmicheskogo_korablja_vostok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8450" y="2224078"/>
            <a:ext cx="3091743" cy="392909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214290"/>
            <a:ext cx="2714644" cy="2500329"/>
          </a:xfrm>
          <a:prstGeom prst="wedgeRoundRectCallou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42" y="3643314"/>
            <a:ext cx="2928958" cy="2786082"/>
          </a:xfrm>
          <a:prstGeom prst="wedgeEllipseCallou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3571876"/>
            <a:ext cx="3000396" cy="2786082"/>
          </a:xfrm>
          <a:prstGeom prst="cloudCallou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868" y="2571744"/>
            <a:ext cx="2214578" cy="2500330"/>
          </a:xfrm>
          <a:prstGeom prst="wedgeRoundRectCallou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86380" y="0"/>
            <a:ext cx="3857620" cy="3000396"/>
          </a:xfrm>
          <a:prstGeom prst="cloudCallout">
            <a:avLst>
              <a:gd name="adj1" fmla="val -16410"/>
              <a:gd name="adj2" fmla="val 53727"/>
            </a:avLst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cuments\зем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143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6149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Берегите нашу планету!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Desktop\для урока у и у\небо 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2 Мультфильм о планетах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715272" y="5929330"/>
            <a:ext cx="928694" cy="666755"/>
          </a:xfrm>
          <a:prstGeom prst="rect">
            <a:avLst/>
          </a:prstGeom>
        </p:spPr>
      </p:pic>
      <p:pic>
        <p:nvPicPr>
          <p:cNvPr id="7" name="1 Трава у дом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28596" y="285728"/>
            <a:ext cx="304800" cy="3048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/>
          <a:srcRect l="6667" t="1596" r="11666" b="5850"/>
          <a:stretch>
            <a:fillRect/>
          </a:stretch>
        </p:blipFill>
        <p:spPr bwMode="auto">
          <a:xfrm>
            <a:off x="1714480" y="428604"/>
            <a:ext cx="5857916" cy="6000792"/>
          </a:xfrm>
          <a:prstGeom prst="flowChartAlternateProcess">
            <a:avLst/>
          </a:prstGeom>
          <a:noFill/>
          <a:ln w="76200">
            <a:solidFill>
              <a:srgbClr val="7030A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93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cuments\парад плане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73209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348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83568" y="116632"/>
            <a:ext cx="80412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Мозговая гимнастика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7e26e4526bb6a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2400" y="6369497"/>
            <a:ext cx="552450" cy="5524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908720"/>
            <a:ext cx="83293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</a:rPr>
              <a:t>- «Качание головой»</a:t>
            </a:r>
            <a:endParaRPr lang="ru-RU" sz="3600" b="1" dirty="0">
              <a:solidFill>
                <a:schemeClr val="bg1"/>
              </a:solidFill>
            </a:endParaRPr>
          </a:p>
          <a:p>
            <a:r>
              <a:rPr lang="ru-RU" sz="3600" b="1" i="1" dirty="0" smtClean="0">
                <a:solidFill>
                  <a:schemeClr val="bg1"/>
                </a:solidFill>
              </a:rPr>
              <a:t>- «Ленивые </a:t>
            </a:r>
            <a:r>
              <a:rPr lang="ru-RU" sz="3600" b="1" i="1" dirty="0" err="1" smtClean="0">
                <a:solidFill>
                  <a:schemeClr val="bg1"/>
                </a:solidFill>
              </a:rPr>
              <a:t>восьмерки</a:t>
            </a:r>
            <a:r>
              <a:rPr lang="ru-RU" sz="3600" b="1" i="1" dirty="0" smtClean="0">
                <a:solidFill>
                  <a:schemeClr val="bg1"/>
                </a:solidFill>
              </a:rPr>
              <a:t>»</a:t>
            </a:r>
            <a:endParaRPr lang="ru-RU" sz="3600" b="1" dirty="0">
              <a:solidFill>
                <a:schemeClr val="bg1"/>
              </a:solidFill>
            </a:endParaRPr>
          </a:p>
          <a:p>
            <a:r>
              <a:rPr lang="ru-RU" sz="3600" b="1" i="1" dirty="0" smtClean="0">
                <a:solidFill>
                  <a:schemeClr val="bg1"/>
                </a:solidFill>
              </a:rPr>
              <a:t>- «Моргание глазами»</a:t>
            </a:r>
            <a:endParaRPr lang="ru-RU" sz="3600" b="1" dirty="0">
              <a:solidFill>
                <a:schemeClr val="bg1"/>
              </a:solidFill>
            </a:endParaRPr>
          </a:p>
          <a:p>
            <a:r>
              <a:rPr lang="ru-RU" sz="3600" dirty="0" smtClean="0">
                <a:solidFill>
                  <a:schemeClr val="bg1"/>
                </a:solidFill>
              </a:rPr>
              <a:t>-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>
                <a:solidFill>
                  <a:schemeClr val="bg1"/>
                </a:solidFill>
              </a:rPr>
              <a:t>«Шапка для размышлений</a:t>
            </a:r>
            <a:r>
              <a:rPr lang="ru-RU" sz="3600" b="1" dirty="0" smtClean="0">
                <a:solidFill>
                  <a:schemeClr val="bg1"/>
                </a:solidFill>
              </a:rPr>
              <a:t>».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1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для урока у и у\больш медведиц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орабль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38777">
            <a:off x="-314699" y="467308"/>
            <a:ext cx="7074113" cy="5768794"/>
          </a:xfrm>
          <a:prstGeom prst="verticalScroll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7" name="Рисунок 6" descr="алфавит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480" y="2786058"/>
            <a:ext cx="2857520" cy="3429024"/>
          </a:xfrm>
          <a:prstGeom prst="verticalScroll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732240" y="20104"/>
            <a:ext cx="2411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Упражнение в тетради №2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0"/>
            <a:ext cx="9123770" cy="687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1071546"/>
            <a:ext cx="864399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Только смелым покоряются моря.</a:t>
            </a:r>
          </a:p>
          <a:p>
            <a:pPr algn="ctr"/>
            <a:endParaRPr lang="ru-RU" sz="6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cuments\парад плане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73209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Dzho-Dassen-saksofon-zvuki-prirody-Esli-b-ne-bylo-tebya(muzbar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877272"/>
            <a:ext cx="552450" cy="5524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0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606</TotalTime>
  <Words>445</Words>
  <Application>Microsoft Office PowerPoint</Application>
  <PresentationFormat>Экран (4:3)</PresentationFormat>
  <Paragraphs>75</Paragraphs>
  <Slides>24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Админ</cp:lastModifiedBy>
  <cp:revision>71</cp:revision>
  <dcterms:created xsi:type="dcterms:W3CDTF">2012-12-19T14:57:08Z</dcterms:created>
  <dcterms:modified xsi:type="dcterms:W3CDTF">2017-01-24T17:41:22Z</dcterms:modified>
</cp:coreProperties>
</file>