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57" r:id="rId3"/>
    <p:sldId id="259" r:id="rId4"/>
    <p:sldId id="261" r:id="rId5"/>
    <p:sldId id="260" r:id="rId6"/>
    <p:sldId id="262" r:id="rId7"/>
    <p:sldId id="263" r:id="rId8"/>
    <p:sldId id="265" r:id="rId9"/>
    <p:sldId id="266" r:id="rId10"/>
    <p:sldId id="267" r:id="rId11"/>
    <p:sldId id="293" r:id="rId12"/>
    <p:sldId id="294" r:id="rId13"/>
    <p:sldId id="268" r:id="rId14"/>
    <p:sldId id="269" r:id="rId15"/>
    <p:sldId id="270" r:id="rId16"/>
    <p:sldId id="271" r:id="rId17"/>
    <p:sldId id="279" r:id="rId18"/>
    <p:sldId id="278" r:id="rId19"/>
    <p:sldId id="280" r:id="rId20"/>
    <p:sldId id="273" r:id="rId21"/>
    <p:sldId id="264" r:id="rId22"/>
    <p:sldId id="274" r:id="rId23"/>
    <p:sldId id="295" r:id="rId24"/>
    <p:sldId id="281" r:id="rId25"/>
    <p:sldId id="282" r:id="rId26"/>
    <p:sldId id="283" r:id="rId27"/>
    <p:sldId id="284" r:id="rId28"/>
    <p:sldId id="285" r:id="rId29"/>
    <p:sldId id="287" r:id="rId30"/>
    <p:sldId id="289" r:id="rId31"/>
    <p:sldId id="288" r:id="rId32"/>
    <p:sldId id="290" r:id="rId33"/>
    <p:sldId id="296" r:id="rId34"/>
    <p:sldId id="291" r:id="rId35"/>
    <p:sldId id="275" r:id="rId36"/>
    <p:sldId id="276" r:id="rId37"/>
    <p:sldId id="272" r:id="rId38"/>
    <p:sldId id="277" r:id="rId39"/>
    <p:sldId id="292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B82C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2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25B0E-DB5F-47FA-9FC2-021F7892B295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AF216-4324-4FEA-B3D6-367DF65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197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AF216-4324-4FEA-B3D6-367DF6581B3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3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AF216-4324-4FEA-B3D6-367DF6581B3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470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AF216-4324-4FEA-B3D6-367DF6581B3C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123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904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18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47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218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612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306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043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903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721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842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196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fld id="{8146F78B-421E-47DF-8E4F-D4113BE5C969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1FD559E-2FF6-4963-87E1-277C05231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991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25.png"/><Relationship Id="rId7" Type="http://schemas.openxmlformats.org/officeDocument/2006/relationships/image" Target="../media/image4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25.png"/><Relationship Id="rId7" Type="http://schemas.openxmlformats.org/officeDocument/2006/relationships/image" Target="../media/image5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1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6981" y="900820"/>
            <a:ext cx="6602279" cy="4027640"/>
          </a:xfrm>
        </p:spPr>
        <p:txBody>
          <a:bodyPr>
            <a:prstTxWarp prst="textDeflateBottom">
              <a:avLst>
                <a:gd name="adj" fmla="val 65092"/>
              </a:avLst>
            </a:prstTxWarp>
          </a:bodyPr>
          <a:lstStyle/>
          <a:p>
            <a:r>
              <a:rPr lang="ru-RU" sz="6000" b="1" dirty="0" smtClean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B82C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Славься ввек, </a:t>
            </a:r>
            <a:br>
              <a:rPr lang="ru-RU" sz="6000" b="1" dirty="0" smtClean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B82C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6000" b="1" dirty="0" smtClean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B82C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Бородино!</a:t>
            </a:r>
            <a:endParaRPr lang="ru-RU" sz="6000" b="1" dirty="0">
              <a:ln w="19050">
                <a:solidFill>
                  <a:schemeClr val="accent2">
                    <a:lumMod val="50000"/>
                  </a:schemeClr>
                </a:solidFill>
              </a:ln>
              <a:solidFill>
                <a:srgbClr val="B82C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53905" y="6081793"/>
            <a:ext cx="5682712" cy="1047427"/>
          </a:xfrm>
        </p:spPr>
        <p:txBody>
          <a:bodyPr/>
          <a:lstStyle/>
          <a:p>
            <a:r>
              <a:rPr lang="ru-RU" sz="20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ТГПР учителей начальных классов</a:t>
            </a:r>
            <a:endParaRPr lang="ru-RU" sz="20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2389" y="4730656"/>
            <a:ext cx="76984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Gabriola" panose="04040605051002020D02" pitchFamily="82" charset="0"/>
              </a:rPr>
              <a:t>Литературная гостиная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110" y="900820"/>
            <a:ext cx="3328558" cy="40276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8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528" y="522770"/>
            <a:ext cx="5047005" cy="550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9797" y="803992"/>
            <a:ext cx="3957762" cy="49472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31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528" y="522770"/>
            <a:ext cx="5047005" cy="550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224" y="522770"/>
            <a:ext cx="3934806" cy="55096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99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339" y="1962750"/>
            <a:ext cx="2664918" cy="33311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6577" y="1799771"/>
            <a:ext cx="2552905" cy="37559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847" y="770101"/>
            <a:ext cx="3981701" cy="4626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156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34"/>
          <a:stretch/>
        </p:blipFill>
        <p:spPr>
          <a:xfrm>
            <a:off x="6332349" y="371959"/>
            <a:ext cx="5308631" cy="598234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732" y="371959"/>
            <a:ext cx="5788617" cy="57886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3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181" y="0"/>
            <a:ext cx="10293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7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10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6981" y="900820"/>
            <a:ext cx="6602279" cy="4027640"/>
          </a:xfrm>
        </p:spPr>
        <p:txBody>
          <a:bodyPr>
            <a:prstTxWarp prst="textDeflateBottom">
              <a:avLst>
                <a:gd name="adj" fmla="val 65092"/>
              </a:avLst>
            </a:prstTxWarp>
          </a:bodyPr>
          <a:lstStyle/>
          <a:p>
            <a:r>
              <a:rPr lang="ru-RU" sz="6000" b="1" dirty="0" smtClean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B82C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Славься ввек, </a:t>
            </a:r>
            <a:br>
              <a:rPr lang="ru-RU" sz="6000" b="1" dirty="0" smtClean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B82C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6000" b="1" dirty="0" smtClean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B82C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Бородино!</a:t>
            </a:r>
            <a:endParaRPr lang="ru-RU" sz="6000" b="1" dirty="0">
              <a:ln w="19050">
                <a:solidFill>
                  <a:schemeClr val="accent2">
                    <a:lumMod val="50000"/>
                  </a:schemeClr>
                </a:solidFill>
              </a:ln>
              <a:solidFill>
                <a:srgbClr val="B82C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53905" y="6081793"/>
            <a:ext cx="5682712" cy="1047427"/>
          </a:xfrm>
        </p:spPr>
        <p:txBody>
          <a:bodyPr/>
          <a:lstStyle/>
          <a:p>
            <a:r>
              <a:rPr lang="ru-RU" sz="20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ТГПР учителей начальных классов</a:t>
            </a:r>
            <a:endParaRPr lang="ru-RU" sz="20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2389" y="4730656"/>
            <a:ext cx="76984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Gabriola" panose="04040605051002020D02" pitchFamily="82" charset="0"/>
              </a:rPr>
              <a:t>Литературная гостиная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110" y="900820"/>
            <a:ext cx="3328558" cy="40276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3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58213" y="0"/>
            <a:ext cx="794467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Словарная работа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118363" y="1112906"/>
            <a:ext cx="3131127" cy="539671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Бивак 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Булат</a:t>
            </a:r>
          </a:p>
          <a:p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Бусурман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Залп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Заряд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Картечь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Кивер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Лафет 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7356765" y="1107996"/>
            <a:ext cx="4527324" cy="5583749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Мундир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Перестрелка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Редут</a:t>
            </a:r>
          </a:p>
          <a:p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Мусью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Сеча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Хват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Штык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Ядро (пушечное)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05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673" y="0"/>
            <a:ext cx="11741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1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4613" y="137736"/>
            <a:ext cx="93216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Карта литературной гостиной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6" y="-297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7943800">
            <a:off x="9722427" y="2656610"/>
            <a:ext cx="1163782" cy="380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0116" y="1385455"/>
            <a:ext cx="1461654" cy="14616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08" y="3754067"/>
            <a:ext cx="1461654" cy="146165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18006730">
            <a:off x="1299443" y="4858857"/>
            <a:ext cx="1163782" cy="380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612160" y="4678779"/>
            <a:ext cx="1030203" cy="107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1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742469" y="1914613"/>
            <a:ext cx="1030203" cy="107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3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590445" y="2331395"/>
            <a:ext cx="1030203" cy="107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6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9274115" y="3778819"/>
            <a:ext cx="1030203" cy="107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7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157811" y="4678779"/>
            <a:ext cx="1030203" cy="107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5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317977" y="1287516"/>
            <a:ext cx="1030203" cy="107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4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201089" y="3373599"/>
            <a:ext cx="1030203" cy="107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2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3642363" y="4447483"/>
            <a:ext cx="558726" cy="405220"/>
          </a:xfrm>
          <a:prstGeom prst="straightConnector1">
            <a:avLst/>
          </a:prstGeom>
          <a:ln w="762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3772672" y="2868337"/>
            <a:ext cx="590389" cy="443022"/>
          </a:xfrm>
          <a:prstGeom prst="straightConnector1">
            <a:avLst/>
          </a:prstGeom>
          <a:ln w="762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3868225" y="1936234"/>
            <a:ext cx="1321052" cy="316723"/>
          </a:xfrm>
          <a:prstGeom prst="straightConnector1">
            <a:avLst/>
          </a:prstGeom>
          <a:ln w="762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903687" y="2451555"/>
            <a:ext cx="536117" cy="2198538"/>
          </a:xfrm>
          <a:prstGeom prst="straightConnector1">
            <a:avLst/>
          </a:prstGeom>
          <a:ln w="762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7090829" y="3373599"/>
            <a:ext cx="723745" cy="1364849"/>
          </a:xfrm>
          <a:prstGeom prst="straightConnector1">
            <a:avLst/>
          </a:prstGeom>
          <a:ln w="762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8570819" y="3292458"/>
            <a:ext cx="836047" cy="576795"/>
          </a:xfrm>
          <a:prstGeom prst="straightConnector1">
            <a:avLst/>
          </a:prstGeom>
          <a:ln w="76200">
            <a:solidFill>
              <a:srgbClr val="00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20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3918" y="982568"/>
            <a:ext cx="106318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8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>Москва, Москва, люблю тебя, как сын,</a:t>
            </a:r>
          </a:p>
          <a:p>
            <a:pPr algn="r"/>
            <a:r>
              <a:rPr lang="ru-RU" sz="38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>Как русский, – сильно, пламенно и нежно!</a:t>
            </a:r>
          </a:p>
          <a:p>
            <a:pPr algn="r"/>
            <a:endParaRPr lang="ru-RU" sz="3600" b="1" dirty="0" smtClean="0">
              <a:ln>
                <a:solidFill>
                  <a:schemeClr val="accent5">
                    <a:lumMod val="10000"/>
                  </a:schemeClr>
                </a:solidFill>
              </a:ln>
              <a:solidFill>
                <a:srgbClr val="B82C00"/>
              </a:solidFill>
            </a:endParaRPr>
          </a:p>
          <a:p>
            <a:pPr algn="r"/>
            <a:r>
              <a:rPr lang="ru-RU" sz="28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>М.Ю. Лермонтов</a:t>
            </a:r>
            <a:endParaRPr lang="ru-RU" sz="2800" b="1" dirty="0">
              <a:ln>
                <a:solidFill>
                  <a:schemeClr val="accent5">
                    <a:lumMod val="10000"/>
                  </a:schemeClr>
                </a:solidFill>
              </a:ln>
              <a:solidFill>
                <a:srgbClr val="B82C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0522" y="2804891"/>
            <a:ext cx="3130696" cy="3417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37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139686" cy="68580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7222" y="290136"/>
            <a:ext cx="79595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Ш</a:t>
            </a:r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ИФРОВАЛЬЩИК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914721"/>
              </p:ext>
            </p:extLst>
          </p:nvPr>
        </p:nvGraphicFramePr>
        <p:xfrm>
          <a:off x="6126997" y="2130438"/>
          <a:ext cx="2848400" cy="2457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2257"/>
                <a:gridCol w="731943"/>
                <a:gridCol w="712100"/>
                <a:gridCol w="712100"/>
              </a:tblGrid>
              <a:tr h="614372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  <a:tr h="614372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  <a:tr h="614372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  <a:tr h="614372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1463" y="1618750"/>
            <a:ext cx="3530395" cy="3349551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6400800" y="2464231"/>
            <a:ext cx="1549831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7948049" y="2473623"/>
            <a:ext cx="2582" cy="11029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175715" y="3610623"/>
            <a:ext cx="74133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175715" y="3557915"/>
            <a:ext cx="0" cy="78161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175715" y="4339525"/>
            <a:ext cx="150333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8667427" y="3025104"/>
            <a:ext cx="0" cy="131442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443319" y="5188920"/>
            <a:ext cx="92530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Спецподразделение «КУТУЗОВ»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89" y="332383"/>
            <a:ext cx="1146147" cy="1286367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6252460" y="2247526"/>
            <a:ext cx="397722" cy="349463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825839" y="2370893"/>
            <a:ext cx="273132" cy="22609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780485" y="3513861"/>
            <a:ext cx="273132" cy="22609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050773" y="3434006"/>
            <a:ext cx="273132" cy="22609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8542485" y="2901789"/>
            <a:ext cx="273132" cy="22609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050773" y="4176233"/>
            <a:ext cx="273132" cy="22609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530861" y="4156657"/>
            <a:ext cx="273132" cy="22609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80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474" y="2860843"/>
            <a:ext cx="6757261" cy="39971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7458" y="50046"/>
            <a:ext cx="115053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	</a:t>
            </a:r>
            <a:r>
              <a:rPr lang="ru-RU" sz="3000" dirty="0" smtClean="0"/>
              <a:t>Михаил </a:t>
            </a:r>
            <a:r>
              <a:rPr lang="ru-RU" sz="3000" dirty="0"/>
              <a:t>Илларионович был удостоен шестнадцати почетным наградам, стал первым Георгиевским кавалером за всю историю ордена</a:t>
            </a:r>
            <a:r>
              <a:rPr lang="ru-RU" sz="3000" dirty="0" smtClean="0"/>
              <a:t>. </a:t>
            </a:r>
          </a:p>
          <a:p>
            <a:r>
              <a:rPr lang="ru-RU" sz="3000" dirty="0" smtClean="0"/>
              <a:t>	Кутузов </a:t>
            </a:r>
            <a:r>
              <a:rPr lang="ru-RU" sz="3000" dirty="0"/>
              <a:t>был сдержанным, рассудительным полководцем, за которым закрепилась слава хитреца. Сам Наполеон называл его «старым лисом Севера</a:t>
            </a:r>
            <a:r>
              <a:rPr lang="ru-RU" sz="3000" dirty="0" smtClean="0"/>
              <a:t>».</a:t>
            </a:r>
            <a:endParaRPr lang="ru-RU" sz="3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9288" y="5625907"/>
            <a:ext cx="5682711" cy="123209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372636" y="4646479"/>
            <a:ext cx="41298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М.И. КУТУЗОВ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52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7222" y="290136"/>
            <a:ext cx="79595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Ш</a:t>
            </a:r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ИФРОВАЛЬЩИК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38188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81471" y="2311620"/>
            <a:ext cx="962314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Спецподразделение «Багратион»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3745" y="3021910"/>
            <a:ext cx="93195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Спецподразделение «Раевский»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3745" y="3767942"/>
            <a:ext cx="94890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Спецподразделение «Муравьев»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0222" y="4597683"/>
            <a:ext cx="91133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Спецподразделение «Тучковы»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32818" y="1524308"/>
            <a:ext cx="89204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Спецподразделение «Кутузов»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866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0976" y="1951012"/>
            <a:ext cx="110276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Отвага, вера, честь, победа,</a:t>
            </a:r>
          </a:p>
          <a:p>
            <a:pPr algn="ctr"/>
            <a:r>
              <a:rPr lang="ru-RU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Команде нашей знакомо это!</a:t>
            </a:r>
          </a:p>
          <a:p>
            <a:pPr algn="ctr"/>
            <a:r>
              <a:rPr lang="ru-RU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Сражаемся пристойно,</a:t>
            </a:r>
          </a:p>
          <a:p>
            <a:pPr algn="ctr"/>
            <a:r>
              <a:rPr lang="ru-RU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победим достойно!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46794" y="566928"/>
            <a:ext cx="273094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Девиз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130" y="4998000"/>
            <a:ext cx="8266892" cy="17923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7" y="-297"/>
            <a:ext cx="12144285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971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39943" y="290136"/>
            <a:ext cx="23741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ТЕСТ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51" y="375125"/>
            <a:ext cx="1146147" cy="128636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81379" y="1933235"/>
            <a:ext cx="108302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1. В какой литературной форме написано произведение </a:t>
            </a:r>
            <a:r>
              <a:rPr lang="ru-RU" sz="2000" dirty="0" smtClean="0"/>
              <a:t>М.Ю. Лермонтова </a:t>
            </a:r>
            <a:r>
              <a:rPr lang="ru-RU" sz="2000" dirty="0"/>
              <a:t>«Бородино»?</a:t>
            </a:r>
          </a:p>
          <a:p>
            <a:r>
              <a:rPr lang="ru-RU" sz="2000" b="1" dirty="0"/>
              <a:t>___Поэма                     ___Очерк                      ___Стихотворение </a:t>
            </a:r>
          </a:p>
          <a:p>
            <a:endParaRPr lang="ru-RU" sz="2000" dirty="0"/>
          </a:p>
          <a:p>
            <a:r>
              <a:rPr lang="ru-RU" sz="2000" dirty="0"/>
              <a:t>2. К какому событию было приурочено стихотворение М.Ю</a:t>
            </a:r>
            <a:r>
              <a:rPr lang="ru-RU" sz="2000" dirty="0" smtClean="0"/>
              <a:t>. Лермонтова </a:t>
            </a:r>
            <a:r>
              <a:rPr lang="ru-RU" sz="2000" dirty="0"/>
              <a:t>«Бородино»?</a:t>
            </a:r>
          </a:p>
          <a:p>
            <a:r>
              <a:rPr lang="ru-RU" sz="2000" dirty="0" smtClean="0"/>
              <a:t>3</a:t>
            </a:r>
            <a:r>
              <a:rPr lang="ru-RU" sz="2000" dirty="0"/>
              <a:t>. Каким образом М.Ю. Лермонтов в стихотворении «Бородино» воспроизводит бородинские события?</a:t>
            </a:r>
          </a:p>
          <a:p>
            <a:r>
              <a:rPr lang="ru-RU" sz="2000" dirty="0" smtClean="0"/>
              <a:t>4</a:t>
            </a:r>
            <a:r>
              <a:rPr lang="ru-RU" sz="2000" dirty="0"/>
              <a:t>. С какой иностранной армией сражались русские войска при Бородино?</a:t>
            </a:r>
          </a:p>
          <a:p>
            <a:r>
              <a:rPr lang="ru-RU" sz="2000" dirty="0" smtClean="0"/>
              <a:t>5</a:t>
            </a:r>
            <a:r>
              <a:rPr lang="ru-RU" sz="2000" dirty="0"/>
              <a:t>. Какой город, спаленный пожаром, был отдан французам? </a:t>
            </a:r>
          </a:p>
          <a:p>
            <a:r>
              <a:rPr lang="ru-RU" sz="2000" dirty="0" smtClean="0"/>
              <a:t>6</a:t>
            </a:r>
            <a:r>
              <a:rPr lang="ru-RU" sz="2000" dirty="0"/>
              <a:t>. Как очевидец битвы называет неприятельских солдат?</a:t>
            </a:r>
          </a:p>
          <a:p>
            <a:r>
              <a:rPr lang="ru-RU" sz="2000" dirty="0" smtClean="0"/>
              <a:t>7.Какова </a:t>
            </a:r>
            <a:r>
              <a:rPr lang="ru-RU" sz="2000" dirty="0"/>
              <a:t>идея стихотворения «Бородино</a:t>
            </a:r>
            <a:r>
              <a:rPr lang="ru-RU" sz="2000" dirty="0" smtClean="0"/>
              <a:t>»?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6203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39943" y="290136"/>
            <a:ext cx="23741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ТЕСТ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51" y="375125"/>
            <a:ext cx="1146147" cy="128636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69504" y="1553224"/>
            <a:ext cx="108302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800" dirty="0" smtClean="0"/>
              <a:t>Стихотворение</a:t>
            </a:r>
          </a:p>
          <a:p>
            <a:pPr marL="457200" indent="-457200">
              <a:buAutoNum type="arabicPeriod"/>
            </a:pPr>
            <a:r>
              <a:rPr lang="ru-RU" sz="2800" dirty="0"/>
              <a:t>К 25-летней годовщине Отечественной войны 1812 года </a:t>
            </a:r>
            <a:endParaRPr lang="ru-RU" sz="2800" dirty="0" smtClean="0"/>
          </a:p>
          <a:p>
            <a:pPr marL="457200" indent="-457200">
              <a:buAutoNum type="arabicPeriod"/>
            </a:pPr>
            <a:r>
              <a:rPr lang="ru-RU" sz="2800" dirty="0"/>
              <a:t>Посредством рассказа </a:t>
            </a:r>
            <a:r>
              <a:rPr lang="ru-RU" sz="2800" dirty="0" smtClean="0"/>
              <a:t>очевидца</a:t>
            </a:r>
          </a:p>
          <a:p>
            <a:pPr marL="457200" indent="-457200">
              <a:buAutoNum type="arabicPeriod"/>
            </a:pPr>
            <a:r>
              <a:rPr lang="ru-RU" sz="2800" dirty="0"/>
              <a:t>С </a:t>
            </a:r>
            <a:r>
              <a:rPr lang="ru-RU" sz="2800" dirty="0" smtClean="0"/>
              <a:t>французской</a:t>
            </a:r>
          </a:p>
          <a:p>
            <a:pPr marL="457200" indent="-457200">
              <a:buAutoNum type="arabicPeriod"/>
            </a:pPr>
            <a:r>
              <a:rPr lang="ru-RU" sz="2800" dirty="0"/>
              <a:t>Москва </a:t>
            </a:r>
            <a:endParaRPr lang="ru-RU" sz="2800" dirty="0" smtClean="0"/>
          </a:p>
          <a:p>
            <a:pPr marL="457200" indent="-457200">
              <a:buAutoNum type="arabicPeriod"/>
            </a:pPr>
            <a:r>
              <a:rPr lang="ru-RU" sz="2800" dirty="0" smtClean="0"/>
              <a:t>«постой-ка</a:t>
            </a:r>
            <a:r>
              <a:rPr lang="ru-RU" sz="2800" dirty="0"/>
              <a:t>, брат </a:t>
            </a:r>
            <a:r>
              <a:rPr lang="ru-RU" sz="2800" dirty="0" err="1"/>
              <a:t>мусью</a:t>
            </a:r>
            <a:r>
              <a:rPr lang="ru-RU" sz="2800" dirty="0"/>
              <a:t>»    </a:t>
            </a:r>
            <a:r>
              <a:rPr lang="ru-RU" sz="2800" dirty="0" smtClean="0"/>
              <a:t>«отступили </a:t>
            </a:r>
            <a:r>
              <a:rPr lang="ru-RU" sz="2800" dirty="0" err="1"/>
              <a:t>бусурманы</a:t>
            </a:r>
            <a:r>
              <a:rPr lang="ru-RU" sz="2800" dirty="0" smtClean="0"/>
              <a:t>»</a:t>
            </a:r>
          </a:p>
          <a:p>
            <a:pPr marL="457200" indent="-457200">
              <a:buAutoNum type="arabicPeriod"/>
            </a:pPr>
            <a:r>
              <a:rPr lang="ru-RU" sz="2800" dirty="0"/>
              <a:t>Автор стремился передать безграничную любовь к Родине, героизм и патриотизм русских людей во время войны с Наполеоном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1005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3420" y="1885754"/>
            <a:ext cx="5105490" cy="24036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КРОССВОРД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420" y="434502"/>
            <a:ext cx="1146147" cy="12863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013"/>
          <a:stretch/>
        </p:blipFill>
        <p:spPr>
          <a:xfrm>
            <a:off x="6115792" y="522514"/>
            <a:ext cx="5355771" cy="5388335"/>
          </a:xfrm>
          <a:prstGeom prst="rect">
            <a:avLst/>
          </a:prstGeom>
        </p:spPr>
      </p:pic>
      <p:sp>
        <p:nvSpPr>
          <p:cNvPr id="9" name="Надпись 18"/>
          <p:cNvSpPr txBox="1"/>
          <p:nvPr/>
        </p:nvSpPr>
        <p:spPr>
          <a:xfrm>
            <a:off x="8261352" y="522514"/>
            <a:ext cx="348172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26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17907" y="2042097"/>
            <a:ext cx="4404845" cy="202124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КРОССВОРД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420" y="434502"/>
            <a:ext cx="1146147" cy="128636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2752" y="320634"/>
            <a:ext cx="6022404" cy="540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1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62049" y="332631"/>
            <a:ext cx="739895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ЗАКОНЧИ ФРАЗУ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51" y="375125"/>
            <a:ext cx="1146147" cy="12863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6898" y="1353788"/>
            <a:ext cx="2658809" cy="47501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0988" y="1353787"/>
            <a:ext cx="4002054" cy="436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9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12138188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82833" y="285130"/>
            <a:ext cx="46435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РУССКАЯ АРМИЯ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44" y="349832"/>
            <a:ext cx="1146147" cy="12863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5684" y="924772"/>
            <a:ext cx="8134597" cy="533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93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756" y="278968"/>
            <a:ext cx="8250264" cy="61876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5550" y="111392"/>
            <a:ext cx="6777102" cy="652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67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12138188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82833" y="285130"/>
            <a:ext cx="46435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РУССКАЯ АРМИЯ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4712" y="924128"/>
            <a:ext cx="8648764" cy="42120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44" y="349832"/>
            <a:ext cx="1146147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1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12138188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82833" y="285130"/>
            <a:ext cx="46435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РУССКАЯ АРМИЯ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44" y="349832"/>
            <a:ext cx="1146147" cy="128636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568" y="2139077"/>
            <a:ext cx="2610866" cy="36253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974" y="1733797"/>
            <a:ext cx="2870167" cy="40797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4410" y="993015"/>
            <a:ext cx="2494684" cy="34675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445" y="993015"/>
            <a:ext cx="2544772" cy="321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12138188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82833" y="285130"/>
            <a:ext cx="46435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РУССКАЯ АРМИЯ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6656" y="1159534"/>
            <a:ext cx="9024876" cy="51570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44" y="349832"/>
            <a:ext cx="1146147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08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12138188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82833" y="285130"/>
            <a:ext cx="46435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РУССКАЯ АРМИЯ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3602" y="1117215"/>
            <a:ext cx="1146147" cy="128636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788" y="993016"/>
            <a:ext cx="3840826" cy="48010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4724" y="920604"/>
            <a:ext cx="3967817" cy="494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0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2738"/>
            <a:ext cx="12138188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38638" y="412724"/>
            <a:ext cx="93403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ВОССТАНОВИ СТРОФУ. СЛЕДОПЫТ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794" y="349832"/>
            <a:ext cx="1146147" cy="12863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77794" y="3708787"/>
            <a:ext cx="10715920" cy="1077218"/>
          </a:xfrm>
          <a:prstGeom prst="rect">
            <a:avLst/>
          </a:prstGeom>
          <a:ln>
            <a:solidFill>
              <a:srgbClr val="B82C00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Люди, племя, время, да, были, в наше, могучее, лихое, не вы, </a:t>
            </a:r>
            <a:r>
              <a:rPr lang="ru-RU" sz="3200" dirty="0" smtClean="0"/>
              <a:t>богатыри, доля, с поля, Божья воля, не отдали.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7794" y="1566071"/>
            <a:ext cx="10715920" cy="1569660"/>
          </a:xfrm>
          <a:prstGeom prst="rect">
            <a:avLst/>
          </a:prstGeom>
          <a:ln>
            <a:solidFill>
              <a:srgbClr val="B82C00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Умремте ж, </a:t>
            </a:r>
            <a:r>
              <a:rPr lang="ru-RU" sz="3200" dirty="0" smtClean="0"/>
              <a:t>и молвил, как</a:t>
            </a:r>
            <a:r>
              <a:rPr lang="ru-RU" sz="3200" dirty="0"/>
              <a:t>, умирали, под Москвой, наши братья, за нами, ребята, не Москва </a:t>
            </a:r>
            <a:r>
              <a:rPr lang="ru-RU" sz="3200" dirty="0" smtClean="0"/>
              <a:t>ль, обещали, клятву верности, бой.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6635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35840" y="166292"/>
            <a:ext cx="3866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РЕБУСЫ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68" y="1134175"/>
            <a:ext cx="3947599" cy="3605980"/>
          </a:xfrm>
          <a:prstGeom prst="rect">
            <a:avLst/>
          </a:prstGeom>
          <a:ln>
            <a:solidFill>
              <a:srgbClr val="996633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9302" y="1161885"/>
            <a:ext cx="6446092" cy="2036619"/>
          </a:xfrm>
          <a:prstGeom prst="rect">
            <a:avLst/>
          </a:prstGeom>
          <a:ln>
            <a:solidFill>
              <a:srgbClr val="996633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4779302" y="3143084"/>
            <a:ext cx="348819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Солдат 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92942" y="4179950"/>
            <a:ext cx="442307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Бородино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233" y="327419"/>
            <a:ext cx="1146147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1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35840" y="166292"/>
            <a:ext cx="3866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РЕБУСЫ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036" y="290136"/>
            <a:ext cx="2717582" cy="2482407"/>
          </a:xfrm>
          <a:prstGeom prst="rect">
            <a:avLst/>
          </a:prstGeom>
          <a:ln>
            <a:solidFill>
              <a:srgbClr val="996633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4994" y="1268101"/>
            <a:ext cx="4761698" cy="1504441"/>
          </a:xfrm>
          <a:prstGeom prst="rect">
            <a:avLst/>
          </a:prstGeom>
          <a:ln>
            <a:solidFill>
              <a:srgbClr val="996633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7218" y="3115021"/>
            <a:ext cx="3292804" cy="2099438"/>
          </a:xfrm>
          <a:prstGeom prst="rect">
            <a:avLst/>
          </a:prstGeom>
          <a:ln>
            <a:solidFill>
              <a:srgbClr val="996633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5597" y="667842"/>
            <a:ext cx="2769342" cy="2104700"/>
          </a:xfrm>
          <a:prstGeom prst="rect">
            <a:avLst/>
          </a:prstGeom>
          <a:ln>
            <a:solidFill>
              <a:srgbClr val="996633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8945" y="3053578"/>
            <a:ext cx="4435493" cy="2160881"/>
          </a:xfrm>
          <a:prstGeom prst="rect">
            <a:avLst/>
          </a:prstGeom>
          <a:ln>
            <a:solidFill>
              <a:srgbClr val="996633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9696" y="3322710"/>
            <a:ext cx="1146147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3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93744" y="290136"/>
            <a:ext cx="3866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РЕБУСЫ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778" y="1496291"/>
            <a:ext cx="8804632" cy="3491345"/>
          </a:xfrm>
          <a:prstGeom prst="rect">
            <a:avLst/>
          </a:prstGeom>
          <a:ln>
            <a:solidFill>
              <a:srgbClr val="996633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183" y="290136"/>
            <a:ext cx="1146147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35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8144" y="3447290"/>
            <a:ext cx="2501465" cy="29062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95" y="5067300"/>
            <a:ext cx="8267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75" y="17993"/>
            <a:ext cx="12138188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35840" y="166292"/>
            <a:ext cx="3866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РЕБУСЫ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59195" y="986781"/>
            <a:ext cx="929074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Солдат, Бородино, отвага,</a:t>
            </a:r>
          </a:p>
          <a:p>
            <a:pPr algn="ctr"/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храбрость, героизм,</a:t>
            </a:r>
          </a:p>
          <a:p>
            <a:pPr algn="ctr"/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B82C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патриотизм. 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B82C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41" y="343598"/>
            <a:ext cx="1146147" cy="128636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321" y="3110435"/>
            <a:ext cx="2192104" cy="27411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4330" y="3110435"/>
            <a:ext cx="2125698" cy="311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67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6981" y="900820"/>
            <a:ext cx="6602279" cy="4027640"/>
          </a:xfrm>
        </p:spPr>
        <p:txBody>
          <a:bodyPr>
            <a:prstTxWarp prst="textDeflateBottom">
              <a:avLst>
                <a:gd name="adj" fmla="val 65092"/>
              </a:avLst>
            </a:prstTxWarp>
          </a:bodyPr>
          <a:lstStyle/>
          <a:p>
            <a:r>
              <a:rPr lang="ru-RU" sz="6000" b="1" dirty="0" smtClean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B82C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Славься ввек, </a:t>
            </a:r>
            <a:br>
              <a:rPr lang="ru-RU" sz="6000" b="1" dirty="0" smtClean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B82C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6000" b="1" dirty="0" smtClean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B82C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Бородино!</a:t>
            </a:r>
            <a:endParaRPr lang="ru-RU" sz="6000" b="1" dirty="0">
              <a:ln w="19050">
                <a:solidFill>
                  <a:schemeClr val="accent2">
                    <a:lumMod val="50000"/>
                  </a:schemeClr>
                </a:solidFill>
              </a:ln>
              <a:solidFill>
                <a:srgbClr val="B82C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53905" y="6081793"/>
            <a:ext cx="5682712" cy="1047427"/>
          </a:xfrm>
        </p:spPr>
        <p:txBody>
          <a:bodyPr/>
          <a:lstStyle/>
          <a:p>
            <a:r>
              <a:rPr lang="ru-RU" sz="20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ТГПР учителей начальных классов</a:t>
            </a:r>
            <a:endParaRPr lang="ru-RU" sz="20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2389" y="4730656"/>
            <a:ext cx="76984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Gabriola" panose="04040605051002020D02" pitchFamily="82" charset="0"/>
              </a:rPr>
              <a:t>Литературная гостиная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110" y="900820"/>
            <a:ext cx="3328558" cy="40276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1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331" y="235916"/>
            <a:ext cx="8992246" cy="59948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5476" y="335150"/>
            <a:ext cx="6777102" cy="652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5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3850" y="215870"/>
            <a:ext cx="9035512" cy="60619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1944" y="335150"/>
            <a:ext cx="6777102" cy="652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2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709" y="-1"/>
            <a:ext cx="10292151" cy="6858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4846" y="3223648"/>
            <a:ext cx="3776014" cy="3634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058709" y="0"/>
            <a:ext cx="3776014" cy="36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9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20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9897" y="734595"/>
            <a:ext cx="1063183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dirty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>— Скажи-ка, дядя, ведь не даром</a:t>
            </a:r>
            <a:r>
              <a:rPr lang="ru-RU" sz="40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/>
            </a:r>
            <a:br>
              <a:rPr lang="ru-RU" sz="40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</a:br>
            <a:r>
              <a:rPr lang="ru-RU" sz="4000" b="1" dirty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>Москва, спаленная пожаром,</a:t>
            </a:r>
            <a:r>
              <a:rPr lang="ru-RU" sz="40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/>
            </a:r>
            <a:br>
              <a:rPr lang="ru-RU" sz="40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</a:br>
            <a:r>
              <a:rPr lang="ru-RU" sz="4000" b="1" dirty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>Французу отдана</a:t>
            </a:r>
            <a:r>
              <a:rPr lang="ru-RU" sz="40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>?</a:t>
            </a:r>
          </a:p>
          <a:p>
            <a:pPr algn="r"/>
            <a:endParaRPr lang="ru-RU" sz="3600" b="1" dirty="0" smtClean="0">
              <a:ln>
                <a:solidFill>
                  <a:schemeClr val="accent5">
                    <a:lumMod val="10000"/>
                  </a:schemeClr>
                </a:solidFill>
              </a:ln>
              <a:solidFill>
                <a:srgbClr val="B82C00"/>
              </a:solidFill>
            </a:endParaRPr>
          </a:p>
          <a:p>
            <a:pPr algn="r"/>
            <a:r>
              <a:rPr lang="ru-RU" sz="2800" b="1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B82C00"/>
                </a:solidFill>
              </a:rPr>
              <a:t>М.Ю. Лермонтов</a:t>
            </a:r>
            <a:endParaRPr lang="ru-RU" sz="2800" b="1" dirty="0">
              <a:ln>
                <a:solidFill>
                  <a:schemeClr val="accent5">
                    <a:lumMod val="10000"/>
                  </a:schemeClr>
                </a:solidFill>
              </a:ln>
              <a:solidFill>
                <a:srgbClr val="B82C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0522" y="2804891"/>
            <a:ext cx="3130696" cy="3417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2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528" y="522770"/>
            <a:ext cx="5047005" cy="550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8673" y="681925"/>
            <a:ext cx="3434255" cy="4501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13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ser_file_5671d453e427b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user_file_5671d453e427b</Template>
  <TotalTime>767</TotalTime>
  <Words>377</Words>
  <Application>Microsoft Office PowerPoint</Application>
  <PresentationFormat>Широкоэкранный</PresentationFormat>
  <Paragraphs>99</Paragraphs>
  <Slides>39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6" baseType="lpstr">
      <vt:lpstr>Arial</vt:lpstr>
      <vt:lpstr>Arial Black</vt:lpstr>
      <vt:lpstr>Arial Narrow</vt:lpstr>
      <vt:lpstr>Calibri</vt:lpstr>
      <vt:lpstr>Gabriola</vt:lpstr>
      <vt:lpstr>Times New Roman</vt:lpstr>
      <vt:lpstr>user_file_5671d453e427b</vt:lpstr>
      <vt:lpstr>Славься ввек,  Бородино!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Славься ввек,  Бородино!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Славься ввек,  Бородино!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Славься ввек, Бородино!</dc:title>
  <dc:creator>Света</dc:creator>
  <cp:lastModifiedBy>Света</cp:lastModifiedBy>
  <cp:revision>52</cp:revision>
  <dcterms:created xsi:type="dcterms:W3CDTF">2024-10-23T14:19:05Z</dcterms:created>
  <dcterms:modified xsi:type="dcterms:W3CDTF">2025-10-24T15:12:10Z</dcterms:modified>
</cp:coreProperties>
</file>