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36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5CA8-133E-41D5-99C1-3C39E84C5D01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02D-710D-423B-94DB-06B0A8164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265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5CA8-133E-41D5-99C1-3C39E84C5D01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02D-710D-423B-94DB-06B0A8164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831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5CA8-133E-41D5-99C1-3C39E84C5D01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02D-710D-423B-94DB-06B0A8164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038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5CA8-133E-41D5-99C1-3C39E84C5D01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02D-710D-423B-94DB-06B0A8164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975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5CA8-133E-41D5-99C1-3C39E84C5D01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02D-710D-423B-94DB-06B0A8164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977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5CA8-133E-41D5-99C1-3C39E84C5D01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02D-710D-423B-94DB-06B0A8164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96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5CA8-133E-41D5-99C1-3C39E84C5D01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02D-710D-423B-94DB-06B0A8164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149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5CA8-133E-41D5-99C1-3C39E84C5D01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02D-710D-423B-94DB-06B0A8164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762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5CA8-133E-41D5-99C1-3C39E84C5D01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02D-710D-423B-94DB-06B0A8164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590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5CA8-133E-41D5-99C1-3C39E84C5D01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02D-710D-423B-94DB-06B0A8164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785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5CA8-133E-41D5-99C1-3C39E84C5D01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02D-710D-423B-94DB-06B0A8164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113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7E5CA8-133E-41D5-99C1-3C39E84C5D01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9302D-710D-423B-94DB-06B0A8164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450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блок светотень\светотень_шар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16632"/>
            <a:ext cx="8424877" cy="5956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5272" y="5301208"/>
            <a:ext cx="7752443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yriad Pro" pitchFamily="34" charset="0"/>
              </a:rPr>
              <a:t>ОСНОВЫ СВЕТОТЕНИ</a:t>
            </a:r>
            <a:endParaRPr lang="ru-RU" sz="6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13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ая прямоугольная выноска 3"/>
          <p:cNvSpPr/>
          <p:nvPr/>
        </p:nvSpPr>
        <p:spPr>
          <a:xfrm>
            <a:off x="4582005" y="468738"/>
            <a:ext cx="4121787" cy="2391972"/>
          </a:xfrm>
          <a:prstGeom prst="wedgeRoundRectCallout">
            <a:avLst>
              <a:gd name="adj1" fmla="val -47191"/>
              <a:gd name="adj2" fmla="val 5962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2051" name="Picture 3" descr="C:\Users\Admin\Desktop\электронное пособие\цифровая живопись\сборное для видеомонтажа\personag_teacher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694843"/>
            <a:ext cx="6696744" cy="6609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esktop\электронное пособие\цифровая живопись\сборное для видеомонтажа\каталог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173" y="5548649"/>
            <a:ext cx="9161173" cy="1318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15361" y="678486"/>
            <a:ext cx="38884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Myriad Pro" pitchFamily="34" charset="0"/>
              </a:rPr>
              <a:t>Рисование </a:t>
            </a:r>
            <a:r>
              <a:rPr lang="ru-RU" dirty="0">
                <a:latin typeface="Myriad Pro" pitchFamily="34" charset="0"/>
              </a:rPr>
              <a:t>реалистичного объекта начинается с понимания того, как мы визуально воспринимаем свет и тень и как эти два понятия работают вместе, </a:t>
            </a:r>
            <a:r>
              <a:rPr lang="ru-RU" b="1" dirty="0" smtClean="0">
                <a:solidFill>
                  <a:srgbClr val="009999"/>
                </a:solidFill>
                <a:latin typeface="Myriad Pro" pitchFamily="34" charset="0"/>
              </a:rPr>
              <a:t>ЧТОБЫ ПРИДАТЬ ЭТОМУ ОБЪЕКТУ ТРЕХМЕРНУЮ ФОРМУ НА ПЛОСКОСТИ</a:t>
            </a:r>
            <a:r>
              <a:rPr lang="ru-RU" dirty="0" smtClean="0">
                <a:latin typeface="Myriad Pro" pitchFamily="34" charset="0"/>
              </a:rPr>
              <a:t>.</a:t>
            </a:r>
            <a:endParaRPr lang="ru-RU" dirty="0">
              <a:latin typeface="Myriad Pro" pitchFamily="34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14175" y="5915365"/>
            <a:ext cx="50818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Myriad Pro" pitchFamily="34" charset="0"/>
              </a:rPr>
              <a:t>Совет: </a:t>
            </a:r>
            <a:r>
              <a:rPr lang="ru-RU" sz="1600" dirty="0" smtClean="0">
                <a:solidFill>
                  <a:schemeClr val="bg1"/>
                </a:solidFill>
                <a:latin typeface="Myriad Pro" pitchFamily="34" charset="0"/>
              </a:rPr>
              <a:t>во время показа слайдов - нажимай на пробел, 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Myriad Pro" pitchFamily="34" charset="0"/>
              </a:rPr>
              <a:t>только после того как прочитаешь текст.</a:t>
            </a:r>
            <a:endParaRPr lang="ru-RU" sz="1600" dirty="0">
              <a:solidFill>
                <a:schemeClr val="bg1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4477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игра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5222" y="-118458"/>
            <a:ext cx="10691813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56176" y="980728"/>
            <a:ext cx="252028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Myriad Pro" pitchFamily="34" charset="0"/>
              </a:rPr>
              <a:t>Рассмотрим различные элементы света и тени на простой геометрической форме</a:t>
            </a:r>
            <a:r>
              <a:rPr lang="ru-RU" dirty="0" smtClean="0">
                <a:latin typeface="Myriad Pro" pitchFamily="34" charset="0"/>
              </a:rPr>
              <a:t>.</a:t>
            </a:r>
          </a:p>
          <a:p>
            <a:pPr algn="ctr"/>
            <a:r>
              <a:rPr lang="ru-RU" dirty="0" smtClean="0">
                <a:latin typeface="Myriad Pro" pitchFamily="34" charset="0"/>
              </a:rPr>
              <a:t> </a:t>
            </a:r>
            <a:r>
              <a:rPr lang="ru-RU" dirty="0">
                <a:latin typeface="Myriad Pro" pitchFamily="34" charset="0"/>
              </a:rPr>
              <a:t>Как только Вы научитесь определять и рисовать разные части простого объекта, станет проще сделать это на более сложных объектах. </a:t>
            </a:r>
            <a:endParaRPr lang="ru-RU" dirty="0" smtClean="0">
              <a:latin typeface="Myriad Pro" pitchFamily="34" charset="0"/>
            </a:endParaRPr>
          </a:p>
          <a:p>
            <a:pPr algn="ctr"/>
            <a:r>
              <a:rPr lang="ru-RU" dirty="0" smtClean="0">
                <a:latin typeface="Myriad Pro" pitchFamily="34" charset="0"/>
              </a:rPr>
              <a:t>Мы </a:t>
            </a:r>
            <a:r>
              <a:rPr lang="ru-RU" dirty="0">
                <a:latin typeface="Myriad Pro" pitchFamily="34" charset="0"/>
              </a:rPr>
              <a:t>будем использовать простую геометрическую форму-сферу.</a:t>
            </a:r>
          </a:p>
        </p:txBody>
      </p:sp>
      <p:pic>
        <p:nvPicPr>
          <p:cNvPr id="3075" name="Picture 3" descr="C:\Users\Admin\Desktop\электронное пособие\цифровая живопись\сборное для видеомонтажа\ctrelk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5966">
            <a:off x="4379977" y="3853891"/>
            <a:ext cx="1564055" cy="255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311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игра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6712" y="-171399"/>
            <a:ext cx="10691813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игра\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7849" y="-171400"/>
            <a:ext cx="10691813" cy="755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79965" y="620688"/>
            <a:ext cx="26642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 данном рисунке все элементы, создающие трехмерный объект удалены. Обратите внимание, что это просто круг, имеющий плоскую форму.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38441" y="3068960"/>
            <a:ext cx="30058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Давайте посмотрим на светлую сторону сферы. Здесь серым цветом отделена светлая область сферы от ее теневой части. </a:t>
            </a:r>
            <a:r>
              <a:rPr lang="ru-RU" i="1" dirty="0"/>
              <a:t>Это переходная зона между светлой и теневой сторонами объекта.</a:t>
            </a:r>
            <a:r>
              <a:rPr lang="ru-RU" dirty="0"/>
              <a:t> Нужно знать, что средний тон используется для перехода в тень. Без этого переход будет слишком резким.</a:t>
            </a:r>
          </a:p>
        </p:txBody>
      </p:sp>
      <p:pic>
        <p:nvPicPr>
          <p:cNvPr id="4099" name="Picture 3" descr="C:\Users\Admin\Desktop\электронное пособие\цифровая живопись\сборное для видеомонтажа\kurco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8680" y="332656"/>
            <a:ext cx="1224136" cy="193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91997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 0.20602 C 0.05104 0.23006 0.05191 0.25388 0.0533 0.27792 C 0.05503 0.30659 0.07656 0.33203 0.08837 0.35399 C 0.09514 0.36671 0.1066 0.39006 0.11823 0.39399 C 0.12569 0.40856 0.13802 0.41596 0.14844 0.4259 C 0.16181 0.43862 0.17326 0.44972 0.18819 0.45966 C 0.19913 0.46706 0.20816 0.47769 0.21996 0.48278 C 0.22535 0.48833 0.22934 0.49272 0.23576 0.4955 C 0.25608 0.51469 0.28715 0.51076 0.31042 0.51237 C 0.34635 0.51168 0.38229 0.51214 0.41823 0.51029 C 0.425 0.50983 0.4283 0.50567 0.4342 0.50405 C 0.44913 0.49966 0.46354 0.49249 0.47865 0.48925 C 0.48646 0.48417 0.49392 0.48093 0.50243 0.47862 C 0.51302 0.47168 0.52465 0.46867 0.53576 0.46382 C 0.55312 0.4444 0.53715 0.45966 0.55486 0.44902 C 0.57656 0.43607 0.55156 0.44948 0.56753 0.4363 C 0.56996 0.43422 0.57309 0.43399 0.57552 0.43214 C 0.57951 0.42914 0.58663 0.42151 0.58663 0.42151 C 0.59062 0.41341 0.5967 0.40139 0.60243 0.3963 C 0.61424 0.37318 0.6224 0.34775 0.6342 0.3244 C 0.63871 0.31538 0.6401 0.30567 0.64531 0.29688 C 0.64809 0.28347 0.6533 0.27376 0.65642 0.26081 C 0.65816 0.25388 0.65816 0.24925 0.65955 0.24185 C 0.66267 0.22544 0.66823 0.21018 0.67066 0.1933 C 0.67413 0.14058 0.67795 0.09943 0.67378 0.04324 C 0.67292 0.03145 0.66667 0.02659 0.66267 0.01781 C 0.6559 0.00278 0.65139 -0.01225 0.64375 -0.02659 C 0.63681 -0.03976 0.63507 -0.05502 0.62465 -0.06474 C 0.62135 -0.07329 0.61962 -0.07838 0.61354 -0.0837 C 0.59826 -0.11422 0.57483 -0.13687 0.54844 -0.14705 C 0.54427 -0.14867 0.5401 -0.15052 0.53576 -0.15121 C 0.52569 -0.15306 0.50556 -0.1556 0.50556 -0.1556 C 0.29097 -0.1526 0.41128 -0.15976 0.32153 -0.14289 C 0.31233 -0.13502 0.30174 -0.13364 0.29132 -0.13017 C 0.28871 -0.12739 0.28646 -0.12346 0.28333 -0.12161 C 0.27934 -0.11907 0.27066 -0.11745 0.27066 -0.11745 C 0.26215 -0.1119 0.25625 -0.10358 0.24687 -0.10057 C 0.24167 -0.09017 0.24132 -0.09017 0.23108 -0.08786 C 0.22483 -0.07583 0.2151 -0.0689 0.20556 -0.06242 C 0.20035 -0.05179 0.19167 -0.04624 0.1849 -0.03722 C 0.17969 -0.03028 0.18333 -0.0319 0.18021 -0.0245 C 0.17743 -0.0178 0.17587 -0.01641 0.17222 -0.01179 C 0.1717 -0.00763 0.17187 -0.003 0.17066 0.00093 C 0.16858 0.00833 0.16267 0.02197 0.16267 0.02197 C 0.16163 0.02844 0.15955 0.03469 0.15955 0.04116 C 0.15903 0.07977 0.15972 0.11862 0.16111 0.15723 C 0.16128 0.16162 0.16354 0.16555 0.16441 0.16995 C 0.16719 0.18289 0.16667 0.20047 0.17552 0.2081 C 0.17778 0.21735 0.1816 0.22498 0.1849 0.23353 C 0.19184 0.2518 0.1816 0.22798 0.18819 0.24602 C 0.19115 0.25388 0.19479 0.26151 0.19774 0.26937 C 0.20121 0.27839 0.2 0.28024 0.20399 0.28833 C 0.20486 0.28995 0.20625 0.2911 0.20712 0.29272 C 0.20885 0.29596 0.21042 0.29966 0.21198 0.30313 C 0.21371 0.30729 0.21562 0.31446 0.21823 0.31792 C 0.21962 0.31977 0.2217 0.32047 0.22309 0.32232 C 0.23073 0.33249 0.23455 0.34567 0.24375 0.35399 C 0.24774 0.36209 0.25156 0.3644 0.25799 0.36879 C 0.26597 0.38474 0.25503 0.36578 0.26753 0.37711 C 0.2691 0.3785 0.2691 0.38197 0.27066 0.38359 C 0.27257 0.38567 0.275 0.38613 0.27708 0.38775 C 0.28281 0.39191 0.28871 0.39908 0.29444 0.40255 C 0.30937 0.41133 0.31128 0.41064 0.32465 0.41318 C 0.3316 0.41943 0.34323 0.42336 0.35156 0.4259 C 0.37326 0.44 0.40365 0.4333 0.42621 0.43214 C 0.43715 0.41804 0.45434 0.4148 0.46753 0.40463 C 0.47448 0.39908 0.48056 0.39099 0.48819 0.38775 C 0.48976 0.38567 0.49115 0.38313 0.49288 0.38151 C 0.49479 0.37966 0.4974 0.37919 0.49931 0.37711 C 0.50121 0.3748 0.50208 0.3711 0.50399 0.36879 C 0.51267 0.35862 0.51007 0.36578 0.51823 0.35815 C 0.52899 0.34798 0.51753 0.35469 0.52778 0.3496 C 0.52882 0.34752 0.52951 0.34498 0.53108 0.34336 C 0.53229 0.34197 0.53455 0.34289 0.53576 0.34128 C 0.53871 0.33711 0.53976 0.3311 0.54219 0.32648 C 0.5474 0.26289 0.54496 0.30174 0.54045 0.16787 C 0.5401 0.1563 0.53524 0.13804 0.53108 0.12763 C 0.53021 0.12532 0.52639 0.11515 0.52465 0.11284 C 0.52326 0.11099 0.51996 0.10867 0.51996 0.10867 " pathEditMode="relative" ptsTypes="ffffffffffffffffffffffffffffffffffffffffffffffffffffffffffffffffffffffffffffffA">
                                      <p:cBhvr>
                                        <p:cTn id="22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игра\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95"/>
          <a:stretch/>
        </p:blipFill>
        <p:spPr bwMode="auto">
          <a:xfrm>
            <a:off x="-1751880" y="-118458"/>
            <a:ext cx="8169043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игра\3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75"/>
          <a:stretch/>
        </p:blipFill>
        <p:spPr bwMode="auto">
          <a:xfrm>
            <a:off x="-1764704" y="-97821"/>
            <a:ext cx="8181867" cy="755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17163" y="602747"/>
            <a:ext cx="23762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9999"/>
                </a:solidFill>
                <a:latin typeface="Myriad Pro" pitchFamily="34" charset="0"/>
              </a:rPr>
              <a:t>СРЕДНИЙ ТОН </a:t>
            </a:r>
          </a:p>
          <a:p>
            <a:r>
              <a:rPr lang="ru-RU" b="1" dirty="0" smtClean="0">
                <a:solidFill>
                  <a:srgbClr val="009999"/>
                </a:solidFill>
                <a:latin typeface="Myriad Pro" pitchFamily="34" charset="0"/>
              </a:rPr>
              <a:t>или ПОЛУТЕНЬ:</a:t>
            </a:r>
            <a:r>
              <a:rPr lang="ru-RU" dirty="0">
                <a:solidFill>
                  <a:srgbClr val="009999"/>
                </a:solidFill>
                <a:latin typeface="Myriad Pro" pitchFamily="34" charset="0"/>
              </a:rPr>
              <a:t> </a:t>
            </a:r>
            <a:endParaRPr lang="ru-RU" dirty="0" smtClean="0">
              <a:solidFill>
                <a:srgbClr val="009999"/>
              </a:solidFill>
              <a:latin typeface="Myriad Pro" pitchFamily="34" charset="0"/>
            </a:endParaRPr>
          </a:p>
          <a:p>
            <a:r>
              <a:rPr lang="ru-RU" dirty="0" smtClean="0">
                <a:latin typeface="Myriad Pro" pitchFamily="34" charset="0"/>
              </a:rPr>
              <a:t>площадь </a:t>
            </a:r>
            <a:r>
              <a:rPr lang="ru-RU" dirty="0">
                <a:latin typeface="Myriad Pro" pitchFamily="34" charset="0"/>
              </a:rPr>
              <a:t>на светлой стороне объекта, которая получает наименьшее количество света</a:t>
            </a:r>
            <a:r>
              <a:rPr lang="ru-RU" dirty="0" smtClean="0">
                <a:latin typeface="Myriad Pro" pitchFamily="34" charset="0"/>
              </a:rPr>
              <a:t>.</a:t>
            </a:r>
          </a:p>
          <a:p>
            <a:r>
              <a:rPr lang="ru-RU" dirty="0" smtClean="0">
                <a:latin typeface="Myriad Pro" pitchFamily="34" charset="0"/>
              </a:rPr>
              <a:t> </a:t>
            </a:r>
            <a:r>
              <a:rPr lang="ru-RU" dirty="0">
                <a:latin typeface="Myriad Pro" pitchFamily="34" charset="0"/>
              </a:rPr>
              <a:t>Это зона перехода из света в тень.</a:t>
            </a:r>
          </a:p>
        </p:txBody>
      </p:sp>
      <p:pic>
        <p:nvPicPr>
          <p:cNvPr id="5122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игра\4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79"/>
          <a:stretch/>
        </p:blipFill>
        <p:spPr bwMode="auto">
          <a:xfrm>
            <a:off x="-1750189" y="-90039"/>
            <a:ext cx="8063904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12159" y="4581128"/>
            <a:ext cx="295232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Myriad Pro" pitchFamily="34" charset="0"/>
              </a:rPr>
              <a:t>Тон на теневой стороне </a:t>
            </a:r>
            <a:endParaRPr lang="ru-RU" dirty="0" smtClean="0">
              <a:latin typeface="Myriad Pro" pitchFamily="34" charset="0"/>
            </a:endParaRPr>
          </a:p>
          <a:p>
            <a:r>
              <a:rPr lang="ru-RU" dirty="0" smtClean="0">
                <a:latin typeface="Myriad Pro" pitchFamily="34" charset="0"/>
              </a:rPr>
              <a:t>тела </a:t>
            </a:r>
            <a:r>
              <a:rPr lang="ru-RU" dirty="0">
                <a:latin typeface="Myriad Pro" pitchFamily="34" charset="0"/>
              </a:rPr>
              <a:t>и объекта </a:t>
            </a:r>
            <a:r>
              <a:rPr lang="ru-RU" dirty="0" smtClean="0">
                <a:latin typeface="Myriad Pro" pitchFamily="34" charset="0"/>
              </a:rPr>
              <a:t>является</a:t>
            </a:r>
          </a:p>
          <a:p>
            <a:r>
              <a:rPr lang="ru-RU" b="1" dirty="0" smtClean="0">
                <a:solidFill>
                  <a:srgbClr val="009999"/>
                </a:solidFill>
                <a:latin typeface="Myriad Pro" pitchFamily="34" charset="0"/>
              </a:rPr>
              <a:t>СОБСТВЕННОЙ ТЕНЬЮ</a:t>
            </a:r>
            <a:r>
              <a:rPr lang="ru-RU" dirty="0" smtClean="0">
                <a:latin typeface="Myriad Pro" pitchFamily="34" charset="0"/>
              </a:rPr>
              <a:t>. </a:t>
            </a:r>
            <a:r>
              <a:rPr lang="ru-RU" dirty="0">
                <a:latin typeface="Myriad Pro" pitchFamily="34" charset="0"/>
              </a:rPr>
              <a:t>Его площадь скрыта от источника света в отличии от других поверхностей объекта.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3" name="Picture 3" descr="C:\Users\Admin\Desktop\электронное пособие\цифровая живопись\сборное для видеомонтажа\kurco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8680" y="2073463"/>
            <a:ext cx="1134815" cy="179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45014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305 -0.11121 C 0.09375 -0.09225 0.09271 -0.0252 0.1026 -0.00555 C 0.10781 0.01549 0.11684 0.0326 0.12482 0.05156 C 0.12621 0.0548 0.12673 0.05873 0.12778 0.06197 C 0.12882 0.06428 0.13003 0.06636 0.13107 0.06844 C 0.13385 0.0837 0.14097 0.09549 0.14705 0.10867 C 0.15 0.11515 0.15503 0.11931 0.15816 0.12555 C 0.16476 0.13873 0.16875 0.15445 0.17708 0.16555 C 0.17882 0.17919 0.17986 0.1815 0.18819 0.1889 C 0.19184 0.19584 0.20087 0.20786 0.20087 0.20786 C 0.20417 0.22035 0.20035 0.20856 0.20729 0.22058 C 0.21719 0.23769 0.20937 0.22937 0.2184 0.23746 C 0.225 0.24971 0.23212 0.26035 0.24219 0.26705 C 0.24271 0.26798 0.24757 0.27515 0.24861 0.27561 C 0.25139 0.27746 0.25816 0.27977 0.25816 0.27977 C 0.26667 0.29156 0.27951 0.30127 0.29149 0.3052 C 0.30121 0.31491 0.30555 0.31006 0.31528 0.31584 C 0.33663 0.32832 0.36198 0.33595 0.38507 0.33896 C 0.42899 0.35815 0.39548 0.34497 0.50417 0.34104 C 0.51128 0.34081 0.52066 0.33087 0.52795 0.32832 C 0.55156 0.30983 0.52326 0.33064 0.54219 0.32 C 0.55208 0.31445 0.55729 0.30798 0.56753 0.3052 C 0.57465 0.29804 0.58107 0.29526 0.58976 0.29249 C 0.59531 0.28555 0.60139 0.28347 0.60729 0.27561 C 0.60833 0.27283 0.60851 0.26913 0.61042 0.26705 C 0.61215 0.2652 0.61476 0.26613 0.61684 0.26497 C 0.62413 0.26081 0.62535 0.25133 0.63264 0.24809 C 0.63368 0.24601 0.63594 0.24185 0.63594 0.24185 " pathEditMode="relative" ptsTypes="fffffffffffffffffffffffffffA">
                                      <p:cBhvr>
                                        <p:cTn id="22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игра\8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55"/>
          <a:stretch/>
        </p:blipFill>
        <p:spPr bwMode="auto">
          <a:xfrm>
            <a:off x="-2052736" y="-243815"/>
            <a:ext cx="8397891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игра\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95"/>
          <a:stretch/>
        </p:blipFill>
        <p:spPr bwMode="auto">
          <a:xfrm>
            <a:off x="-1823888" y="-190873"/>
            <a:ext cx="8169043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игра\3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75"/>
          <a:stretch/>
        </p:blipFill>
        <p:spPr bwMode="auto">
          <a:xfrm>
            <a:off x="-1823888" y="-152812"/>
            <a:ext cx="8181867" cy="755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игра\4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79"/>
          <a:stretch/>
        </p:blipFill>
        <p:spPr bwMode="auto">
          <a:xfrm>
            <a:off x="-1823888" y="-170642"/>
            <a:ext cx="8063904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241706" y="764704"/>
            <a:ext cx="25067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Myriad Pro" pitchFamily="34" charset="0"/>
              </a:rPr>
              <a:t>Другой тип тени </a:t>
            </a:r>
            <a:r>
              <a:rPr lang="ru-RU" dirty="0" smtClean="0">
                <a:latin typeface="Myriad Pro" pitchFamily="34" charset="0"/>
              </a:rPr>
              <a:t>называется</a:t>
            </a:r>
          </a:p>
          <a:p>
            <a:r>
              <a:rPr lang="ru-RU" b="1" dirty="0" smtClean="0">
                <a:solidFill>
                  <a:srgbClr val="009999"/>
                </a:solidFill>
                <a:latin typeface="Myriad Pro" pitchFamily="34" charset="0"/>
              </a:rPr>
              <a:t>ОТБРАСЫВАЕМАЯ ТЕНЬ</a:t>
            </a:r>
            <a:r>
              <a:rPr lang="ru-RU" dirty="0" smtClean="0">
                <a:solidFill>
                  <a:srgbClr val="009999"/>
                </a:solidFill>
                <a:latin typeface="Myriad Pro" pitchFamily="34" charset="0"/>
              </a:rPr>
              <a:t> </a:t>
            </a:r>
            <a:r>
              <a:rPr lang="ru-RU" dirty="0" smtClean="0">
                <a:latin typeface="Myriad Pro" pitchFamily="34" charset="0"/>
              </a:rPr>
              <a:t>или </a:t>
            </a:r>
          </a:p>
          <a:p>
            <a:r>
              <a:rPr lang="ru-RU" b="1" dirty="0" smtClean="0">
                <a:solidFill>
                  <a:srgbClr val="009999"/>
                </a:solidFill>
                <a:latin typeface="Myriad Pro" pitchFamily="34" charset="0"/>
              </a:rPr>
              <a:t>ПАДАЮЩАЯ ТЕНЬ</a:t>
            </a:r>
            <a:r>
              <a:rPr lang="ru-RU" dirty="0" smtClean="0">
                <a:solidFill>
                  <a:srgbClr val="009999"/>
                </a:solidFill>
                <a:latin typeface="Myriad Pro" pitchFamily="34" charset="0"/>
              </a:rPr>
              <a:t>.</a:t>
            </a:r>
          </a:p>
          <a:p>
            <a:r>
              <a:rPr lang="ru-RU" dirty="0" smtClean="0">
                <a:latin typeface="Myriad Pro" pitchFamily="34" charset="0"/>
              </a:rPr>
              <a:t> </a:t>
            </a:r>
            <a:r>
              <a:rPr lang="ru-RU" dirty="0">
                <a:latin typeface="Myriad Pro" pitchFamily="34" charset="0"/>
              </a:rPr>
              <a:t>В данном примере, сфера бросает тень на участок плоской горизонтальной поверхности.</a:t>
            </a:r>
          </a:p>
        </p:txBody>
      </p:sp>
      <p:pic>
        <p:nvPicPr>
          <p:cNvPr id="6147" name="Picture 3" descr="C:\Users\Admin\Desktop\электронное пособие\цифровая живопись\сборное для видеомонтажа\ctrelka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41363">
            <a:off x="6210632" y="3410630"/>
            <a:ext cx="2018463" cy="3291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4594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игра\8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55"/>
          <a:stretch/>
        </p:blipFill>
        <p:spPr bwMode="auto">
          <a:xfrm>
            <a:off x="-2052736" y="-243815"/>
            <a:ext cx="8397891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игра\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95"/>
          <a:stretch/>
        </p:blipFill>
        <p:spPr bwMode="auto">
          <a:xfrm>
            <a:off x="-1823888" y="-190873"/>
            <a:ext cx="8169043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игра\3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75"/>
          <a:stretch/>
        </p:blipFill>
        <p:spPr bwMode="auto">
          <a:xfrm>
            <a:off x="-1823888" y="-152812"/>
            <a:ext cx="8181867" cy="755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игра\4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79"/>
          <a:stretch/>
        </p:blipFill>
        <p:spPr bwMode="auto">
          <a:xfrm>
            <a:off x="-1823888" y="-170642"/>
            <a:ext cx="8063904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игра\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3888" y="-169643"/>
            <a:ext cx="10691813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528671" y="911308"/>
            <a:ext cx="334786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Внутри собственной тени вы увидите </a:t>
            </a:r>
            <a:r>
              <a:rPr lang="ru-RU" i="1" dirty="0"/>
              <a:t>эффект отраженного света</a:t>
            </a:r>
            <a:r>
              <a:rPr lang="ru-RU" dirty="0"/>
              <a:t>. В этом примере свет отражается от поверхности плоскости обратно на сферу. Темная полоса, которую мы видим рядом с краем тени называется </a:t>
            </a:r>
            <a:r>
              <a:rPr lang="ru-RU" b="1" dirty="0" smtClean="0">
                <a:solidFill>
                  <a:srgbClr val="009999"/>
                </a:solidFill>
              </a:rPr>
              <a:t>РЕФЛЕКСОМ</a:t>
            </a:r>
            <a:r>
              <a:rPr lang="ru-RU" dirty="0" smtClean="0"/>
              <a:t>. </a:t>
            </a:r>
            <a:r>
              <a:rPr lang="ru-RU" dirty="0"/>
              <a:t>Рефлекс получает наименьшее количество света, так как свет не исходит из источника света а отражается от поверхности плоскости на объект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b="1" i="1" dirty="0">
                <a:solidFill>
                  <a:srgbClr val="009999"/>
                </a:solidFill>
              </a:rPr>
              <a:t>Важно:</a:t>
            </a:r>
            <a:r>
              <a:rPr lang="ru-RU" dirty="0"/>
              <a:t> рефлекс никогда не будет светлее области объекта, подсвеченной от прямого источника света.</a:t>
            </a:r>
          </a:p>
          <a:p>
            <a:endParaRPr lang="ru-RU" dirty="0"/>
          </a:p>
        </p:txBody>
      </p:sp>
      <p:pic>
        <p:nvPicPr>
          <p:cNvPr id="7171" name="Picture 3" descr="C:\Users\Admin\Desktop\электронное пособие\цифровая живопись\сборное для видеомонтажа\kurcor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346" y="2137791"/>
            <a:ext cx="917557" cy="145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0469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47 0.15584 C -0.05503 0.16208 -0.05538 0.16532 -0.06041 0.1704 C -0.0625 0.17827 -0.06718 0.18497 -0.07083 0.1926 C -0.07552 0.23214 -0.09253 0.27723 -0.06753 0.31353 C -0.06527 0.32462 -0.05902 0.33665 -0.05173 0.34659 C -0.04739 0.35237 -0.0467 0.35746 -0.03958 0.36231 C -0.03524 0.37341 -0.04114 0.36185 -0.03246 0.37087 C -0.03073 0.37272 -0.0302 0.3778 -0.02899 0.37942 C -0.02708 0.38197 -0.02395 0.38358 -0.02187 0.38566 C -0.01979 0.39029 -0.01632 0.39329 -0.01128 0.39653 C -0.0059 0.40809 0.01007 0.41549 0.02379 0.4222 C 0.03247 0.42659 0.02014 0.42358 0.03403 0.42844 C 0.03733 0.4296 0.04462 0.43075 0.04462 0.43098 C 0.04618 0.43214 0.04757 0.43376 0.04983 0.43468 C 0.05313 0.43584 0.06042 0.43699 0.06042 0.43723 C 0.06337 0.43838 0.0658 0.44069 0.0691 0.44185 C 0.07396 0.44393 0.07952 0.44462 0.0849 0.44555 C 0.10434 0.45457 0.12639 0.46197 0.14948 0.46381 C 0.15556 0.46821 0.17414 0.47006 0.17414 0.47029 C 0.20313 0.4696 0.23247 0.46983 0.26146 0.4689 C 0.26546 0.46867 0.28386 0.46358 0.28768 0.46266 C 0.29306 0.4615 0.29827 0.46127 0.30365 0.46035 C 0.30521 0.45988 0.30903 0.45896 0.30903 0.45919 " pathEditMode="relative" rAng="0" ptsTypes="ffffffffffffffffffffffA">
                                      <p:cBhvr>
                                        <p:cTn id="23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63" y="157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игра\8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55"/>
          <a:stretch/>
        </p:blipFill>
        <p:spPr bwMode="auto">
          <a:xfrm>
            <a:off x="-2052736" y="-243815"/>
            <a:ext cx="8397891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игра\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95"/>
          <a:stretch/>
        </p:blipFill>
        <p:spPr bwMode="auto">
          <a:xfrm>
            <a:off x="-1823888" y="-190873"/>
            <a:ext cx="8169043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игра\3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75"/>
          <a:stretch/>
        </p:blipFill>
        <p:spPr bwMode="auto">
          <a:xfrm>
            <a:off x="-1823888" y="-152812"/>
            <a:ext cx="8181867" cy="755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игра\4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79"/>
          <a:stretch/>
        </p:blipFill>
        <p:spPr bwMode="auto">
          <a:xfrm>
            <a:off x="-1823888" y="-170642"/>
            <a:ext cx="8063904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игра\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7813" y="-243816"/>
            <a:ext cx="10691813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345155" y="1340768"/>
            <a:ext cx="244827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Myriad Pro" pitchFamily="34" charset="0"/>
              </a:rPr>
              <a:t>Самая яркая часть объекта называется </a:t>
            </a:r>
            <a:r>
              <a:rPr lang="ru-RU" b="1" dirty="0" smtClean="0">
                <a:solidFill>
                  <a:srgbClr val="009999"/>
                </a:solidFill>
                <a:latin typeface="Myriad Pro" pitchFamily="34" charset="0"/>
              </a:rPr>
              <a:t>БЛИКОМ</a:t>
            </a:r>
            <a:r>
              <a:rPr lang="ru-RU" dirty="0" smtClean="0">
                <a:latin typeface="Myriad Pro" pitchFamily="34" charset="0"/>
              </a:rPr>
              <a:t>. </a:t>
            </a:r>
            <a:r>
              <a:rPr lang="ru-RU" dirty="0">
                <a:latin typeface="Myriad Pro" pitchFamily="34" charset="0"/>
              </a:rPr>
              <a:t>Это когда свет отражается от поверхности к зрителю. От того какая поверхность у объекта матовая или глянцевая, а так же интенсивности света зависит яркость блика.</a:t>
            </a:r>
          </a:p>
        </p:txBody>
      </p:sp>
    </p:spTree>
    <p:extLst>
      <p:ext uri="{BB962C8B-B14F-4D97-AF65-F5344CB8AC3E}">
        <p14:creationId xmlns:p14="http://schemas.microsoft.com/office/powerpoint/2010/main" val="27646857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Desktop\электронное пособие\цифровая живопись\сборное для видеомонтажа\personag_teacher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437839"/>
            <a:ext cx="7056785" cy="6964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Admin\Desktop\электронное пособие\цифровая живопись\сборное для видеомонтажа\каталог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173" y="5548649"/>
            <a:ext cx="9161173" cy="1318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4582005" y="468738"/>
            <a:ext cx="3878427" cy="2391972"/>
          </a:xfrm>
          <a:prstGeom prst="wedgeRoundRectCallout">
            <a:avLst>
              <a:gd name="adj1" fmla="val -47191"/>
              <a:gd name="adj2" fmla="val 5962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6016" y="476672"/>
            <a:ext cx="36003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Теперь, когда Вы можете определять различные элементы света и тени </a:t>
            </a:r>
            <a:endParaRPr lang="ru-RU" dirty="0" smtClean="0"/>
          </a:p>
          <a:p>
            <a:pPr algn="ctr"/>
            <a:r>
              <a:rPr lang="ru-RU" dirty="0" smtClean="0"/>
              <a:t>на </a:t>
            </a:r>
            <a:r>
              <a:rPr lang="ru-RU" dirty="0"/>
              <a:t>объекте, нарисовать сферу будет намного проще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/>
              <a:t>Рекомендую посмотреть </a:t>
            </a:r>
          </a:p>
          <a:p>
            <a:pPr algn="ctr"/>
            <a:r>
              <a:rPr lang="ru-RU" dirty="0" smtClean="0"/>
              <a:t>видео-урок на следующей странице электронного пособия.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27076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226</Words>
  <Application>Microsoft Office PowerPoint</Application>
  <PresentationFormat>Экран (4:3)</PresentationFormat>
  <Paragraphs>29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9</cp:revision>
  <dcterms:created xsi:type="dcterms:W3CDTF">2019-01-27T18:42:50Z</dcterms:created>
  <dcterms:modified xsi:type="dcterms:W3CDTF">2019-01-27T20:04:49Z</dcterms:modified>
</cp:coreProperties>
</file>