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301" r:id="rId3"/>
    <p:sldId id="260" r:id="rId4"/>
    <p:sldId id="262" r:id="rId5"/>
    <p:sldId id="285" r:id="rId6"/>
    <p:sldId id="286" r:id="rId7"/>
    <p:sldId id="299" r:id="rId8"/>
    <p:sldId id="272" r:id="rId9"/>
    <p:sldId id="273" r:id="rId10"/>
    <p:sldId id="274" r:id="rId11"/>
    <p:sldId id="271" r:id="rId12"/>
    <p:sldId id="261" r:id="rId13"/>
    <p:sldId id="258" r:id="rId14"/>
    <p:sldId id="300" r:id="rId15"/>
    <p:sldId id="288" r:id="rId16"/>
    <p:sldId id="298" r:id="rId17"/>
    <p:sldId id="277" r:id="rId18"/>
    <p:sldId id="278" r:id="rId19"/>
    <p:sldId id="289" r:id="rId20"/>
    <p:sldId id="291" r:id="rId21"/>
    <p:sldId id="267" r:id="rId22"/>
    <p:sldId id="268" r:id="rId23"/>
    <p:sldId id="263" r:id="rId24"/>
    <p:sldId id="293" r:id="rId25"/>
    <p:sldId id="295" r:id="rId26"/>
    <p:sldId id="294" r:id="rId27"/>
    <p:sldId id="283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810" y="-36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15.04.2026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86" y="0"/>
            <a:ext cx="91525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261579" y="404664"/>
            <a:ext cx="7772400" cy="24482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FF0000"/>
                </a:solidFill>
                <a:latin typeface="Georgia" pitchFamily="18" charset="0"/>
              </a:rPr>
              <a:t>Занимательная математика</a:t>
            </a:r>
            <a:endParaRPr lang="ru-RU" b="1" dirty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1026" name="Picture 2" descr="https://avatars.mds.yandex.net/i?id=2bc094b8f30fa2f9eba3d0ebb0c9769f454e4840-9849900-images-thumbs&amp;n=1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492896"/>
            <a:ext cx="4572000" cy="2895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203848" y="5661248"/>
            <a:ext cx="552106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latin typeface="Georgia" pitchFamily="18" charset="0"/>
              </a:rPr>
              <a:t>Подготовила Вишнякова Ольга Петровна,  учитель </a:t>
            </a:r>
          </a:p>
          <a:p>
            <a:r>
              <a:rPr lang="ru-RU" sz="1400" dirty="0" smtClean="0">
                <a:latin typeface="Georgia" pitchFamily="18" charset="0"/>
              </a:rPr>
              <a:t>КОУ ВО «Павловская школа-интернат № 1 </a:t>
            </a:r>
          </a:p>
          <a:p>
            <a:r>
              <a:rPr lang="ru-RU" sz="1400" dirty="0" smtClean="0">
                <a:latin typeface="Georgia" pitchFamily="18" charset="0"/>
              </a:rPr>
              <a:t>для обучающихся с ограниченными возможностями здоровья»</a:t>
            </a:r>
          </a:p>
          <a:p>
            <a:pPr algn="ctr"/>
            <a:r>
              <a:rPr lang="ru-RU" sz="1400" dirty="0" smtClean="0">
                <a:latin typeface="Georgia" pitchFamily="18" charset="0"/>
              </a:rPr>
              <a:t>17 декабря 2025 года</a:t>
            </a:r>
            <a:endParaRPr lang="ru-RU" sz="1400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1211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86" y="0"/>
            <a:ext cx="91525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1412222" y="968059"/>
                <a:ext cx="7416824" cy="453803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000" b="1" dirty="0" smtClean="0">
                    <a:solidFill>
                      <a:srgbClr val="002060"/>
                    </a:solidFill>
                    <a:latin typeface="Georgia" pitchFamily="18" charset="0"/>
                  </a:rPr>
                  <a:t>1.   Сумма длин сторон многоугольника:   </a:t>
                </a:r>
              </a:p>
              <a:p>
                <a:endParaRPr lang="ru-RU" sz="2000" b="1" dirty="0">
                  <a:solidFill>
                    <a:srgbClr val="002060"/>
                  </a:solidFill>
                  <a:latin typeface="Georgia" pitchFamily="18" charset="0"/>
                </a:endParaRPr>
              </a:p>
              <a:p>
                <a:r>
                  <a:rPr lang="ru-RU" sz="2000" b="1" dirty="0">
                    <a:solidFill>
                      <a:srgbClr val="002060"/>
                    </a:solidFill>
                    <a:latin typeface="Georgia" pitchFamily="18" charset="0"/>
                  </a:rPr>
                  <a:t>2.  Геометрическая фигура, не четырехугольник: </a:t>
                </a:r>
              </a:p>
              <a:p>
                <a:endParaRPr lang="ru-RU" sz="2000" b="1" dirty="0">
                  <a:solidFill>
                    <a:srgbClr val="002060"/>
                  </a:solidFill>
                  <a:latin typeface="Georgia" pitchFamily="18" charset="0"/>
                </a:endParaRPr>
              </a:p>
              <a:p>
                <a:endParaRPr lang="ru-RU" sz="2000" b="1" dirty="0" smtClean="0">
                  <a:solidFill>
                    <a:srgbClr val="002060"/>
                  </a:solidFill>
                  <a:latin typeface="Georgia" pitchFamily="18" charset="0"/>
                </a:endParaRPr>
              </a:p>
              <a:p>
                <a:endParaRPr lang="ru-RU" sz="2000" b="1" dirty="0">
                  <a:solidFill>
                    <a:srgbClr val="002060"/>
                  </a:solidFill>
                  <a:latin typeface="Georgia" pitchFamily="18" charset="0"/>
                </a:endParaRPr>
              </a:p>
              <a:p>
                <a:r>
                  <a:rPr lang="ru-RU" sz="2000" b="1" dirty="0">
                    <a:solidFill>
                      <a:srgbClr val="002060"/>
                    </a:solidFill>
                    <a:latin typeface="Georgia" pitchFamily="18" charset="0"/>
                  </a:rPr>
                  <a:t>3.  Результат умножения: </a:t>
                </a:r>
              </a:p>
              <a:p>
                <a:endParaRPr lang="ru-RU" sz="2000" b="1" dirty="0">
                  <a:solidFill>
                    <a:srgbClr val="002060"/>
                  </a:solidFill>
                  <a:latin typeface="Georgia" pitchFamily="18" charset="0"/>
                </a:endParaRPr>
              </a:p>
              <a:p>
                <a:r>
                  <a:rPr lang="ru-RU" sz="2000" b="1" dirty="0">
                    <a:solidFill>
                      <a:srgbClr val="002060"/>
                    </a:solidFill>
                    <a:latin typeface="Georgia" pitchFamily="18" charset="0"/>
                  </a:rPr>
                  <a:t>4.   1/100 –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20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ru-RU" sz="20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  <m:t>𝟏𝟎𝟎</m:t>
                        </m:r>
                      </m:den>
                    </m:f>
                  </m:oMath>
                </a14:m>
                <a:endParaRPr lang="ru-RU" sz="2000" b="1" dirty="0">
                  <a:solidFill>
                    <a:srgbClr val="002060"/>
                  </a:solidFill>
                  <a:latin typeface="Georgia" pitchFamily="18" charset="0"/>
                </a:endParaRPr>
              </a:p>
              <a:p>
                <a:endParaRPr lang="ru-RU" sz="2000" b="1" dirty="0">
                  <a:solidFill>
                    <a:srgbClr val="002060"/>
                  </a:solidFill>
                  <a:latin typeface="Georgia" pitchFamily="18" charset="0"/>
                </a:endParaRPr>
              </a:p>
              <a:p>
                <a:r>
                  <a:rPr lang="ru-RU" sz="2000" b="1" dirty="0">
                    <a:solidFill>
                      <a:srgbClr val="002060"/>
                    </a:solidFill>
                    <a:latin typeface="Georgia" pitchFamily="18" charset="0"/>
                  </a:rPr>
                  <a:t>5.  Произведение длины и ширины прямоугольника</a:t>
                </a:r>
                <a:r>
                  <a:rPr lang="ru-RU" sz="2000" b="1" dirty="0" smtClean="0">
                    <a:solidFill>
                      <a:srgbClr val="002060"/>
                    </a:solidFill>
                    <a:latin typeface="Georgia" pitchFamily="18" charset="0"/>
                  </a:rPr>
                  <a:t>:</a:t>
                </a:r>
              </a:p>
              <a:p>
                <a:endParaRPr lang="ru-RU" sz="2000" b="1" dirty="0">
                  <a:solidFill>
                    <a:srgbClr val="002060"/>
                  </a:solidFill>
                  <a:latin typeface="Georgia" pitchFamily="18" charset="0"/>
                </a:endParaRPr>
              </a:p>
              <a:p>
                <a:r>
                  <a:rPr lang="ru-RU" sz="2000" b="1" dirty="0">
                    <a:solidFill>
                      <a:srgbClr val="002060"/>
                    </a:solidFill>
                    <a:latin typeface="Georgia" pitchFamily="18" charset="0"/>
                  </a:rPr>
                  <a:t>6.  Имеют ровно два делителя: </a:t>
                </a:r>
                <a:endParaRPr lang="ru-RU" sz="2000" b="1" dirty="0" smtClean="0">
                  <a:solidFill>
                    <a:srgbClr val="002060"/>
                  </a:solidFill>
                  <a:latin typeface="Georgia" pitchFamily="18" charset="0"/>
                </a:endParaRPr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2222" y="968059"/>
                <a:ext cx="7416824" cy="4538037"/>
              </a:xfrm>
              <a:prstGeom prst="rect">
                <a:avLst/>
              </a:prstGeom>
              <a:blipFill rotWithShape="1">
                <a:blip r:embed="rId3"/>
                <a:stretch>
                  <a:fillRect l="-905" t="-806" b="-147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Прямоугольник 4"/>
          <p:cNvSpPr/>
          <p:nvPr/>
        </p:nvSpPr>
        <p:spPr>
          <a:xfrm>
            <a:off x="2699932" y="404664"/>
            <a:ext cx="415690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000" b="1" dirty="0">
                <a:solidFill>
                  <a:srgbClr val="FF0000"/>
                </a:solidFill>
                <a:latin typeface="Georgia" pitchFamily="18" charset="0"/>
                <a:cs typeface="Arial" pitchFamily="34" charset="0"/>
              </a:rPr>
              <a:t>Слова на букву </a:t>
            </a:r>
            <a:r>
              <a:rPr lang="ru-RU" sz="3000" b="1" dirty="0" smtClean="0">
                <a:solidFill>
                  <a:srgbClr val="FF0000"/>
                </a:solidFill>
                <a:latin typeface="Georgia" pitchFamily="18" charset="0"/>
                <a:cs typeface="Arial" pitchFamily="34" charset="0"/>
              </a:rPr>
              <a:t>«П»</a:t>
            </a:r>
            <a:endParaRPr lang="ru-RU" sz="3000" dirty="0">
              <a:solidFill>
                <a:srgbClr val="FF0000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99330" y="1922360"/>
            <a:ext cx="316158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 smtClean="0">
                <a:solidFill>
                  <a:srgbClr val="00B050"/>
                </a:solidFill>
                <a:latin typeface="Georgia" pitchFamily="18" charset="0"/>
              </a:rPr>
              <a:t>пятиугольник</a:t>
            </a:r>
            <a:endParaRPr lang="ru-RU" sz="2500" b="1" dirty="0">
              <a:solidFill>
                <a:srgbClr val="00B050"/>
              </a:solidFill>
              <a:latin typeface="Georg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56840" y="1186242"/>
            <a:ext cx="228600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 smtClean="0">
                <a:solidFill>
                  <a:srgbClr val="00B050"/>
                </a:solidFill>
                <a:latin typeface="Georgia" pitchFamily="18" charset="0"/>
              </a:rPr>
              <a:t>периметр</a:t>
            </a:r>
            <a:endParaRPr lang="ru-RU" sz="2500" b="1" dirty="0">
              <a:solidFill>
                <a:srgbClr val="00B050"/>
              </a:solidFill>
              <a:latin typeface="Georg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302224" y="4543155"/>
            <a:ext cx="228600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 smtClean="0">
                <a:solidFill>
                  <a:srgbClr val="00B050"/>
                </a:solidFill>
                <a:latin typeface="Georgia" pitchFamily="18" charset="0"/>
              </a:rPr>
              <a:t>площадь</a:t>
            </a:r>
            <a:endParaRPr lang="ru-RU" sz="2500" b="1" dirty="0">
              <a:solidFill>
                <a:srgbClr val="00B050"/>
              </a:solidFill>
              <a:latin typeface="Georgi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15829" y="3402114"/>
            <a:ext cx="212414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 smtClean="0">
                <a:solidFill>
                  <a:srgbClr val="00B050"/>
                </a:solidFill>
              </a:rPr>
              <a:t>%   </a:t>
            </a:r>
            <a:r>
              <a:rPr lang="ru-RU" sz="2500" b="1" dirty="0" smtClean="0">
                <a:solidFill>
                  <a:srgbClr val="00B050"/>
                </a:solidFill>
                <a:latin typeface="Georgia" pitchFamily="18" charset="0"/>
              </a:rPr>
              <a:t>процент</a:t>
            </a:r>
            <a:r>
              <a:rPr lang="ru-RU" sz="2500" b="1" dirty="0" smtClean="0">
                <a:solidFill>
                  <a:srgbClr val="00B050"/>
                </a:solidFill>
              </a:rPr>
              <a:t> </a:t>
            </a:r>
            <a:endParaRPr lang="ru-RU" sz="2500" b="1" dirty="0">
              <a:solidFill>
                <a:srgbClr val="00B05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273778" y="2740802"/>
            <a:ext cx="355526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 smtClean="0">
                <a:solidFill>
                  <a:srgbClr val="00B050"/>
                </a:solidFill>
              </a:rPr>
              <a:t>●     = </a:t>
            </a:r>
            <a:r>
              <a:rPr lang="ru-RU" sz="2500" b="1" dirty="0" smtClean="0">
                <a:solidFill>
                  <a:srgbClr val="00B050"/>
                </a:solidFill>
                <a:latin typeface="Georgia" pitchFamily="18" charset="0"/>
              </a:rPr>
              <a:t>произведение</a:t>
            </a:r>
            <a:endParaRPr lang="ru-RU" sz="2500" b="1" dirty="0">
              <a:solidFill>
                <a:srgbClr val="00B050"/>
              </a:solidFill>
              <a:latin typeface="Georgia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899330" y="5628638"/>
            <a:ext cx="295751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>
                <a:solidFill>
                  <a:srgbClr val="00B050"/>
                </a:solidFill>
                <a:latin typeface="Georgia" pitchFamily="18" charset="0"/>
              </a:rPr>
              <a:t>п</a:t>
            </a:r>
            <a:r>
              <a:rPr lang="ru-RU" sz="2500" b="1" dirty="0" smtClean="0">
                <a:solidFill>
                  <a:srgbClr val="00B050"/>
                </a:solidFill>
                <a:latin typeface="Georgia" pitchFamily="18" charset="0"/>
              </a:rPr>
              <a:t>ростые</a:t>
            </a:r>
            <a:r>
              <a:rPr lang="ru-RU" sz="2500" b="1" dirty="0" smtClean="0">
                <a:solidFill>
                  <a:srgbClr val="FF0000"/>
                </a:solidFill>
              </a:rPr>
              <a:t> </a:t>
            </a:r>
            <a:r>
              <a:rPr lang="ru-RU" sz="2500" b="1" dirty="0" smtClean="0">
                <a:solidFill>
                  <a:srgbClr val="00B050"/>
                </a:solidFill>
              </a:rPr>
              <a:t>числа</a:t>
            </a:r>
            <a:endParaRPr lang="ru-RU" sz="2500" b="1" dirty="0">
              <a:solidFill>
                <a:srgbClr val="00B050"/>
              </a:solidFill>
            </a:endParaRPr>
          </a:p>
        </p:txBody>
      </p:sp>
      <p:pic>
        <p:nvPicPr>
          <p:cNvPr id="5122" name="Picture 2" descr="https://avatars.mds.yandex.net/i?id=274353445e9fbac7ebcc62bbc6b42e5cec7b0801-16299101-images-thumbs&amp;n=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7779" y="1916832"/>
            <a:ext cx="855522" cy="855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avatars.mds.yandex.net/i?id=2771150718f6a68a03a543fee1280b187e60bb50-10805353-images-thumbs&amp;n=13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30" t="41952" r="32156" b="19381"/>
          <a:stretch/>
        </p:blipFill>
        <p:spPr bwMode="auto">
          <a:xfrm>
            <a:off x="6588224" y="4025781"/>
            <a:ext cx="1705971" cy="994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483768" y="5436278"/>
            <a:ext cx="1113599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 smtClean="0">
                <a:solidFill>
                  <a:srgbClr val="00B050"/>
                </a:solidFill>
                <a:latin typeface="Georgia" pitchFamily="18" charset="0"/>
              </a:rPr>
              <a:t>а : 1</a:t>
            </a:r>
          </a:p>
          <a:p>
            <a:r>
              <a:rPr lang="ru-RU" sz="2500" b="1" dirty="0" smtClean="0">
                <a:solidFill>
                  <a:srgbClr val="00B050"/>
                </a:solidFill>
                <a:latin typeface="Georgia" pitchFamily="18" charset="0"/>
              </a:rPr>
              <a:t>а : а</a:t>
            </a:r>
            <a:endParaRPr lang="ru-RU" sz="2500" b="1" dirty="0">
              <a:solidFill>
                <a:srgbClr val="00B05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804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86" y="0"/>
            <a:ext cx="91525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15080" y="404664"/>
            <a:ext cx="741682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Georgia" pitchFamily="18" charset="0"/>
              </a:rPr>
              <a:t>Запомни. 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Georgia" pitchFamily="18" charset="0"/>
              </a:rPr>
              <a:t>Вспомни.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Georgia" pitchFamily="18" charset="0"/>
              </a:rPr>
              <a:t>Запиши.</a:t>
            </a:r>
            <a:endParaRPr lang="ru-RU" sz="3600" b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3108" y="2714620"/>
            <a:ext cx="57695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latin typeface="Georgia" pitchFamily="18" charset="0"/>
              </a:rPr>
              <a:t>17, </a:t>
            </a:r>
            <a:r>
              <a:rPr lang="ru-RU" sz="3200" b="1" dirty="0" smtClean="0">
                <a:solidFill>
                  <a:srgbClr val="002060"/>
                </a:solidFill>
                <a:latin typeface="Georgia" pitchFamily="18" charset="0"/>
              </a:rPr>
              <a:t> 41</a:t>
            </a:r>
            <a:r>
              <a:rPr lang="ru-RU" sz="3200" b="1" dirty="0">
                <a:solidFill>
                  <a:srgbClr val="002060"/>
                </a:solidFill>
                <a:latin typeface="Georgia" pitchFamily="18" charset="0"/>
              </a:rPr>
              <a:t>, </a:t>
            </a:r>
            <a:r>
              <a:rPr lang="ru-RU" sz="3200" b="1" dirty="0" smtClean="0">
                <a:solidFill>
                  <a:srgbClr val="002060"/>
                </a:solidFill>
                <a:latin typeface="Georgia" pitchFamily="18" charset="0"/>
              </a:rPr>
              <a:t> 39</a:t>
            </a:r>
            <a:r>
              <a:rPr lang="ru-RU" sz="3200" b="1" dirty="0">
                <a:solidFill>
                  <a:srgbClr val="002060"/>
                </a:solidFill>
                <a:latin typeface="Georgia" pitchFamily="18" charset="0"/>
              </a:rPr>
              <a:t>, </a:t>
            </a:r>
            <a:r>
              <a:rPr lang="ru-RU" sz="3200" b="1" dirty="0" smtClean="0">
                <a:solidFill>
                  <a:srgbClr val="002060"/>
                </a:solidFill>
                <a:latin typeface="Georgia" pitchFamily="18" charset="0"/>
              </a:rPr>
              <a:t> 57,  14</a:t>
            </a:r>
            <a:r>
              <a:rPr lang="ru-RU" sz="3200" b="1" dirty="0">
                <a:solidFill>
                  <a:srgbClr val="002060"/>
                </a:solidFill>
                <a:latin typeface="Georgia" pitchFamily="18" charset="0"/>
              </a:rPr>
              <a:t>, </a:t>
            </a:r>
            <a:r>
              <a:rPr lang="ru-RU" sz="3200" b="1" dirty="0" smtClean="0">
                <a:solidFill>
                  <a:srgbClr val="002060"/>
                </a:solidFill>
                <a:latin typeface="Georgia" pitchFamily="18" charset="0"/>
              </a:rPr>
              <a:t> 22,  63</a:t>
            </a:r>
            <a:endParaRPr lang="ru-RU" sz="3200" b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5911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25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43042" y="1285860"/>
            <a:ext cx="6930342" cy="2939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 smtClean="0">
                <a:latin typeface="Georgia" pitchFamily="18" charset="0"/>
              </a:rPr>
              <a:t>Найдите </a:t>
            </a:r>
            <a:r>
              <a:rPr lang="ru-RU" sz="2500" b="1" dirty="0">
                <a:latin typeface="Georgia" pitchFamily="18" charset="0"/>
              </a:rPr>
              <a:t>следующее число в данной последовательности чисел</a:t>
            </a:r>
            <a:r>
              <a:rPr lang="ru-RU" sz="2500" b="1" dirty="0" smtClean="0">
                <a:latin typeface="Georgia" pitchFamily="18" charset="0"/>
              </a:rPr>
              <a:t>:</a:t>
            </a:r>
          </a:p>
          <a:p>
            <a:pPr algn="ctr"/>
            <a:r>
              <a:rPr lang="ru-RU" sz="2500" b="1" dirty="0">
                <a:solidFill>
                  <a:srgbClr val="0070C0"/>
                </a:solidFill>
                <a:latin typeface="Georgia" pitchFamily="18" charset="0"/>
              </a:rPr>
              <a:t/>
            </a:r>
            <a:br>
              <a:rPr lang="ru-RU" sz="2500" b="1" dirty="0">
                <a:solidFill>
                  <a:srgbClr val="0070C0"/>
                </a:solidFill>
                <a:latin typeface="Georgia" pitchFamily="18" charset="0"/>
              </a:rPr>
            </a:br>
            <a:r>
              <a:rPr lang="ru-RU" sz="3500" b="1" dirty="0">
                <a:solidFill>
                  <a:srgbClr val="0070C0"/>
                </a:solidFill>
                <a:latin typeface="Georgia" pitchFamily="18" charset="0"/>
              </a:rPr>
              <a:t>3, 4, 6, 9, 13, 18, 24, </a:t>
            </a:r>
            <a:r>
              <a:rPr lang="ru-RU" sz="3500" b="1" dirty="0" smtClean="0">
                <a:solidFill>
                  <a:srgbClr val="0070C0"/>
                </a:solidFill>
                <a:latin typeface="Georgia" pitchFamily="18" charset="0"/>
              </a:rPr>
              <a:t>…</a:t>
            </a:r>
          </a:p>
          <a:p>
            <a:endParaRPr lang="ru-RU" sz="2500" b="1" dirty="0">
              <a:latin typeface="Georgia" pitchFamily="18" charset="0"/>
            </a:endParaRPr>
          </a:p>
          <a:p>
            <a:r>
              <a:rPr lang="ru-RU" sz="2500" b="1" dirty="0">
                <a:latin typeface="Georgia" pitchFamily="18" charset="0"/>
              </a:rPr>
              <a:t/>
            </a:r>
            <a:br>
              <a:rPr lang="ru-RU" sz="2500" b="1" dirty="0">
                <a:latin typeface="Georgia" pitchFamily="18" charset="0"/>
              </a:rPr>
            </a:br>
            <a:endParaRPr lang="ru-RU" sz="2500" b="1" dirty="0"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90068" y="5055022"/>
            <a:ext cx="17908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Georgia" pitchFamily="18" charset="0"/>
              </a:rPr>
              <a:t>В</a:t>
            </a:r>
            <a:r>
              <a:rPr lang="ru-RU" sz="2400" b="1" dirty="0">
                <a:latin typeface="Georgia" pitchFamily="18" charset="0"/>
              </a:rPr>
              <a:t>) </a:t>
            </a:r>
            <a:r>
              <a:rPr lang="ru-RU" sz="2400" b="1" dirty="0" smtClean="0">
                <a:latin typeface="Georgia" pitchFamily="18" charset="0"/>
              </a:rPr>
              <a:t>  30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415080" y="404664"/>
            <a:ext cx="7416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Georgia" pitchFamily="18" charset="0"/>
              </a:rPr>
              <a:t>Числа </a:t>
            </a:r>
            <a:endParaRPr lang="ru-RU" sz="3600" b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91680" y="4378532"/>
            <a:ext cx="17908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Georgia" pitchFamily="18" charset="0"/>
              </a:rPr>
              <a:t>А</a:t>
            </a:r>
            <a:r>
              <a:rPr lang="ru-RU" sz="2400" b="1" dirty="0" smtClean="0">
                <a:latin typeface="Georgia" pitchFamily="18" charset="0"/>
              </a:rPr>
              <a:t>)   </a:t>
            </a:r>
            <a:r>
              <a:rPr lang="ru-RU" sz="2400" b="1" dirty="0">
                <a:latin typeface="Georgia" pitchFamily="18" charset="0"/>
              </a:rPr>
              <a:t>25 </a:t>
            </a:r>
            <a:endParaRPr lang="ru-RU" sz="2400" b="1" dirty="0" smtClean="0">
              <a:latin typeface="Georg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80919" y="4367129"/>
            <a:ext cx="17908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Georgia" pitchFamily="18" charset="0"/>
              </a:rPr>
              <a:t>С)   31 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804248" y="5042793"/>
            <a:ext cx="17908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Georgia" pitchFamily="18" charset="0"/>
              </a:rPr>
              <a:t>Д</a:t>
            </a:r>
            <a:r>
              <a:rPr lang="ru-RU" sz="2400" b="1" dirty="0">
                <a:latin typeface="Georgia" pitchFamily="18" charset="0"/>
              </a:rPr>
              <a:t>) </a:t>
            </a:r>
            <a:r>
              <a:rPr lang="ru-RU" sz="2400" b="1" dirty="0" smtClean="0">
                <a:latin typeface="Georgia" pitchFamily="18" charset="0"/>
              </a:rPr>
              <a:t>  32</a:t>
            </a:r>
            <a:endParaRPr lang="ru-RU" sz="2400" b="1" dirty="0">
              <a:latin typeface="Georgi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286644" y="2428868"/>
            <a:ext cx="10525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latin typeface="Georgia" pitchFamily="18" charset="0"/>
              </a:rPr>
              <a:t> 31 </a:t>
            </a:r>
          </a:p>
        </p:txBody>
      </p:sp>
    </p:spTree>
    <p:extLst>
      <p:ext uri="{BB962C8B-B14F-4D97-AF65-F5344CB8AC3E}">
        <p14:creationId xmlns:p14="http://schemas.microsoft.com/office/powerpoint/2010/main" val="212876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25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123445" y="5243276"/>
            <a:ext cx="722015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5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12</a:t>
            </a:r>
            <a:endParaRPr lang="ru-RU" sz="35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11681" y="404664"/>
            <a:ext cx="613341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Georgia" pitchFamily="18" charset="0"/>
              </a:rPr>
              <a:t>Сосчитай треугольники</a:t>
            </a:r>
            <a:endParaRPr lang="ru-RU" sz="3600" dirty="0">
              <a:solidFill>
                <a:srgbClr val="FF0000"/>
              </a:solidFill>
              <a:latin typeface="Georgia" pitchFamily="18" charset="0"/>
              <a:cs typeface="Arial" pitchFamily="34" charset="0"/>
            </a:endParaRPr>
          </a:p>
        </p:txBody>
      </p:sp>
      <p:grpSp>
        <p:nvGrpSpPr>
          <p:cNvPr id="9" name="Group 5"/>
          <p:cNvGrpSpPr>
            <a:grpSpLocks/>
          </p:cNvGrpSpPr>
          <p:nvPr/>
        </p:nvGrpSpPr>
        <p:grpSpPr>
          <a:xfrm>
            <a:off x="1547664" y="1772816"/>
            <a:ext cx="7056783" cy="2808312"/>
            <a:chOff x="4572" y="4572"/>
            <a:chExt cx="3695700" cy="914400"/>
          </a:xfrm>
        </p:grpSpPr>
        <p:sp>
          <p:nvSpPr>
            <p:cNvPr id="10" name="Graphic 6"/>
            <p:cNvSpPr/>
            <p:nvPr/>
          </p:nvSpPr>
          <p:spPr>
            <a:xfrm>
              <a:off x="4572" y="4572"/>
              <a:ext cx="3695700" cy="914400"/>
            </a:xfrm>
            <a:custGeom>
              <a:avLst/>
              <a:gdLst/>
              <a:ahLst/>
              <a:cxnLst/>
              <a:rect l="l" t="t" r="r" b="b"/>
              <a:pathLst>
                <a:path w="3695700" h="914400">
                  <a:moveTo>
                    <a:pt x="999744" y="914400"/>
                  </a:moveTo>
                  <a:lnTo>
                    <a:pt x="2781299" y="914400"/>
                  </a:lnTo>
                  <a:lnTo>
                    <a:pt x="2781299" y="0"/>
                  </a:lnTo>
                  <a:lnTo>
                    <a:pt x="999744" y="0"/>
                  </a:lnTo>
                  <a:lnTo>
                    <a:pt x="999744" y="914400"/>
                  </a:lnTo>
                  <a:close/>
                </a:path>
                <a:path w="3695700" h="914400">
                  <a:moveTo>
                    <a:pt x="2781299" y="914400"/>
                  </a:moveTo>
                  <a:lnTo>
                    <a:pt x="2781299" y="0"/>
                  </a:lnTo>
                  <a:lnTo>
                    <a:pt x="3695700" y="914400"/>
                  </a:lnTo>
                  <a:lnTo>
                    <a:pt x="2781299" y="914400"/>
                  </a:lnTo>
                  <a:close/>
                </a:path>
                <a:path w="3695700" h="914400">
                  <a:moveTo>
                    <a:pt x="999744" y="914400"/>
                  </a:moveTo>
                  <a:lnTo>
                    <a:pt x="0" y="914400"/>
                  </a:lnTo>
                  <a:lnTo>
                    <a:pt x="999744" y="0"/>
                  </a:lnTo>
                  <a:lnTo>
                    <a:pt x="999744" y="914400"/>
                  </a:lnTo>
                  <a:close/>
                </a:path>
              </a:pathLst>
            </a:custGeom>
            <a:ln w="9144">
              <a:solidFill>
                <a:srgbClr val="000000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1" name="Graphic 7"/>
            <p:cNvSpPr/>
            <p:nvPr/>
          </p:nvSpPr>
          <p:spPr>
            <a:xfrm>
              <a:off x="1004316" y="4572"/>
              <a:ext cx="1781175" cy="914400"/>
            </a:xfrm>
            <a:custGeom>
              <a:avLst/>
              <a:gdLst/>
              <a:ahLst/>
              <a:cxnLst/>
              <a:rect l="l" t="t" r="r" b="b"/>
              <a:pathLst>
                <a:path w="1781175" h="914400">
                  <a:moveTo>
                    <a:pt x="1781175" y="914400"/>
                  </a:moveTo>
                  <a:lnTo>
                    <a:pt x="0" y="0"/>
                  </a:lnTo>
                </a:path>
                <a:path w="1781175" h="914400">
                  <a:moveTo>
                    <a:pt x="0" y="914400"/>
                  </a:moveTo>
                  <a:lnTo>
                    <a:pt x="1781175" y="0"/>
                  </a:lnTo>
                </a:path>
              </a:pathLst>
            </a:custGeom>
            <a:ln w="9144">
              <a:solidFill>
                <a:srgbClr val="000000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420608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003"/>
            <a:ext cx="91525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00298" y="1214422"/>
            <a:ext cx="47804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Georgia" pitchFamily="18" charset="0"/>
              </a:rPr>
              <a:t>Физкультминутка </a:t>
            </a:r>
            <a:endParaRPr lang="ru-RU" sz="3600" dirty="0">
              <a:solidFill>
                <a:srgbClr val="FF0000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71736" y="2500306"/>
            <a:ext cx="45079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070C0"/>
                </a:solidFill>
                <a:latin typeface="Georgia" pitchFamily="18" charset="0"/>
                <a:cs typeface="Arial" pitchFamily="34" charset="0"/>
              </a:rPr>
              <a:t>Зимняя с крабом</a:t>
            </a:r>
            <a:endParaRPr lang="ru-RU" sz="3600" i="1" dirty="0">
              <a:solidFill>
                <a:srgbClr val="0070C0"/>
              </a:solidFill>
              <a:latin typeface="Georgia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0547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86" y="-18168"/>
            <a:ext cx="91525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14678" y="428604"/>
            <a:ext cx="34932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Georgia" pitchFamily="18" charset="0"/>
              </a:rPr>
              <a:t>Головоломка</a:t>
            </a:r>
            <a:endParaRPr lang="ru-RU" sz="3600" dirty="0">
              <a:solidFill>
                <a:srgbClr val="FF0000"/>
              </a:solidFill>
              <a:latin typeface="Georgia" pitchFamily="18" charset="0"/>
              <a:cs typeface="Arial" pitchFamily="34" charset="0"/>
            </a:endParaRPr>
          </a:p>
        </p:txBody>
      </p:sp>
      <p:pic>
        <p:nvPicPr>
          <p:cNvPr id="6" name="Рисунок 5" descr="https://d9c81ad3-85af-4ff6-8378-6038ea045e1b.akamaized.net/2024/01/unnamed_3.jpg?is-pending-load=1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380" r="21517"/>
          <a:stretch>
            <a:fillRect/>
          </a:stretch>
        </p:blipFill>
        <p:spPr bwMode="auto">
          <a:xfrm>
            <a:off x="1643042" y="1071546"/>
            <a:ext cx="2000264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Picture background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68" y="3857628"/>
            <a:ext cx="2214578" cy="271464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Picture background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60" y="1000108"/>
            <a:ext cx="2730604" cy="316778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38778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86" y="-18168"/>
            <a:ext cx="91525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https://d9c81ad3-85af-4ff6-8378-6038ea045e1b.akamaized.net/2024/01/unnamed_3.jpg?is-pending-load=1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380" r="21517"/>
          <a:stretch>
            <a:fillRect/>
          </a:stretch>
        </p:blipFill>
        <p:spPr bwMode="auto">
          <a:xfrm>
            <a:off x="2428860" y="428604"/>
            <a:ext cx="4643470" cy="597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Овал 6"/>
          <p:cNvSpPr/>
          <p:nvPr/>
        </p:nvSpPr>
        <p:spPr>
          <a:xfrm>
            <a:off x="2571736" y="2143116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2"/>
                </a:solidFill>
                <a:latin typeface="Arial Black" pitchFamily="34" charset="0"/>
              </a:rPr>
              <a:t>7</a:t>
            </a:r>
            <a:endParaRPr lang="ru-RU" sz="4000" dirty="0">
              <a:solidFill>
                <a:schemeClr val="tx2"/>
              </a:solidFill>
              <a:latin typeface="Arial Black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4469905" y="2112087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2"/>
                </a:solidFill>
                <a:latin typeface="Arial Black" pitchFamily="34" charset="0"/>
              </a:rPr>
              <a:t>7</a:t>
            </a:r>
            <a:endParaRPr lang="ru-RU" sz="4000" dirty="0">
              <a:solidFill>
                <a:schemeClr val="tx2"/>
              </a:solidFill>
              <a:latin typeface="Arial Black" pitchFamily="34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724136" y="3251277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2"/>
                </a:solidFill>
                <a:latin typeface="Arial Black" pitchFamily="34" charset="0"/>
              </a:rPr>
              <a:t>7</a:t>
            </a:r>
            <a:endParaRPr lang="ru-RU" sz="4000" dirty="0">
              <a:solidFill>
                <a:schemeClr val="tx2"/>
              </a:solidFill>
              <a:latin typeface="Arial Black" pitchFamily="34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4434611" y="3286124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2"/>
                </a:solidFill>
                <a:latin typeface="Arial Black" pitchFamily="34" charset="0"/>
              </a:rPr>
              <a:t>1</a:t>
            </a:r>
            <a:endParaRPr lang="ru-RU" sz="4000" dirty="0">
              <a:solidFill>
                <a:schemeClr val="tx2"/>
              </a:solidFill>
              <a:latin typeface="Arial Black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519028" y="692696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2"/>
                </a:solidFill>
                <a:latin typeface="Arial Black" pitchFamily="34" charset="0"/>
              </a:rPr>
              <a:t>1</a:t>
            </a:r>
            <a:endParaRPr lang="ru-RU" sz="4000" dirty="0">
              <a:solidFill>
                <a:schemeClr val="tx2"/>
              </a:solidFill>
              <a:latin typeface="Arial Black" pitchFamily="34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2500298" y="714356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2"/>
                </a:solidFill>
                <a:latin typeface="Arial Black" pitchFamily="34" charset="0"/>
              </a:rPr>
              <a:t>9</a:t>
            </a:r>
            <a:endParaRPr lang="ru-RU" sz="4000" dirty="0">
              <a:solidFill>
                <a:schemeClr val="tx2"/>
              </a:solidFill>
              <a:latin typeface="Arial Black" pitchFamily="34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2724136" y="4293096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2"/>
                </a:solidFill>
                <a:latin typeface="Arial Black" pitchFamily="34" charset="0"/>
              </a:rPr>
              <a:t>9</a:t>
            </a:r>
            <a:endParaRPr lang="ru-RU" sz="4000" dirty="0">
              <a:solidFill>
                <a:schemeClr val="tx2"/>
              </a:solidFill>
              <a:latin typeface="Arial Black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357686" y="4286256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2"/>
                </a:solidFill>
                <a:latin typeface="Arial Black" pitchFamily="34" charset="0"/>
              </a:rPr>
              <a:t>5</a:t>
            </a:r>
            <a:endParaRPr lang="ru-RU" sz="4000" dirty="0">
              <a:solidFill>
                <a:schemeClr val="tx2"/>
              </a:solidFill>
              <a:latin typeface="Arial Black" pitchFamily="34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4293395" y="5369837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2"/>
                </a:solidFill>
                <a:latin typeface="Arial Black" pitchFamily="34" charset="0"/>
              </a:rPr>
              <a:t>5</a:t>
            </a:r>
            <a:endParaRPr lang="ru-RU" sz="4000" dirty="0">
              <a:solidFill>
                <a:schemeClr val="tx2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2737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86" y="0"/>
            <a:ext cx="91525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Picture background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60648"/>
            <a:ext cx="5646065" cy="633670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Овал 5"/>
          <p:cNvSpPr/>
          <p:nvPr/>
        </p:nvSpPr>
        <p:spPr>
          <a:xfrm>
            <a:off x="2015716" y="260648"/>
            <a:ext cx="936104" cy="864096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b="1" dirty="0" smtClean="0">
                <a:solidFill>
                  <a:srgbClr val="002060"/>
                </a:solidFill>
                <a:latin typeface="Georgia" pitchFamily="18" charset="0"/>
              </a:rPr>
              <a:t>5</a:t>
            </a:r>
            <a:endParaRPr lang="ru-RU" sz="25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5652120" y="188640"/>
            <a:ext cx="936104" cy="864096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b="1" dirty="0" smtClean="0">
                <a:solidFill>
                  <a:srgbClr val="002060"/>
                </a:solidFill>
                <a:latin typeface="Georgia" pitchFamily="18" charset="0"/>
              </a:rPr>
              <a:t>3</a:t>
            </a:r>
            <a:endParaRPr lang="ru-RU" sz="25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015716" y="1484784"/>
            <a:ext cx="936104" cy="864096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b="1" dirty="0" smtClean="0">
                <a:solidFill>
                  <a:srgbClr val="002060"/>
                </a:solidFill>
                <a:latin typeface="Georgia" pitchFamily="18" charset="0"/>
              </a:rPr>
              <a:t>5</a:t>
            </a:r>
            <a:endParaRPr lang="ru-RU" sz="25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4338845" y="1470654"/>
            <a:ext cx="936104" cy="864096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b="1" dirty="0" smtClean="0">
                <a:solidFill>
                  <a:srgbClr val="002060"/>
                </a:solidFill>
                <a:latin typeface="Georgia" pitchFamily="18" charset="0"/>
              </a:rPr>
              <a:t>4</a:t>
            </a:r>
            <a:endParaRPr lang="ru-RU" sz="25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2448147" y="2708920"/>
            <a:ext cx="936104" cy="864096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b="1" dirty="0" smtClean="0">
                <a:solidFill>
                  <a:srgbClr val="002060"/>
                </a:solidFill>
                <a:latin typeface="Georgia" pitchFamily="18" charset="0"/>
              </a:rPr>
              <a:t>5</a:t>
            </a:r>
            <a:endParaRPr lang="ru-RU" sz="25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416296" y="4005064"/>
            <a:ext cx="936104" cy="864096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b="1" dirty="0" smtClean="0">
                <a:solidFill>
                  <a:srgbClr val="002060"/>
                </a:solidFill>
                <a:latin typeface="Georgia" pitchFamily="18" charset="0"/>
              </a:rPr>
              <a:t>4</a:t>
            </a:r>
            <a:endParaRPr lang="ru-RU" sz="25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338845" y="3861048"/>
            <a:ext cx="936104" cy="864096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b="1" dirty="0" smtClean="0">
                <a:solidFill>
                  <a:srgbClr val="002060"/>
                </a:solidFill>
                <a:latin typeface="Georgia" pitchFamily="18" charset="0"/>
              </a:rPr>
              <a:t>5</a:t>
            </a:r>
            <a:endParaRPr lang="ru-RU" sz="25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416568" y="5589240"/>
            <a:ext cx="936104" cy="864096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b="1" dirty="0" smtClean="0">
                <a:solidFill>
                  <a:srgbClr val="002060"/>
                </a:solidFill>
                <a:latin typeface="Georgia" pitchFamily="18" charset="0"/>
              </a:rPr>
              <a:t>3</a:t>
            </a:r>
            <a:endParaRPr lang="ru-RU" sz="25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099655" y="188640"/>
            <a:ext cx="936104" cy="864096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b="1" dirty="0" smtClean="0">
                <a:solidFill>
                  <a:srgbClr val="002060"/>
                </a:solidFill>
                <a:latin typeface="Georgia" pitchFamily="18" charset="0"/>
              </a:rPr>
              <a:t>5</a:t>
            </a:r>
            <a:endParaRPr lang="ru-RU" sz="2500" b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4435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86" y="0"/>
            <a:ext cx="91525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Picture background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32656"/>
            <a:ext cx="5332859" cy="626469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Овал 5"/>
          <p:cNvSpPr/>
          <p:nvPr/>
        </p:nvSpPr>
        <p:spPr>
          <a:xfrm>
            <a:off x="2555776" y="340230"/>
            <a:ext cx="839275" cy="792088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b="1" dirty="0" smtClean="0">
                <a:solidFill>
                  <a:srgbClr val="002060"/>
                </a:solidFill>
                <a:latin typeface="Georgia" pitchFamily="18" charset="0"/>
              </a:rPr>
              <a:t>4</a:t>
            </a:r>
            <a:endParaRPr lang="ru-RU" sz="25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851920" y="340230"/>
            <a:ext cx="839275" cy="792088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b="1" dirty="0" smtClean="0">
                <a:solidFill>
                  <a:srgbClr val="002060"/>
                </a:solidFill>
                <a:latin typeface="Georgia" pitchFamily="18" charset="0"/>
              </a:rPr>
              <a:t>9</a:t>
            </a:r>
            <a:endParaRPr lang="ru-RU" sz="25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004048" y="332656"/>
            <a:ext cx="839275" cy="792088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b="1" dirty="0" smtClean="0">
                <a:solidFill>
                  <a:srgbClr val="002060"/>
                </a:solidFill>
                <a:latin typeface="Georgia" pitchFamily="18" charset="0"/>
              </a:rPr>
              <a:t>9</a:t>
            </a:r>
            <a:endParaRPr lang="ru-RU" sz="25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555775" y="1700808"/>
            <a:ext cx="839275" cy="792088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b="1" dirty="0" smtClean="0">
                <a:solidFill>
                  <a:srgbClr val="002060"/>
                </a:solidFill>
                <a:latin typeface="Georgia" pitchFamily="18" charset="0"/>
              </a:rPr>
              <a:t>3</a:t>
            </a:r>
            <a:endParaRPr lang="ru-RU" sz="25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728432" y="1695905"/>
            <a:ext cx="839275" cy="792088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b="1" dirty="0" smtClean="0">
                <a:solidFill>
                  <a:srgbClr val="002060"/>
                </a:solidFill>
                <a:latin typeface="Georgia" pitchFamily="18" charset="0"/>
              </a:rPr>
              <a:t>3</a:t>
            </a:r>
            <a:endParaRPr lang="ru-RU" sz="25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555774" y="3032956"/>
            <a:ext cx="839275" cy="792088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b="1" dirty="0" smtClean="0">
                <a:solidFill>
                  <a:srgbClr val="002060"/>
                </a:solidFill>
                <a:latin typeface="Georgia" pitchFamily="18" charset="0"/>
              </a:rPr>
              <a:t>3</a:t>
            </a:r>
            <a:endParaRPr lang="ru-RU" sz="25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382930" y="2973462"/>
            <a:ext cx="839275" cy="792088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b="1" dirty="0" smtClean="0">
                <a:solidFill>
                  <a:srgbClr val="002060"/>
                </a:solidFill>
                <a:latin typeface="Georgia" pitchFamily="18" charset="0"/>
              </a:rPr>
              <a:t>5</a:t>
            </a:r>
            <a:endParaRPr lang="ru-RU" sz="25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2555773" y="4365104"/>
            <a:ext cx="839275" cy="792088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b="1" dirty="0" smtClean="0">
                <a:solidFill>
                  <a:srgbClr val="002060"/>
                </a:solidFill>
                <a:latin typeface="Georgia" pitchFamily="18" charset="0"/>
              </a:rPr>
              <a:t>5</a:t>
            </a:r>
            <a:endParaRPr lang="ru-RU" sz="25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382929" y="4365104"/>
            <a:ext cx="839275" cy="792088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b="1" dirty="0" smtClean="0">
                <a:solidFill>
                  <a:srgbClr val="002060"/>
                </a:solidFill>
                <a:latin typeface="Georgia" pitchFamily="18" charset="0"/>
              </a:rPr>
              <a:t>9</a:t>
            </a:r>
            <a:endParaRPr lang="ru-RU" sz="25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7164288" y="5661248"/>
            <a:ext cx="839275" cy="792088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b="1" dirty="0" smtClean="0">
                <a:solidFill>
                  <a:srgbClr val="002060"/>
                </a:solidFill>
                <a:latin typeface="Georgia" pitchFamily="18" charset="0"/>
              </a:rPr>
              <a:t>4</a:t>
            </a:r>
            <a:endParaRPr lang="ru-RU" sz="2500" b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2866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003"/>
            <a:ext cx="91525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706897" y="2708920"/>
            <a:ext cx="22669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Georgia" pitchFamily="18" charset="0"/>
              </a:rPr>
              <a:t>Задачки</a:t>
            </a:r>
            <a:endParaRPr lang="ru-RU" sz="3600" dirty="0">
              <a:solidFill>
                <a:srgbClr val="FF0000"/>
              </a:solidFill>
              <a:latin typeface="Georgia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0547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86" y="0"/>
            <a:ext cx="91525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115616" y="3214687"/>
            <a:ext cx="7772400" cy="26432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</a:pPr>
            <a:r>
              <a:rPr lang="ru-RU" sz="3500" b="1" i="1" dirty="0" smtClean="0">
                <a:solidFill>
                  <a:srgbClr val="0070C0"/>
                </a:solidFill>
                <a:latin typeface="Georgia" pitchFamily="18" charset="0"/>
              </a:rPr>
              <a:t>“Математика – царица наук, арифметика – </a:t>
            </a:r>
          </a:p>
          <a:p>
            <a:pPr>
              <a:lnSpc>
                <a:spcPct val="170000"/>
              </a:lnSpc>
            </a:pPr>
            <a:r>
              <a:rPr lang="ru-RU" sz="3500" b="1" i="1" dirty="0" smtClean="0">
                <a:solidFill>
                  <a:srgbClr val="0070C0"/>
                </a:solidFill>
                <a:latin typeface="Georgia" pitchFamily="18" charset="0"/>
              </a:rPr>
              <a:t>царица математики”. </a:t>
            </a:r>
            <a:endParaRPr lang="ru-RU" sz="35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43306" y="571480"/>
            <a:ext cx="5147563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500" b="1" dirty="0">
                <a:latin typeface="Georgia" pitchFamily="18" charset="0"/>
              </a:rPr>
              <a:t>Великий </a:t>
            </a:r>
            <a:r>
              <a:rPr lang="ru-RU" sz="2500" b="1" dirty="0" smtClean="0">
                <a:latin typeface="Georgia" pitchFamily="18" charset="0"/>
              </a:rPr>
              <a:t>учёный </a:t>
            </a:r>
            <a:r>
              <a:rPr lang="ru-RU" sz="2500" b="1" dirty="0">
                <a:latin typeface="Georgia" pitchFamily="18" charset="0"/>
              </a:rPr>
              <a:t>математик </a:t>
            </a:r>
            <a:endParaRPr lang="ru-RU" sz="2500" b="1" dirty="0" smtClean="0">
              <a:latin typeface="Georgia" pitchFamily="18" charset="0"/>
            </a:endParaRPr>
          </a:p>
          <a:p>
            <a:pPr algn="ctr"/>
            <a:r>
              <a:rPr lang="ru-RU" sz="3000" b="1" dirty="0" smtClean="0">
                <a:latin typeface="Georgia" pitchFamily="18" charset="0"/>
              </a:rPr>
              <a:t>Карл Фридрих Гаусс </a:t>
            </a:r>
            <a:endParaRPr lang="ru-RU" sz="3000" b="1" dirty="0">
              <a:latin typeface="Georgia" pitchFamily="18" charset="0"/>
            </a:endParaRPr>
          </a:p>
        </p:txBody>
      </p:sp>
      <p:pic>
        <p:nvPicPr>
          <p:cNvPr id="7" name="Picture 2" descr="https://avatars.mds.yandex.net/i?id=b720e66cfedbd86911b67a9781f7f8f3e9b5677d-4032221-images-thumbs&amp;n=1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9364" y="365411"/>
            <a:ext cx="1998533" cy="2631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876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003"/>
            <a:ext cx="91525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63376" y="476672"/>
            <a:ext cx="42258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Georgia" pitchFamily="18" charset="0"/>
              </a:rPr>
              <a:t>Кошки и собаки</a:t>
            </a:r>
            <a:endParaRPr lang="ru-RU" sz="3600" b="1" dirty="0">
              <a:solidFill>
                <a:srgbClr val="FF0000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75656" y="1174679"/>
            <a:ext cx="7344816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    </a:t>
            </a:r>
            <a:r>
              <a:rPr lang="ru-RU" sz="2200" b="1" dirty="0">
                <a:latin typeface="Georgia" pitchFamily="18" charset="0"/>
              </a:rPr>
              <a:t>В комнате сидят несколько кошек и 6 собак. </a:t>
            </a:r>
            <a:endParaRPr lang="ru-RU" sz="2200" b="1" dirty="0" smtClean="0">
              <a:latin typeface="Georgia" pitchFamily="18" charset="0"/>
            </a:endParaRPr>
          </a:p>
          <a:p>
            <a:r>
              <a:rPr lang="ru-RU" sz="2200" b="1" dirty="0" smtClean="0">
                <a:latin typeface="Georgia" pitchFamily="18" charset="0"/>
              </a:rPr>
              <a:t>     Кошачьих </a:t>
            </a:r>
            <a:r>
              <a:rPr lang="ru-RU" sz="2200" b="1" dirty="0">
                <a:latin typeface="Georgia" pitchFamily="18" charset="0"/>
              </a:rPr>
              <a:t>лап вдвое больше, </a:t>
            </a:r>
            <a:endParaRPr lang="ru-RU" sz="2200" b="1" dirty="0" smtClean="0">
              <a:latin typeface="Georgia" pitchFamily="18" charset="0"/>
            </a:endParaRPr>
          </a:p>
          <a:p>
            <a:r>
              <a:rPr lang="ru-RU" sz="2200" b="1" dirty="0">
                <a:latin typeface="Georgia" pitchFamily="18" charset="0"/>
              </a:rPr>
              <a:t> </a:t>
            </a:r>
            <a:r>
              <a:rPr lang="ru-RU" sz="2200" b="1" dirty="0" smtClean="0">
                <a:latin typeface="Georgia" pitchFamily="18" charset="0"/>
              </a:rPr>
              <a:t>     чем </a:t>
            </a:r>
            <a:r>
              <a:rPr lang="ru-RU" sz="2200" b="1" dirty="0">
                <a:latin typeface="Georgia" pitchFamily="18" charset="0"/>
              </a:rPr>
              <a:t>собачьих носов. </a:t>
            </a:r>
            <a:endParaRPr lang="ru-RU" sz="2200" b="1" dirty="0" smtClean="0">
              <a:latin typeface="Georgia" pitchFamily="18" charset="0"/>
            </a:endParaRPr>
          </a:p>
          <a:p>
            <a:endParaRPr lang="ru-RU" sz="2200" b="1" dirty="0">
              <a:latin typeface="Georgia" pitchFamily="18" charset="0"/>
            </a:endParaRPr>
          </a:p>
          <a:p>
            <a:endParaRPr lang="ru-RU" sz="2200" b="1" dirty="0" smtClean="0">
              <a:latin typeface="Georgia" pitchFamily="18" charset="0"/>
            </a:endParaRPr>
          </a:p>
          <a:p>
            <a:r>
              <a:rPr lang="ru-RU" sz="2200" b="1" dirty="0">
                <a:latin typeface="Georgia" pitchFamily="18" charset="0"/>
              </a:rPr>
              <a:t> </a:t>
            </a:r>
            <a:r>
              <a:rPr lang="ru-RU" sz="2200" b="1" dirty="0" smtClean="0">
                <a:latin typeface="Georgia" pitchFamily="18" charset="0"/>
              </a:rPr>
              <a:t>      Сколько </a:t>
            </a:r>
            <a:r>
              <a:rPr lang="ru-RU" sz="2200" b="1" dirty="0">
                <a:latin typeface="Georgia" pitchFamily="18" charset="0"/>
              </a:rPr>
              <a:t>кошек в комнате?</a:t>
            </a:r>
            <a:br>
              <a:rPr lang="ru-RU" sz="2200" b="1" dirty="0">
                <a:latin typeface="Georgia" pitchFamily="18" charset="0"/>
              </a:rPr>
            </a:br>
            <a:r>
              <a:rPr lang="ru-RU" sz="2200" b="1" dirty="0" smtClean="0">
                <a:latin typeface="Georgia" pitchFamily="18" charset="0"/>
              </a:rPr>
              <a:t>                 </a:t>
            </a:r>
          </a:p>
          <a:p>
            <a:r>
              <a:rPr lang="ru-RU" sz="2200" b="1" dirty="0">
                <a:latin typeface="Georgia" pitchFamily="18" charset="0"/>
              </a:rPr>
              <a:t> </a:t>
            </a:r>
            <a:r>
              <a:rPr lang="ru-RU" sz="2200" b="1" dirty="0" smtClean="0">
                <a:latin typeface="Georgia" pitchFamily="18" charset="0"/>
              </a:rPr>
              <a:t>                  </a:t>
            </a:r>
          </a:p>
          <a:p>
            <a:r>
              <a:rPr lang="ru-RU" sz="2200" b="1" dirty="0">
                <a:latin typeface="Georgia" pitchFamily="18" charset="0"/>
              </a:rPr>
              <a:t> </a:t>
            </a:r>
            <a:r>
              <a:rPr lang="ru-RU" sz="2200" b="1" dirty="0" smtClean="0">
                <a:latin typeface="Georgia" pitchFamily="18" charset="0"/>
              </a:rPr>
              <a:t>                 </a:t>
            </a:r>
          </a:p>
          <a:p>
            <a:endParaRPr lang="ru-RU" sz="2200" b="1" dirty="0">
              <a:latin typeface="Georgia" pitchFamily="18" charset="0"/>
            </a:endParaRPr>
          </a:p>
          <a:p>
            <a:r>
              <a:rPr lang="ru-RU" sz="2200" b="1" dirty="0" smtClean="0">
                <a:latin typeface="Georgia" pitchFamily="18" charset="0"/>
              </a:rPr>
              <a:t>                  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057441" y="3544867"/>
            <a:ext cx="466794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500" b="1" dirty="0">
                <a:solidFill>
                  <a:srgbClr val="002060"/>
                </a:solidFill>
                <a:latin typeface="Georgia" pitchFamily="18" charset="0"/>
              </a:rPr>
              <a:t> 3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628204" y="5040893"/>
            <a:ext cx="1422184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500" b="1" dirty="0">
                <a:solidFill>
                  <a:srgbClr val="002060"/>
                </a:solidFill>
                <a:latin typeface="Georgia" pitchFamily="18" charset="0"/>
              </a:rPr>
              <a:t>6</a:t>
            </a:r>
            <a:r>
              <a:rPr lang="ru-RU" sz="2500" b="1" dirty="0" smtClean="0">
                <a:solidFill>
                  <a:srgbClr val="002060"/>
                </a:solidFill>
                <a:latin typeface="Georgia" pitchFamily="18" charset="0"/>
              </a:rPr>
              <a:t> ● 2  = </a:t>
            </a:r>
            <a:endParaRPr lang="ru-RU" sz="25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765091" y="3544867"/>
            <a:ext cx="393056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500" b="1" dirty="0" smtClean="0">
                <a:solidFill>
                  <a:srgbClr val="002060"/>
                </a:solidFill>
                <a:latin typeface="Georgia" pitchFamily="18" charset="0"/>
              </a:rPr>
              <a:t>6</a:t>
            </a:r>
            <a:endParaRPr lang="ru-RU" sz="25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2052" name="Picture 4" descr="https://avatars.mds.yandex.net/i?id=4d026833537eb20eda56d44486ff24700e786b48-4518919-images-thumbs&amp;n=1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1566" y="3324651"/>
            <a:ext cx="15240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avatars.mds.yandex.net/i?id=b95b44f4767995237aada5ccf46764013c01977c-16433653-images-thumbs&amp;n=1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6345" y="3324651"/>
            <a:ext cx="1333981" cy="1333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2712949" y="5517947"/>
            <a:ext cx="1502334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500" b="1" dirty="0" smtClean="0">
                <a:solidFill>
                  <a:srgbClr val="002060"/>
                </a:solidFill>
                <a:latin typeface="Georgia" pitchFamily="18" charset="0"/>
              </a:rPr>
              <a:t>12 : 4 =  </a:t>
            </a:r>
            <a:endParaRPr lang="ru-RU" sz="25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982099" y="5040893"/>
            <a:ext cx="542136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500" b="1" dirty="0" smtClean="0">
                <a:solidFill>
                  <a:srgbClr val="002060"/>
                </a:solidFill>
                <a:latin typeface="Georgia" pitchFamily="18" charset="0"/>
              </a:rPr>
              <a:t>12</a:t>
            </a:r>
            <a:endParaRPr lang="ru-RU" sz="25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994385" y="5517947"/>
            <a:ext cx="466794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500" b="1" dirty="0">
                <a:solidFill>
                  <a:srgbClr val="002060"/>
                </a:solidFill>
                <a:latin typeface="Georgia" pitchFamily="18" charset="0"/>
              </a:rPr>
              <a:t> 3</a:t>
            </a:r>
          </a:p>
        </p:txBody>
      </p:sp>
    </p:spTree>
    <p:extLst>
      <p:ext uri="{BB962C8B-B14F-4D97-AF65-F5344CB8AC3E}">
        <p14:creationId xmlns:p14="http://schemas.microsoft.com/office/powerpoint/2010/main" val="3752859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  <p:bldP spid="15" grpId="0"/>
      <p:bldP spid="13" grpId="0"/>
      <p:bldP spid="16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003"/>
            <a:ext cx="91525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09612" y="936128"/>
            <a:ext cx="720489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latin typeface="Georgia" pitchFamily="18" charset="0"/>
              </a:rPr>
              <a:t>Три поросёнка </a:t>
            </a:r>
            <a:r>
              <a:rPr lang="ru-RU" sz="2200" b="1" dirty="0">
                <a:latin typeface="Georgia" pitchFamily="18" charset="0"/>
              </a:rPr>
              <a:t>построили три домика из соломы, из прутьев, из камней. </a:t>
            </a:r>
            <a:endParaRPr lang="ru-RU" sz="2200" b="1" dirty="0" smtClean="0">
              <a:latin typeface="Georgia" pitchFamily="18" charset="0"/>
            </a:endParaRPr>
          </a:p>
          <a:p>
            <a:r>
              <a:rPr lang="ru-RU" sz="2200" b="1" dirty="0" smtClean="0">
                <a:latin typeface="Georgia" pitchFamily="18" charset="0"/>
              </a:rPr>
              <a:t>Каждый </a:t>
            </a:r>
            <a:r>
              <a:rPr lang="ru-RU" sz="2200" b="1" dirty="0">
                <a:latin typeface="Georgia" pitchFamily="18" charset="0"/>
              </a:rPr>
              <a:t>из них получил один домик: </a:t>
            </a:r>
            <a:endParaRPr lang="ru-RU" sz="2200" b="1" dirty="0" smtClean="0">
              <a:latin typeface="Georgia" pitchFamily="18" charset="0"/>
            </a:endParaRPr>
          </a:p>
          <a:p>
            <a:endParaRPr lang="ru-RU" sz="2200" b="1" dirty="0" smtClean="0">
              <a:latin typeface="Georgia" pitchFamily="18" charset="0"/>
            </a:endParaRPr>
          </a:p>
          <a:p>
            <a:r>
              <a:rPr lang="ru-RU" sz="2200" b="1" dirty="0" err="1" smtClean="0">
                <a:latin typeface="Georgia" pitchFamily="18" charset="0"/>
              </a:rPr>
              <a:t>Ниф-Ниф</a:t>
            </a:r>
            <a:r>
              <a:rPr lang="ru-RU" sz="2200" b="1" dirty="0" smtClean="0">
                <a:latin typeface="Georgia" pitchFamily="18" charset="0"/>
              </a:rPr>
              <a:t> </a:t>
            </a:r>
            <a:r>
              <a:rPr lang="ru-RU" sz="2200" b="1" dirty="0">
                <a:latin typeface="Georgia" pitchFamily="18" charset="0"/>
              </a:rPr>
              <a:t>– не из камней, и не из прутьев; </a:t>
            </a:r>
            <a:endParaRPr lang="ru-RU" sz="2200" b="1" dirty="0" smtClean="0">
              <a:latin typeface="Georgia" pitchFamily="18" charset="0"/>
            </a:endParaRPr>
          </a:p>
          <a:p>
            <a:endParaRPr lang="ru-RU" sz="2200" b="1" dirty="0" smtClean="0">
              <a:latin typeface="Georgia" pitchFamily="18" charset="0"/>
            </a:endParaRPr>
          </a:p>
          <a:p>
            <a:r>
              <a:rPr lang="ru-RU" sz="2200" b="1" dirty="0" smtClean="0">
                <a:latin typeface="Georgia" pitchFamily="18" charset="0"/>
              </a:rPr>
              <a:t>             </a:t>
            </a:r>
            <a:r>
              <a:rPr lang="ru-RU" sz="2200" b="1" dirty="0" err="1" smtClean="0">
                <a:latin typeface="Georgia" pitchFamily="18" charset="0"/>
              </a:rPr>
              <a:t>Нуф-Нуф</a:t>
            </a:r>
            <a:r>
              <a:rPr lang="ru-RU" sz="2200" b="1" dirty="0" smtClean="0">
                <a:latin typeface="Georgia" pitchFamily="18" charset="0"/>
              </a:rPr>
              <a:t> </a:t>
            </a:r>
            <a:r>
              <a:rPr lang="ru-RU" sz="2200" b="1" dirty="0">
                <a:latin typeface="Georgia" pitchFamily="18" charset="0"/>
              </a:rPr>
              <a:t>не из камней. </a:t>
            </a:r>
            <a:endParaRPr lang="ru-RU" sz="2200" b="1" dirty="0" smtClean="0">
              <a:latin typeface="Georgia" pitchFamily="18" charset="0"/>
            </a:endParaRPr>
          </a:p>
          <a:p>
            <a:endParaRPr lang="ru-RU" sz="2200" b="1" dirty="0" smtClean="0">
              <a:latin typeface="Georgia" pitchFamily="18" charset="0"/>
            </a:endParaRPr>
          </a:p>
          <a:p>
            <a:r>
              <a:rPr lang="ru-RU" sz="2200" b="1" dirty="0" smtClean="0">
                <a:latin typeface="Georgia" pitchFamily="18" charset="0"/>
              </a:rPr>
              <a:t>Какой </a:t>
            </a:r>
            <a:r>
              <a:rPr lang="ru-RU" sz="2200" b="1" dirty="0">
                <a:latin typeface="Georgia" pitchFamily="18" charset="0"/>
              </a:rPr>
              <a:t>домик достался </a:t>
            </a:r>
            <a:r>
              <a:rPr lang="ru-RU" sz="2200" b="1" dirty="0" err="1" smtClean="0">
                <a:latin typeface="Georgia" pitchFamily="18" charset="0"/>
              </a:rPr>
              <a:t>Наф-Нафу</a:t>
            </a:r>
            <a:r>
              <a:rPr lang="ru-RU" sz="2200" b="1" dirty="0">
                <a:latin typeface="Georgia" pitchFamily="18" charset="0"/>
              </a:rPr>
              <a:t>?</a:t>
            </a:r>
          </a:p>
        </p:txBody>
      </p:sp>
      <p:pic>
        <p:nvPicPr>
          <p:cNvPr id="6" name="Picture 2" descr="https://avatars.mds.yandex.net/i?id=c3882413b5f863c2039cadf5e09ba18b-5323610-images-thumbs&amp;n=13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193"/>
          <a:stretch/>
        </p:blipFill>
        <p:spPr bwMode="auto">
          <a:xfrm>
            <a:off x="7090451" y="4630381"/>
            <a:ext cx="1284747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avatars.mds.yandex.net/i?id=c3882413b5f863c2039cadf5e09ba18b-5323610-images-thumbs&amp;n=13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43"/>
          <a:stretch/>
        </p:blipFill>
        <p:spPr bwMode="auto">
          <a:xfrm>
            <a:off x="1719846" y="4745119"/>
            <a:ext cx="1111827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s://avatars.mds.yandex.net/i?id=c3882413b5f863c2039cadf5e09ba18b-5323610-images-thumbs&amp;n=13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91" r="29257"/>
          <a:stretch/>
        </p:blipFill>
        <p:spPr bwMode="auto">
          <a:xfrm>
            <a:off x="4186784" y="4630381"/>
            <a:ext cx="1434662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2763799" y="275054"/>
            <a:ext cx="38715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Georgia" pitchFamily="18" charset="0"/>
              </a:rPr>
              <a:t>Три поросёнка</a:t>
            </a:r>
            <a:endParaRPr lang="ru-RU" sz="3600" dirty="0">
              <a:solidFill>
                <a:srgbClr val="FF0000"/>
              </a:solidFill>
              <a:latin typeface="Georgia" pitchFamily="18" charset="0"/>
              <a:cs typeface="Arial" pitchFamily="34" charset="0"/>
            </a:endParaRPr>
          </a:p>
        </p:txBody>
      </p:sp>
      <p:pic>
        <p:nvPicPr>
          <p:cNvPr id="14" name="Picture 2" descr="https://avatars.mds.yandex.net/i?id=db4c1885687e112dfbaa059fd249d0b65b6567ee-10651277-images-thumbs&amp;n=13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052"/>
          <a:stretch/>
        </p:blipFill>
        <p:spPr bwMode="auto">
          <a:xfrm>
            <a:off x="8050412" y="1939641"/>
            <a:ext cx="670452" cy="1093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s://avatars.mds.yandex.net/i?id=db4c1885687e112dfbaa059fd249d0b65b6567ee-10651277-images-thumbs&amp;n=13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33" r="34133"/>
          <a:stretch/>
        </p:blipFill>
        <p:spPr bwMode="auto">
          <a:xfrm>
            <a:off x="1792446" y="2800360"/>
            <a:ext cx="588000" cy="897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s://avatars.mds.yandex.net/i?id=db4c1885687e112dfbaa059fd249d0b65b6567ee-10651277-images-thumbs&amp;n=13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02"/>
          <a:stretch/>
        </p:blipFill>
        <p:spPr bwMode="auto">
          <a:xfrm>
            <a:off x="6855525" y="3258992"/>
            <a:ext cx="669503" cy="1079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6887272" y="6257392"/>
            <a:ext cx="218132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 Д) из дерева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008227" y="6257392"/>
            <a:ext cx="23592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С</a:t>
            </a:r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) из камней 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813283" y="6257287"/>
            <a:ext cx="23034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В</a:t>
            </a:r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) из </a:t>
            </a: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прутьев</a:t>
            </a:r>
            <a:endParaRPr lang="ru-RU" sz="20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99948" y="6257392"/>
            <a:ext cx="21225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А) из </a:t>
            </a: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соломы</a:t>
            </a:r>
            <a:endParaRPr lang="ru-RU" sz="2000" b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2009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4.66235E-6 L -0.66111 0.4414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56" y="220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98797E-6 L 0.31129 0.30967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56" y="15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75671E-6 L 0.06025 0.26087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3" y="130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86" y="0"/>
            <a:ext cx="91525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19672" y="2164052"/>
            <a:ext cx="72728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Georgia" pitchFamily="18" charset="0"/>
              </a:rPr>
              <a:t>Пильщики </a:t>
            </a:r>
            <a:r>
              <a:rPr lang="ru-RU" sz="2000" b="1" dirty="0">
                <a:latin typeface="Georgia" pitchFamily="18" charset="0"/>
              </a:rPr>
              <a:t>распиливают бревно на метровые обрубки. Длина бревна – 5 метров. Распиловка бревна </a:t>
            </a:r>
            <a:r>
              <a:rPr lang="ru-RU" sz="2000" b="1" dirty="0" smtClean="0">
                <a:latin typeface="Georgia" pitchFamily="18" charset="0"/>
              </a:rPr>
              <a:t>поперёк </a:t>
            </a:r>
            <a:r>
              <a:rPr lang="ru-RU" sz="2000" b="1" dirty="0">
                <a:latin typeface="Georgia" pitchFamily="18" charset="0"/>
              </a:rPr>
              <a:t>отнимает каждый раз полторы минуты. Сколько минут потребуется, чтобы распилить </a:t>
            </a:r>
            <a:r>
              <a:rPr lang="ru-RU" sz="2000" b="1" dirty="0" smtClean="0">
                <a:latin typeface="Georgia" pitchFamily="18" charset="0"/>
              </a:rPr>
              <a:t>всё </a:t>
            </a:r>
            <a:r>
              <a:rPr lang="ru-RU" sz="2000" b="1" dirty="0">
                <a:latin typeface="Georgia" pitchFamily="18" charset="0"/>
              </a:rPr>
              <a:t>бревно?</a:t>
            </a:r>
            <a:br>
              <a:rPr lang="ru-RU" sz="2000" b="1" dirty="0">
                <a:latin typeface="Georgia" pitchFamily="18" charset="0"/>
              </a:rPr>
            </a:br>
            <a:endParaRPr lang="ru-RU" sz="2000" b="1" dirty="0">
              <a:latin typeface="Georgia" pitchFamily="18" charset="0"/>
            </a:endParaRPr>
          </a:p>
        </p:txBody>
      </p:sp>
      <p:pic>
        <p:nvPicPr>
          <p:cNvPr id="9218" name="Picture 2" descr="https://avatars.mds.yandex.net/i?id=611c6207fc756faccf938e3d2b850fc67654a9f6-8482868-images-thumbs&amp;n=1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5443" y="1083932"/>
            <a:ext cx="1542546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s://avatars.mds.yandex.net/i?id=7f9752439c8789e7a626899ddd7b646e16d652d8-4809955-images-thumbs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9169" y="4106580"/>
            <a:ext cx="4572000" cy="1533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489357" y="5099237"/>
            <a:ext cx="13292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Д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) 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9 мин.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3529706" y="3997602"/>
            <a:ext cx="216024" cy="1681692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427984" y="4012745"/>
            <a:ext cx="216024" cy="169169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5262567" y="3927889"/>
            <a:ext cx="230844" cy="177655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6069902" y="4013413"/>
            <a:ext cx="216024" cy="1738871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5493411" y="3711937"/>
            <a:ext cx="1085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Georgia" pitchFamily="18" charset="0"/>
              </a:rPr>
              <a:t>1,5 мин</a:t>
            </a:r>
            <a:endParaRPr lang="ru-RU" b="1" dirty="0">
              <a:latin typeface="Georgia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44143" y="5588297"/>
            <a:ext cx="1085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Georgia" pitchFamily="18" charset="0"/>
              </a:rPr>
              <a:t>1,5 мин</a:t>
            </a:r>
            <a:endParaRPr lang="ru-RU" b="1" dirty="0">
              <a:latin typeface="Georgia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885207" y="3711937"/>
            <a:ext cx="1085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Georgia" pitchFamily="18" charset="0"/>
              </a:rPr>
              <a:t>1,5 мин</a:t>
            </a:r>
            <a:endParaRPr lang="ru-RU" b="1" dirty="0">
              <a:latin typeface="Georgia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057115" y="5620606"/>
            <a:ext cx="1085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Georgia" pitchFamily="18" charset="0"/>
              </a:rPr>
              <a:t>1,5 мин</a:t>
            </a:r>
            <a:endParaRPr lang="ru-RU" b="1" dirty="0">
              <a:latin typeface="Georgia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7516712" y="4673926"/>
            <a:ext cx="15023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С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) 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7,5 мин.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509555" y="4284732"/>
            <a:ext cx="13195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В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) 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6 мин.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7421125" y="3809668"/>
            <a:ext cx="14269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А) 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5 мин. 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595488" y="275054"/>
            <a:ext cx="42082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Georgia" pitchFamily="18" charset="0"/>
              </a:rPr>
              <a:t>Пильщики дров</a:t>
            </a:r>
            <a:endParaRPr lang="ru-RU" sz="3600" dirty="0">
              <a:solidFill>
                <a:srgbClr val="FF0000"/>
              </a:solidFill>
              <a:latin typeface="Georgia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2009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42368E-6 L -0.41024 0.26804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21" y="133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86" y="0"/>
            <a:ext cx="91525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66046" y="3964855"/>
            <a:ext cx="74168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камера</a:t>
            </a:r>
            <a:r>
              <a:rPr lang="ru-RU" sz="2400" b="1" dirty="0">
                <a:solidFill>
                  <a:srgbClr val="002060"/>
                </a:solidFill>
              </a:rPr>
              <a:t>,   кара, карат, карта, катер, кит, кифара</a:t>
            </a:r>
            <a:r>
              <a:rPr lang="ru-RU" sz="2400" b="1" dirty="0" smtClean="0">
                <a:solidFill>
                  <a:srgbClr val="002060"/>
                </a:solidFill>
              </a:rPr>
              <a:t>,  крем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79300" y="1526020"/>
            <a:ext cx="7416824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>
                <a:latin typeface="Georgia" pitchFamily="18" charset="0"/>
              </a:rPr>
              <a:t>С</a:t>
            </a:r>
            <a:r>
              <a:rPr lang="ru-RU" sz="2500" b="1" dirty="0" smtClean="0">
                <a:latin typeface="Georgia" pitchFamily="18" charset="0"/>
              </a:rPr>
              <a:t>оставить </a:t>
            </a:r>
            <a:r>
              <a:rPr lang="ru-RU" sz="2500" b="1" dirty="0">
                <a:latin typeface="Georgia" pitchFamily="18" charset="0"/>
              </a:rPr>
              <a:t>как можно больше других </a:t>
            </a:r>
            <a:r>
              <a:rPr lang="ru-RU" sz="2500" b="1" dirty="0" smtClean="0">
                <a:latin typeface="Georgia" pitchFamily="18" charset="0"/>
              </a:rPr>
              <a:t>слов</a:t>
            </a:r>
            <a:endParaRPr lang="ru-RU" sz="2500" b="1" dirty="0"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47346" y="2276872"/>
            <a:ext cx="3978974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500" b="1" i="1" dirty="0">
                <a:solidFill>
                  <a:srgbClr val="C00000"/>
                </a:solidFill>
                <a:latin typeface="Georgia" pitchFamily="18" charset="0"/>
              </a:rPr>
              <a:t>АРИФМЕТИКА </a:t>
            </a:r>
            <a:endParaRPr lang="ru-RU" sz="3500" i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66046" y="3516231"/>
            <a:ext cx="32707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акр</a:t>
            </a:r>
            <a:r>
              <a:rPr lang="ru-RU" sz="2400" b="1" dirty="0">
                <a:solidFill>
                  <a:srgbClr val="002060"/>
                </a:solidFill>
              </a:rPr>
              <a:t>, ар, арка, </a:t>
            </a:r>
            <a:r>
              <a:rPr lang="ru-RU" sz="2400" b="1" dirty="0" smtClean="0">
                <a:solidFill>
                  <a:srgbClr val="002060"/>
                </a:solidFill>
              </a:rPr>
              <a:t>арфа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652120" y="3503190"/>
            <a:ext cx="10717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икра 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60061" y="4426520"/>
            <a:ext cx="70567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мак</a:t>
            </a:r>
            <a:r>
              <a:rPr lang="ru-RU" sz="2400" b="1" dirty="0">
                <a:solidFill>
                  <a:srgbClr val="002060"/>
                </a:solidFill>
              </a:rPr>
              <a:t>, марка, мера, мерка, метка, метр, метрика, мир, миф, мрак, </a:t>
            </a:r>
            <a:r>
              <a:rPr lang="ru-RU" sz="2400" b="1" dirty="0" smtClean="0">
                <a:solidFill>
                  <a:srgbClr val="002060"/>
                </a:solidFill>
              </a:rPr>
              <a:t>рак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459543" y="5241974"/>
            <a:ext cx="74365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рак</a:t>
            </a:r>
            <a:r>
              <a:rPr lang="ru-RU" sz="2400" b="1" dirty="0">
                <a:solidFill>
                  <a:srgbClr val="002060"/>
                </a:solidFill>
              </a:rPr>
              <a:t>, ракета, рама, река, ритм, ритмика, риф, </a:t>
            </a:r>
            <a:r>
              <a:rPr lang="ru-RU" sz="2400" b="1" dirty="0" smtClean="0">
                <a:solidFill>
                  <a:srgbClr val="002060"/>
                </a:solidFill>
              </a:rPr>
              <a:t>рифма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460061" y="5703639"/>
            <a:ext cx="70567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тариф</a:t>
            </a:r>
            <a:r>
              <a:rPr lang="ru-RU" sz="2400" b="1" dirty="0">
                <a:solidFill>
                  <a:srgbClr val="002060"/>
                </a:solidFill>
              </a:rPr>
              <a:t>, тема, тик, тир, </a:t>
            </a:r>
            <a:r>
              <a:rPr lang="ru-RU" sz="2400" b="1" dirty="0" smtClean="0">
                <a:solidFill>
                  <a:srgbClr val="002060"/>
                </a:solidFill>
              </a:rPr>
              <a:t>тиф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428085" y="6165304"/>
            <a:ext cx="70567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фа</a:t>
            </a:r>
            <a:r>
              <a:rPr lang="ru-RU" sz="2400" b="1" dirty="0">
                <a:solidFill>
                  <a:srgbClr val="002060"/>
                </a:solidFill>
              </a:rPr>
              <a:t>, фара, ферма, фирма, фрак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545361" y="332656"/>
            <a:ext cx="40446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Georgia" pitchFamily="18" charset="0"/>
              </a:rPr>
              <a:t>Литературный.</a:t>
            </a:r>
            <a:endParaRPr lang="ru-RU" sz="3600" dirty="0">
              <a:solidFill>
                <a:srgbClr val="FF0000"/>
              </a:solidFill>
              <a:latin typeface="Georgia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1756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86" y="0"/>
            <a:ext cx="91525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414993" y="332656"/>
            <a:ext cx="23054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Georgia" pitchFamily="18" charset="0"/>
              </a:rPr>
              <a:t>Загадки </a:t>
            </a:r>
            <a:endParaRPr lang="ru-RU" sz="3600" dirty="0">
              <a:solidFill>
                <a:srgbClr val="FF0000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75656" y="991666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000" b="1" dirty="0">
                <a:latin typeface="Georgia" pitchFamily="18" charset="0"/>
              </a:rPr>
              <a:t>Я – тире в грамматике. </a:t>
            </a:r>
          </a:p>
          <a:p>
            <a:r>
              <a:rPr lang="ru-RU" sz="2000" b="1" dirty="0">
                <a:latin typeface="Georgia" pitchFamily="18" charset="0"/>
              </a:rPr>
              <a:t>А кто я в математике?  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339752" y="1862535"/>
            <a:ext cx="61561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 smtClean="0">
                <a:latin typeface="Georgia" pitchFamily="18" charset="0"/>
              </a:rPr>
              <a:t>Проживают </a:t>
            </a:r>
            <a:r>
              <a:rPr lang="ru-RU" sz="2000" b="1" dirty="0">
                <a:latin typeface="Georgia" pitchFamily="18" charset="0"/>
              </a:rPr>
              <a:t>в трудной книжке</a:t>
            </a:r>
          </a:p>
          <a:p>
            <a:r>
              <a:rPr lang="ru-RU" sz="2000" b="1" dirty="0" smtClean="0">
                <a:latin typeface="Georgia" pitchFamily="18" charset="0"/>
              </a:rPr>
              <a:t>Хитроумные </a:t>
            </a:r>
            <a:r>
              <a:rPr lang="ru-RU" sz="2000" b="1" dirty="0">
                <a:latin typeface="Georgia" pitchFamily="18" charset="0"/>
              </a:rPr>
              <a:t>братишки.</a:t>
            </a:r>
          </a:p>
          <a:p>
            <a:r>
              <a:rPr lang="ru-RU" sz="2000" b="1" dirty="0" smtClean="0">
                <a:latin typeface="Georgia" pitchFamily="18" charset="0"/>
              </a:rPr>
              <a:t>Десять </a:t>
            </a:r>
            <a:r>
              <a:rPr lang="ru-RU" sz="2000" b="1" dirty="0">
                <a:latin typeface="Georgia" pitchFamily="18" charset="0"/>
              </a:rPr>
              <a:t>их,  но братья эти</a:t>
            </a:r>
          </a:p>
          <a:p>
            <a:r>
              <a:rPr lang="ru-RU" sz="2000" b="1" dirty="0" smtClean="0">
                <a:latin typeface="Georgia" pitchFamily="18" charset="0"/>
              </a:rPr>
              <a:t>Сосчитают </a:t>
            </a:r>
            <a:r>
              <a:rPr lang="ru-RU" sz="2000" b="1" dirty="0">
                <a:latin typeface="Georgia" pitchFamily="18" charset="0"/>
              </a:rPr>
              <a:t>всё на свете.       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580604" y="3466222"/>
            <a:ext cx="529838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>
                <a:latin typeface="Georgia" pitchFamily="18" charset="0"/>
              </a:rPr>
              <a:t>Не похож я на пятак,</a:t>
            </a:r>
          </a:p>
          <a:p>
            <a:r>
              <a:rPr lang="ru-RU" sz="2000" b="1" dirty="0">
                <a:latin typeface="Georgia" pitchFamily="18" charset="0"/>
              </a:rPr>
              <a:t>Не похож на рублик.</a:t>
            </a:r>
          </a:p>
          <a:p>
            <a:r>
              <a:rPr lang="ru-RU" sz="2000" b="1" dirty="0">
                <a:latin typeface="Georgia" pitchFamily="18" charset="0"/>
              </a:rPr>
              <a:t>Круглый я, да не дурак,</a:t>
            </a:r>
          </a:p>
          <a:p>
            <a:r>
              <a:rPr lang="ru-RU" sz="2000" b="1" dirty="0">
                <a:latin typeface="Georgia" pitchFamily="18" charset="0"/>
              </a:rPr>
              <a:t>С дыркой, но не бублик. </a:t>
            </a:r>
            <a:r>
              <a:rPr lang="ru-RU" dirty="0"/>
              <a:t>             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885909" y="5085184"/>
            <a:ext cx="599644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>
                <a:latin typeface="Georgia" pitchFamily="18" charset="0"/>
              </a:rPr>
              <a:t>Шея длинная такая,</a:t>
            </a:r>
          </a:p>
          <a:p>
            <a:r>
              <a:rPr lang="ru-RU" sz="2000" b="1" dirty="0">
                <a:latin typeface="Georgia" pitchFamily="18" charset="0"/>
              </a:rPr>
              <a:t>Хвост крючком. И не секрет:</a:t>
            </a:r>
          </a:p>
          <a:p>
            <a:r>
              <a:rPr lang="ru-RU" sz="2000" b="1" dirty="0">
                <a:latin typeface="Georgia" pitchFamily="18" charset="0"/>
              </a:rPr>
              <a:t>Любит всех она лентяев,</a:t>
            </a:r>
          </a:p>
          <a:p>
            <a:r>
              <a:rPr lang="ru-RU" sz="2000" b="1" dirty="0">
                <a:latin typeface="Georgia" pitchFamily="18" charset="0"/>
              </a:rPr>
              <a:t>А её лентяи – нет.  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076056" y="1160943"/>
            <a:ext cx="1616148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500" b="1" dirty="0" smtClean="0">
                <a:solidFill>
                  <a:srgbClr val="C00000"/>
                </a:solidFill>
                <a:latin typeface="Georgia" pitchFamily="18" charset="0"/>
              </a:rPr>
              <a:t>-   минус</a:t>
            </a:r>
            <a:endParaRPr lang="ru-RU" sz="25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699370" y="3852192"/>
            <a:ext cx="1486304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500" b="1" dirty="0" smtClean="0">
                <a:solidFill>
                  <a:srgbClr val="C00000"/>
                </a:solidFill>
                <a:latin typeface="Georgia" pitchFamily="18" charset="0"/>
              </a:rPr>
              <a:t>0   ноль</a:t>
            </a:r>
            <a:endParaRPr lang="ru-RU" sz="25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988157" y="5931569"/>
            <a:ext cx="1773242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500" b="1" dirty="0" smtClean="0">
                <a:solidFill>
                  <a:srgbClr val="C00000"/>
                </a:solidFill>
                <a:latin typeface="Georgia" pitchFamily="18" charset="0"/>
              </a:rPr>
              <a:t>2  двойка</a:t>
            </a:r>
            <a:endParaRPr lang="ru-RU" sz="25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719519" y="2708920"/>
            <a:ext cx="1423788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500" b="1" dirty="0" smtClean="0">
                <a:solidFill>
                  <a:srgbClr val="C00000"/>
                </a:solidFill>
                <a:latin typeface="Georgia" pitchFamily="18" charset="0"/>
              </a:rPr>
              <a:t>цифры</a:t>
            </a:r>
            <a:endParaRPr lang="ru-RU" sz="2500" b="1" dirty="0">
              <a:solidFill>
                <a:srgbClr val="C0000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0477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86" y="0"/>
            <a:ext cx="91525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30899" y="188640"/>
            <a:ext cx="501932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Georgia" pitchFamily="18" charset="0"/>
              </a:rPr>
              <a:t>Кроссворд 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Georgia" pitchFamily="18" charset="0"/>
              </a:rPr>
              <a:t>«Математический»</a:t>
            </a:r>
            <a:endParaRPr lang="ru-RU" sz="3600" dirty="0">
              <a:solidFill>
                <a:srgbClr val="FF0000"/>
              </a:solidFill>
              <a:latin typeface="Georgia" pitchFamily="18" charset="0"/>
              <a:cs typeface="Arial" pitchFamily="34" charset="0"/>
            </a:endParaRPr>
          </a:p>
        </p:txBody>
      </p:sp>
      <p:pic>
        <p:nvPicPr>
          <p:cNvPr id="6" name="Рисунок 5" descr="Picture background"/>
          <p:cNvPicPr/>
          <p:nvPr/>
        </p:nvPicPr>
        <p:blipFill rotWithShape="1">
          <a:blip r:embed="rId3"/>
          <a:srcRect l="14627" t="10348" r="17463" b="41294"/>
          <a:stretch/>
        </p:blipFill>
        <p:spPr bwMode="auto">
          <a:xfrm>
            <a:off x="2051719" y="1416818"/>
            <a:ext cx="6209731" cy="3316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Picture background"/>
          <p:cNvPicPr/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 l="8208" t="70645" r="19945" b="11246"/>
          <a:stretch/>
        </p:blipFill>
        <p:spPr bwMode="auto">
          <a:xfrm>
            <a:off x="1475656" y="4869160"/>
            <a:ext cx="7416823" cy="1818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119434" y="1844824"/>
            <a:ext cx="48965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Georgia" pitchFamily="18" charset="0"/>
              </a:rPr>
              <a:t>  п    е    р    и   м     е    т    р</a:t>
            </a:r>
            <a:endParaRPr lang="ru-RU" sz="2800" dirty="0">
              <a:solidFill>
                <a:srgbClr val="FF0000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45301" y="2368044"/>
            <a:ext cx="62431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Georgia" pitchFamily="18" charset="0"/>
              </a:rPr>
              <a:t>  </a:t>
            </a:r>
            <a:r>
              <a:rPr lang="ru-RU" sz="2800" b="1" dirty="0" smtClean="0">
                <a:solidFill>
                  <a:srgbClr val="0070C0"/>
                </a:solidFill>
                <a:latin typeface="Georgia" pitchFamily="18" charset="0"/>
              </a:rPr>
              <a:t>а    р    и   ф   м   е    т     и    к    а</a:t>
            </a:r>
            <a:endParaRPr lang="ru-RU" sz="2800" dirty="0">
              <a:solidFill>
                <a:srgbClr val="0070C0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735794" y="2813411"/>
            <a:ext cx="48965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Georgia" pitchFamily="18" charset="0"/>
              </a:rPr>
              <a:t>  к    в    а    д    р     а    т    </a:t>
            </a:r>
            <a:endParaRPr lang="ru-RU" sz="2800" dirty="0">
              <a:solidFill>
                <a:srgbClr val="FF0000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708311" y="3186752"/>
            <a:ext cx="48965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Georgia" pitchFamily="18" charset="0"/>
              </a:rPr>
              <a:t>  ф    и   г    у    р      а</a:t>
            </a:r>
            <a:endParaRPr lang="ru-RU" sz="2800" dirty="0">
              <a:solidFill>
                <a:srgbClr val="0070C0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708311" y="3709972"/>
            <a:ext cx="48965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Georgia" pitchFamily="18" charset="0"/>
              </a:rPr>
              <a:t>  п    л    о    щ   а     д    ь</a:t>
            </a:r>
            <a:endParaRPr lang="ru-RU" sz="2800" dirty="0">
              <a:solidFill>
                <a:srgbClr val="FF0000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905609" y="1425407"/>
            <a:ext cx="6620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Georgia" pitchFamily="18" charset="0"/>
              </a:rPr>
              <a:t>  </a:t>
            </a:r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>п</a:t>
            </a:r>
            <a:endParaRPr lang="ru-RU" sz="2800" dirty="0">
              <a:solidFill>
                <a:srgbClr val="FF0000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14963" y="4209276"/>
            <a:ext cx="6620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Georgia" pitchFamily="18" charset="0"/>
              </a:rPr>
              <a:t>  </a:t>
            </a:r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>р</a:t>
            </a:r>
            <a:endParaRPr lang="ru-RU" sz="2800" dirty="0">
              <a:solidFill>
                <a:srgbClr val="FF0000"/>
              </a:solidFill>
              <a:latin typeface="Georgia" pitchFamily="18" charset="0"/>
              <a:cs typeface="Arial" pitchFamily="34" charset="0"/>
            </a:endParaRPr>
          </a:p>
        </p:txBody>
      </p:sp>
      <p:pic>
        <p:nvPicPr>
          <p:cNvPr id="15" name="Picture 4" descr="https://avatars.mds.yandex.net/i?id=104965a26ed17af56c9eb5ab45b4f6499df153d9-12884912-images-thumbs&amp;n=1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958" y="928670"/>
            <a:ext cx="979311" cy="1263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0477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86" y="0"/>
            <a:ext cx="91525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100534" y="332656"/>
            <a:ext cx="49343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Georgia" pitchFamily="18" charset="0"/>
              </a:rPr>
              <a:t>Собери пословицы</a:t>
            </a:r>
            <a:endParaRPr lang="ru-RU" sz="3600" dirty="0">
              <a:solidFill>
                <a:srgbClr val="FF0000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78743" y="1196752"/>
            <a:ext cx="1452642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500" b="1" dirty="0">
                <a:latin typeface="Georgia" pitchFamily="18" charset="0"/>
              </a:rPr>
              <a:t>Семеро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446374" y="1752691"/>
            <a:ext cx="3828292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500" b="1" dirty="0" smtClean="0">
                <a:latin typeface="Georgia" pitchFamily="18" charset="0"/>
              </a:rPr>
              <a:t>Одна голова хорошо,</a:t>
            </a:r>
            <a:endParaRPr lang="ru-RU" sz="2500" b="1" dirty="0">
              <a:latin typeface="Georgi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868144" y="3429000"/>
            <a:ext cx="289694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500" b="1" dirty="0">
                <a:solidFill>
                  <a:srgbClr val="002060"/>
                </a:solidFill>
                <a:latin typeface="Georgia" pitchFamily="18" charset="0"/>
              </a:rPr>
              <a:t>о</a:t>
            </a:r>
            <a:r>
              <a:rPr lang="ru-RU" sz="2500" b="1" dirty="0" smtClean="0">
                <a:solidFill>
                  <a:srgbClr val="002060"/>
                </a:solidFill>
                <a:latin typeface="Georgia" pitchFamily="18" charset="0"/>
              </a:rPr>
              <a:t>дного не ждут.</a:t>
            </a:r>
            <a:endParaRPr lang="ru-RU" sz="25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394006" y="2591906"/>
            <a:ext cx="4564070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500" b="1" dirty="0" smtClean="0">
                <a:latin typeface="Georgia" pitchFamily="18" charset="0"/>
              </a:rPr>
              <a:t>Лучше один раз увидеть, </a:t>
            </a:r>
            <a:endParaRPr lang="ru-RU" sz="2500" b="1" dirty="0">
              <a:latin typeface="Georgia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515834" y="3474784"/>
            <a:ext cx="23663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500" b="1" dirty="0" smtClean="0">
                <a:latin typeface="Georgia" pitchFamily="18" charset="0"/>
              </a:rPr>
              <a:t>Один в поле </a:t>
            </a:r>
            <a:endParaRPr lang="ru-RU" sz="2500" b="1" dirty="0">
              <a:latin typeface="Georgia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343916" y="4364450"/>
            <a:ext cx="5690982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500" b="1" dirty="0" smtClean="0">
                <a:latin typeface="Georgia" pitchFamily="18" charset="0"/>
              </a:rPr>
              <a:t>За двумя зайцами погонишься, </a:t>
            </a:r>
            <a:endParaRPr lang="ru-RU" sz="2500" b="1" dirty="0">
              <a:latin typeface="Georgia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446374" y="5167128"/>
            <a:ext cx="319350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500" b="1" dirty="0" smtClean="0">
                <a:latin typeface="Georgia" pitchFamily="18" charset="0"/>
              </a:rPr>
              <a:t>Семь раз отмерь, </a:t>
            </a:r>
            <a:endParaRPr lang="ru-RU" sz="2500" b="1" dirty="0">
              <a:latin typeface="Georgia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866588" y="4350148"/>
            <a:ext cx="2326278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500" b="1" dirty="0">
                <a:solidFill>
                  <a:srgbClr val="002060"/>
                </a:solidFill>
                <a:latin typeface="Georgia" pitchFamily="18" charset="0"/>
              </a:rPr>
              <a:t>а</a:t>
            </a:r>
            <a:r>
              <a:rPr lang="ru-RU" sz="2500" b="1" dirty="0" smtClean="0">
                <a:solidFill>
                  <a:srgbClr val="002060"/>
                </a:solidFill>
                <a:latin typeface="Georgia" pitchFamily="18" charset="0"/>
              </a:rPr>
              <a:t> две лучше.</a:t>
            </a:r>
            <a:endParaRPr lang="ru-RU" sz="25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668711" y="5301208"/>
            <a:ext cx="4395755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500" b="1" dirty="0">
                <a:solidFill>
                  <a:srgbClr val="002060"/>
                </a:solidFill>
                <a:latin typeface="Georgia" pitchFamily="18" charset="0"/>
              </a:rPr>
              <a:t>н</a:t>
            </a:r>
            <a:r>
              <a:rPr lang="ru-RU" sz="2500" b="1" dirty="0" smtClean="0">
                <a:solidFill>
                  <a:srgbClr val="002060"/>
                </a:solidFill>
                <a:latin typeface="Georgia" pitchFamily="18" charset="0"/>
              </a:rPr>
              <a:t>и одного не поймаешь.</a:t>
            </a:r>
            <a:endParaRPr lang="ru-RU" sz="25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061917" y="2591906"/>
            <a:ext cx="3135795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500" b="1" dirty="0" smtClean="0">
                <a:solidFill>
                  <a:srgbClr val="002060"/>
                </a:solidFill>
                <a:latin typeface="Georgia" pitchFamily="18" charset="0"/>
              </a:rPr>
              <a:t>один раз отрежь.</a:t>
            </a:r>
            <a:endParaRPr lang="ru-RU" sz="25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885383" y="1991218"/>
            <a:ext cx="1641796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500" b="1" dirty="0" smtClean="0">
                <a:solidFill>
                  <a:srgbClr val="002060"/>
                </a:solidFill>
                <a:latin typeface="Georgia" pitchFamily="18" charset="0"/>
              </a:rPr>
              <a:t>не воин.</a:t>
            </a:r>
            <a:endParaRPr lang="ru-RU" sz="25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22870" y="1275637"/>
            <a:ext cx="4039888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500" b="1" dirty="0">
                <a:solidFill>
                  <a:srgbClr val="002060"/>
                </a:solidFill>
                <a:latin typeface="Georgia" pitchFamily="18" charset="0"/>
              </a:rPr>
              <a:t>ч</a:t>
            </a:r>
            <a:r>
              <a:rPr lang="ru-RU" sz="2500" b="1" dirty="0" smtClean="0">
                <a:solidFill>
                  <a:srgbClr val="002060"/>
                </a:solidFill>
                <a:latin typeface="Georgia" pitchFamily="18" charset="0"/>
              </a:rPr>
              <a:t>ем сто раз услышать.</a:t>
            </a:r>
            <a:endParaRPr lang="ru-RU" sz="25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2875423" y="1514164"/>
            <a:ext cx="3280753" cy="215336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4505691" y="1992278"/>
            <a:ext cx="2810926" cy="261069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V="1">
            <a:off x="3869716" y="1673806"/>
            <a:ext cx="1278348" cy="120135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V="1">
            <a:off x="3585835" y="2274481"/>
            <a:ext cx="2372241" cy="143052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H="1">
            <a:off x="5868144" y="4602977"/>
            <a:ext cx="720080" cy="80267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V="1">
            <a:off x="4283968" y="2989745"/>
            <a:ext cx="2088232" cy="241591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0477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25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500430" y="928670"/>
            <a:ext cx="30973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Georgia" pitchFamily="18" charset="0"/>
              </a:rPr>
              <a:t>Молодцы!!!</a:t>
            </a:r>
            <a:endParaRPr lang="ru-RU" sz="3600" dirty="0">
              <a:solidFill>
                <a:srgbClr val="FF0000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2050" name="AutoShape 2" descr="https://avatars.mds.yandex.net/i?id=66b776c82d1dd47fb21a327490037a6e8e7926d8-5284808-images-thumbs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AutoShape 4" descr="https://avatars.mds.yandex.net/i?id=66b776c82d1dd47fb21a327490037a6e8e7926d8-5284808-images-thumbs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4" name="AutoShape 6" descr="https://avatars.mds.yandex.net/i?id=66b776c82d1dd47fb21a327490037a6e8e7926d8-5284808-images-thumbs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6" name="AutoShape 8" descr="https://avatars.mds.yandex.net/i?id=e2355d511a0d95a84572971be6a35d0e9cc2bc01-4984071-images-thumbs&amp;n=13"/>
          <p:cNvSpPr>
            <a:spLocks noChangeAspect="1" noChangeArrowheads="1"/>
          </p:cNvSpPr>
          <p:nvPr/>
        </p:nvSpPr>
        <p:spPr bwMode="auto">
          <a:xfrm>
            <a:off x="155575" y="-1020763"/>
            <a:ext cx="2133600" cy="21336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0" name="AutoShape 12" descr="C:\Users\User1\AppData\Local\Temp\{C888EDA3-07B3-4D94-99E6-B43BF5497E7D}.tmp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2" name="AutoShape 14" descr="C:\Users\User1\AppData\Local\Temp\{C888EDA3-07B3-4D94-99E6-B43BF5497E7D}.tmp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D:\%D0%BA%D0%BE%D0%BD%D0%BA%D1%83%D1%80%D1%81%D1%8B\2025-2026\%D0%97%D0%B0%D0%BD%D0%B8%D0%BC%D0%B0%D1%82%D0%B5%D0%BB%D1%8C%D0%BD%D0%B0%D1%8F %D0%BC%D0%B0%D1%82%D0%B5%D0%BC%D0%B0%D1%82%D0%B8%D0%BA%D0%B0\%D0%BC%D0%B5%D0%B4%D0%B0%D0%BB%D1%8C %D0%BC%D0%BE%D0%BB%D0%BE%D0%B4%D0%B5%D1%86.webp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6" descr="D:\%D0%BA%D0%BE%D0%BD%D0%BA%D1%83%D1%80%D1%81%D1%8B\2025-2026\%D0%97%D0%B0%D0%BD%D0%B8%D0%BC%D0%B0%D1%82%D0%B5%D0%BB%D1%8C%D0%BD%D0%B0%D1%8F %D0%BC%D0%B0%D1%82%D0%B5%D0%BC%D0%B0%D1%82%D0%B8%D0%BA%D0%B0\%D0%BC%D0%B5%D0%B4%D0%B0%D0%BB%D1%8C %D0%BC%D0%BE%D0%BB%D0%BE%D0%B4%D0%B5%D1%86.webp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8" descr="D:\%D0%BA%D0%BE%D0%BD%D0%BA%D1%83%D1%80%D1%81%D1%8B\2025-2026\%D0%97%D0%B0%D0%BD%D0%B8%D0%BC%D0%B0%D1%82%D0%B5%D0%BB%D1%8C%D0%BD%D0%B0%D1%8F %D0%BC%D0%B0%D1%82%D0%B5%D0%BC%D0%B0%D1%82%D0%B8%D0%BA%D0%B0\%D0%BC%D0%B5%D0%B4%D0%B0%D0%BB%D1%8C %D0%BC%D0%BE%D0%BB%D0%BE%D0%B4%D0%B5%D1%86.webp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4" name="Picture 10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8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4603" y="1575001"/>
            <a:ext cx="4889494" cy="4889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0056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86" y="0"/>
            <a:ext cx="91525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19672" y="4629034"/>
            <a:ext cx="7200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Georgia" pitchFamily="18" charset="0"/>
              </a:rPr>
              <a:t>Древние греки считали, что спор помогает найти самое лучшее, самое правильное решение. </a:t>
            </a:r>
            <a:endParaRPr lang="ru-RU" sz="24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Georgia" pitchFamily="18" charset="0"/>
              </a:rPr>
              <a:t>Они </a:t>
            </a:r>
            <a:r>
              <a:rPr lang="ru-RU" sz="2400" b="1" dirty="0">
                <a:solidFill>
                  <a:srgbClr val="002060"/>
                </a:solidFill>
                <a:latin typeface="Georgia" pitchFamily="18" charset="0"/>
              </a:rPr>
              <a:t>даже придумали такое изречение: </a:t>
            </a:r>
            <a:endParaRPr lang="ru-RU" sz="24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“</a:t>
            </a:r>
            <a:r>
              <a:rPr lang="ru-RU" sz="2400" b="1" dirty="0">
                <a:solidFill>
                  <a:srgbClr val="FF0000"/>
                </a:solidFill>
                <a:latin typeface="Georgia" pitchFamily="18" charset="0"/>
              </a:rPr>
              <a:t>В споре рождается истина”.</a:t>
            </a:r>
          </a:p>
        </p:txBody>
      </p:sp>
      <p:pic>
        <p:nvPicPr>
          <p:cNvPr id="9" name="Picture 2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627" y="0"/>
            <a:ext cx="7816088" cy="4206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олнце 4"/>
          <p:cNvSpPr/>
          <p:nvPr/>
        </p:nvSpPr>
        <p:spPr>
          <a:xfrm>
            <a:off x="5142052" y="1102125"/>
            <a:ext cx="288032" cy="288032"/>
          </a:xfrm>
          <a:prstGeom prst="sun">
            <a:avLst/>
          </a:prstGeom>
          <a:solidFill>
            <a:srgbClr val="0033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4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9050" y="28492"/>
            <a:ext cx="5366004" cy="3961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1773" y="54129"/>
            <a:ext cx="7513796" cy="4152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876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86" y="0"/>
            <a:ext cx="91525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40994" y="5055712"/>
            <a:ext cx="4572000" cy="116955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Когда-то их решал великий русский </a:t>
            </a: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учёный </a:t>
            </a:r>
            <a:r>
              <a:rPr lang="ru-RU" sz="2500" b="1" dirty="0">
                <a:solidFill>
                  <a:srgbClr val="002060"/>
                </a:solidFill>
                <a:latin typeface="Georgia" pitchFamily="18" charset="0"/>
              </a:rPr>
              <a:t>Михаил Васильевич Ломоносов</a:t>
            </a:r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.</a:t>
            </a:r>
          </a:p>
        </p:txBody>
      </p:sp>
      <p:pic>
        <p:nvPicPr>
          <p:cNvPr id="7170" name="Picture 2" descr="https://avatars.mds.yandex.net/i?id=aa51c289d0c40c75770deb17e2986fc0da8c7cca-3597607-images-thumbs&amp;n=13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794"/>
          <a:stretch/>
        </p:blipFill>
        <p:spPr bwMode="auto">
          <a:xfrm>
            <a:off x="1451664" y="332656"/>
            <a:ext cx="1032104" cy="1261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927407" y="332656"/>
            <a:ext cx="5979790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Первого греческого </a:t>
            </a: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учёного</a:t>
            </a:r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, который начал рассуждать о математике, звали </a:t>
            </a:r>
            <a:r>
              <a:rPr lang="ru-RU" sz="2500" b="1" dirty="0">
                <a:solidFill>
                  <a:srgbClr val="002060"/>
                </a:solidFill>
                <a:latin typeface="Georgia" pitchFamily="18" charset="0"/>
              </a:rPr>
              <a:t>Фалес</a:t>
            </a:r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541514" y="1753702"/>
            <a:ext cx="6173382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А о числах первым начал рассуждать грек </a:t>
            </a:r>
            <a:r>
              <a:rPr lang="ru-RU" sz="2500" b="1" dirty="0">
                <a:solidFill>
                  <a:srgbClr val="002060"/>
                </a:solidFill>
                <a:latin typeface="Georgia" pitchFamily="18" charset="0"/>
              </a:rPr>
              <a:t>Пифагор</a:t>
            </a:r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. </a:t>
            </a:r>
            <a:endParaRPr lang="ru-RU" sz="20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r>
              <a:rPr lang="ru-RU" sz="2000" b="1" dirty="0" smtClean="0">
                <a:solidFill>
                  <a:srgbClr val="FF0000"/>
                </a:solidFill>
                <a:latin typeface="Georgia" pitchFamily="18" charset="0"/>
              </a:rPr>
              <a:t>“</a:t>
            </a:r>
            <a:r>
              <a:rPr lang="ru-RU" sz="2000" b="1" dirty="0">
                <a:solidFill>
                  <a:srgbClr val="FF0000"/>
                </a:solidFill>
                <a:latin typeface="Georgia" pitchFamily="18" charset="0"/>
              </a:rPr>
              <a:t>Числа правят миром!”</a:t>
            </a:r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 - провозгласил он. </a:t>
            </a:r>
          </a:p>
        </p:txBody>
      </p:sp>
      <p:pic>
        <p:nvPicPr>
          <p:cNvPr id="7172" name="Picture 4" descr="https://avatars.mds.yandex.net/i?id=104965a26ed17af56c9eb5ab45b4f6499df153d9-12884912-images-thumbs&amp;n=1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1184" y="1268760"/>
            <a:ext cx="979311" cy="1263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910674" y="3140968"/>
            <a:ext cx="598768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>
                <a:solidFill>
                  <a:srgbClr val="002060"/>
                </a:solidFill>
                <a:latin typeface="Georgia" pitchFamily="18" charset="0"/>
              </a:rPr>
              <a:t>Леонтий Филиппович Магницкий </a:t>
            </a:r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почти 300 лет тому </a:t>
            </a: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назад написал первую </a:t>
            </a:r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печатную книгу по </a:t>
            </a: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математике. 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В </a:t>
            </a:r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этой книге много занимательных задач.</a:t>
            </a:r>
          </a:p>
        </p:txBody>
      </p:sp>
      <p:pic>
        <p:nvPicPr>
          <p:cNvPr id="7174" name="Picture 6" descr="https://avatars.mds.yandex.net/i?id=457a785ad934e424752252827b5959e5f4554c5d-5905145-images-thumbs&amp;n=13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55" r="24263" b="25667"/>
          <a:stretch/>
        </p:blipFill>
        <p:spPr bwMode="auto">
          <a:xfrm>
            <a:off x="1306094" y="2996952"/>
            <a:ext cx="1611288" cy="1736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s://avatars.mds.yandex.net/i?id=dd6a99b451725584fedbd3548d3d6f3f01daf016-12521952-images-thumbs&amp;n=1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FFA"/>
              </a:clrFrom>
              <a:clrTo>
                <a:srgbClr val="FEFF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4896" y="5055712"/>
            <a:ext cx="1298458" cy="1562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https://avatars.mds.yandex.net/i?id=121956662a65456f4f2f2c181518a314070a1f65-7763602-images-thumbs&amp;n=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6888" y="4126634"/>
            <a:ext cx="1649699" cy="2550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1756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86" y="0"/>
            <a:ext cx="91525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261579" y="404664"/>
            <a:ext cx="7772400" cy="24482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b="1" dirty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1030" name="Picture 6" descr="https://avatars.mds.yandex.net/i?id=25e8f20e639bfb211df30c27739e00af7440bd44-9065739-images-thumbs&amp;n=1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8894" y="2636911"/>
            <a:ext cx="4669410" cy="3689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413979" y="557064"/>
            <a:ext cx="7587177" cy="24482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FF0000"/>
                </a:solidFill>
                <a:latin typeface="Georgia" pitchFamily="18" charset="0"/>
              </a:rPr>
              <a:t>Занимательная математика</a:t>
            </a:r>
            <a:endParaRPr lang="ru-RU" b="1" dirty="0">
              <a:solidFill>
                <a:srgbClr val="FF000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6389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86" y="0"/>
            <a:ext cx="91525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261579" y="404664"/>
            <a:ext cx="7772400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FF0000"/>
                </a:solidFill>
                <a:latin typeface="Georgia" pitchFamily="18" charset="0"/>
              </a:rPr>
              <a:t>Разминка </a:t>
            </a:r>
            <a:endParaRPr lang="ru-RU" b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61579" y="908720"/>
            <a:ext cx="7772400" cy="540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sz="2300" b="1" dirty="0">
                <a:latin typeface="Georgia" pitchFamily="18" charset="0"/>
              </a:rPr>
              <a:t>Сколько цифр вы знаете? </a:t>
            </a:r>
            <a:endParaRPr lang="ru-RU" sz="2300" b="1" dirty="0" smtClean="0">
              <a:latin typeface="Georgia" pitchFamily="18" charset="0"/>
            </a:endParaRPr>
          </a:p>
          <a:p>
            <a:pPr lvl="0">
              <a:lnSpc>
                <a:spcPct val="150000"/>
              </a:lnSpc>
            </a:pPr>
            <a:r>
              <a:rPr lang="ru-RU" sz="2300" b="1" dirty="0" smtClean="0">
                <a:latin typeface="Georgia" pitchFamily="18" charset="0"/>
              </a:rPr>
              <a:t>Какое  самое маленькое </a:t>
            </a:r>
            <a:r>
              <a:rPr lang="ru-RU" sz="2300" b="1" dirty="0">
                <a:latin typeface="Georgia" pitchFamily="18" charset="0"/>
              </a:rPr>
              <a:t>целое число? </a:t>
            </a:r>
          </a:p>
          <a:p>
            <a:pPr lvl="0">
              <a:lnSpc>
                <a:spcPct val="150000"/>
              </a:lnSpc>
            </a:pPr>
            <a:r>
              <a:rPr lang="ru-RU" sz="2300" b="1" dirty="0">
                <a:latin typeface="Georgia" pitchFamily="18" charset="0"/>
              </a:rPr>
              <a:t>Назовите самое большое </a:t>
            </a:r>
            <a:r>
              <a:rPr lang="ru-RU" sz="2300" b="1" dirty="0" smtClean="0">
                <a:latin typeface="Georgia" pitchFamily="18" charset="0"/>
              </a:rPr>
              <a:t>трёхзначное  число. </a:t>
            </a:r>
          </a:p>
          <a:p>
            <a:pPr lvl="0">
              <a:lnSpc>
                <a:spcPct val="150000"/>
              </a:lnSpc>
            </a:pPr>
            <a:r>
              <a:rPr lang="ru-RU" sz="2300" b="1" dirty="0" smtClean="0">
                <a:latin typeface="Georgia" pitchFamily="18" charset="0"/>
              </a:rPr>
              <a:t>Четыре </a:t>
            </a:r>
            <a:r>
              <a:rPr lang="ru-RU" sz="2300" b="1" dirty="0">
                <a:latin typeface="Georgia" pitchFamily="18" charset="0"/>
              </a:rPr>
              <a:t>единицы времени. </a:t>
            </a:r>
            <a:endParaRPr lang="ru-RU" sz="2300" b="1" dirty="0" smtClean="0">
              <a:latin typeface="Georgia" pitchFamily="18" charset="0"/>
            </a:endParaRPr>
          </a:p>
          <a:p>
            <a:pPr lvl="0">
              <a:lnSpc>
                <a:spcPct val="150000"/>
              </a:lnSpc>
            </a:pPr>
            <a:endParaRPr lang="ru-RU" sz="2300" b="1" dirty="0" smtClean="0">
              <a:latin typeface="Georgia" pitchFamily="18" charset="0"/>
            </a:endParaRPr>
          </a:p>
          <a:p>
            <a:pPr lvl="0">
              <a:lnSpc>
                <a:spcPct val="150000"/>
              </a:lnSpc>
            </a:pPr>
            <a:r>
              <a:rPr lang="ru-RU" sz="2300" b="1" dirty="0" smtClean="0">
                <a:latin typeface="Georgia" pitchFamily="18" charset="0"/>
              </a:rPr>
              <a:t>Что </a:t>
            </a:r>
            <a:r>
              <a:rPr lang="ru-RU" sz="2300" b="1" dirty="0">
                <a:latin typeface="Georgia" pitchFamily="18" charset="0"/>
              </a:rPr>
              <a:t>составляют вместе 12 месяцев</a:t>
            </a:r>
            <a:r>
              <a:rPr lang="ru-RU" sz="2300" b="1" dirty="0" smtClean="0">
                <a:latin typeface="Georgia" pitchFamily="18" charset="0"/>
              </a:rPr>
              <a:t>?</a:t>
            </a:r>
            <a:endParaRPr lang="ru-RU" sz="2300" b="1" dirty="0">
              <a:latin typeface="Georgia" pitchFamily="18" charset="0"/>
            </a:endParaRPr>
          </a:p>
          <a:p>
            <a:pPr lvl="0">
              <a:lnSpc>
                <a:spcPct val="150000"/>
              </a:lnSpc>
            </a:pPr>
            <a:r>
              <a:rPr lang="ru-RU" sz="2300" b="1" dirty="0">
                <a:latin typeface="Georgia" pitchFamily="18" charset="0"/>
              </a:rPr>
              <a:t>Часть прямой, </a:t>
            </a:r>
            <a:r>
              <a:rPr lang="ru-RU" sz="2300" b="1" dirty="0" smtClean="0">
                <a:latin typeface="Georgia" pitchFamily="18" charset="0"/>
              </a:rPr>
              <a:t>ограниченной </a:t>
            </a:r>
            <a:r>
              <a:rPr lang="ru-RU" sz="2300" b="1" dirty="0">
                <a:latin typeface="Georgia" pitchFamily="18" charset="0"/>
              </a:rPr>
              <a:t>двумя </a:t>
            </a:r>
            <a:r>
              <a:rPr lang="ru-RU" sz="2300" b="1" dirty="0" smtClean="0">
                <a:latin typeface="Georgia" pitchFamily="18" charset="0"/>
              </a:rPr>
              <a:t>точками. </a:t>
            </a:r>
            <a:endParaRPr lang="ru-RU" sz="2300" b="1" dirty="0">
              <a:latin typeface="Georgia" pitchFamily="18" charset="0"/>
            </a:endParaRPr>
          </a:p>
          <a:p>
            <a:pPr lvl="0">
              <a:lnSpc>
                <a:spcPct val="150000"/>
              </a:lnSpc>
            </a:pPr>
            <a:endParaRPr lang="ru-RU" sz="2300" b="1" dirty="0">
              <a:latin typeface="Georgia" pitchFamily="18" charset="0"/>
            </a:endParaRPr>
          </a:p>
          <a:p>
            <a:pPr lvl="0">
              <a:lnSpc>
                <a:spcPct val="150000"/>
              </a:lnSpc>
            </a:pPr>
            <a:r>
              <a:rPr lang="ru-RU" sz="2300" b="1" dirty="0">
                <a:latin typeface="Georgia" pitchFamily="18" charset="0"/>
              </a:rPr>
              <a:t>Результат </a:t>
            </a:r>
            <a:r>
              <a:rPr lang="ru-RU" sz="2300" b="1" dirty="0" smtClean="0">
                <a:latin typeface="Georgia" pitchFamily="18" charset="0"/>
              </a:rPr>
              <a:t>сложения. </a:t>
            </a:r>
          </a:p>
          <a:p>
            <a:pPr lvl="0">
              <a:lnSpc>
                <a:spcPct val="150000"/>
              </a:lnSpc>
            </a:pPr>
            <a:r>
              <a:rPr lang="ru-RU" sz="2300" b="1" dirty="0" smtClean="0">
                <a:latin typeface="Georgia" pitchFamily="18" charset="0"/>
              </a:rPr>
              <a:t>Величина прямого </a:t>
            </a:r>
            <a:r>
              <a:rPr lang="ru-RU" sz="2300" b="1" dirty="0">
                <a:latin typeface="Georgia" pitchFamily="18" charset="0"/>
              </a:rPr>
              <a:t>угла.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585291" y="952952"/>
            <a:ext cx="64312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000" b="1" dirty="0" smtClean="0">
                <a:solidFill>
                  <a:srgbClr val="002060"/>
                </a:solidFill>
                <a:latin typeface="Georgia" pitchFamily="18" charset="0"/>
              </a:rPr>
              <a:t>10</a:t>
            </a:r>
            <a:endParaRPr lang="ru-RU" sz="30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416120" y="1506950"/>
            <a:ext cx="380232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000" b="1" dirty="0" smtClean="0">
                <a:solidFill>
                  <a:srgbClr val="002060"/>
                </a:solidFill>
                <a:latin typeface="Georgia" pitchFamily="18" charset="0"/>
              </a:rPr>
              <a:t>1</a:t>
            </a:r>
            <a:endParaRPr lang="ru-RU" sz="30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972211" y="2331634"/>
            <a:ext cx="93487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000" b="1" dirty="0" smtClean="0">
                <a:solidFill>
                  <a:srgbClr val="002060"/>
                </a:solidFill>
                <a:latin typeface="Georgia" pitchFamily="18" charset="0"/>
              </a:rPr>
              <a:t>999</a:t>
            </a:r>
            <a:endParaRPr lang="ru-RU" sz="30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543814" y="2881452"/>
            <a:ext cx="584326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000" b="1" dirty="0">
                <a:solidFill>
                  <a:srgbClr val="002060"/>
                </a:solidFill>
                <a:latin typeface="Georgia" pitchFamily="18" charset="0"/>
              </a:rPr>
              <a:t>ч</a:t>
            </a:r>
            <a:r>
              <a:rPr lang="ru-RU" sz="3000" b="1" dirty="0" smtClean="0">
                <a:solidFill>
                  <a:srgbClr val="002060"/>
                </a:solidFill>
                <a:latin typeface="Georgia" pitchFamily="18" charset="0"/>
              </a:rPr>
              <a:t>ас, секунда, минута, сутки</a:t>
            </a:r>
            <a:endParaRPr lang="ru-RU" sz="30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990328" y="3609459"/>
            <a:ext cx="85792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000" b="1" dirty="0" smtClean="0">
                <a:solidFill>
                  <a:srgbClr val="002060"/>
                </a:solidFill>
                <a:latin typeface="Georgia" pitchFamily="18" charset="0"/>
              </a:rPr>
              <a:t>год</a:t>
            </a:r>
            <a:endParaRPr lang="ru-RU" sz="30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858262" y="4498121"/>
            <a:ext cx="1811714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000" b="1" dirty="0" smtClean="0">
                <a:solidFill>
                  <a:srgbClr val="002060"/>
                </a:solidFill>
                <a:latin typeface="Georgia" pitchFamily="18" charset="0"/>
              </a:rPr>
              <a:t>отрезок</a:t>
            </a:r>
            <a:endParaRPr lang="ru-RU" sz="30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16211" y="5052119"/>
            <a:ext cx="1454244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000" b="1" dirty="0" smtClean="0">
                <a:solidFill>
                  <a:srgbClr val="002060"/>
                </a:solidFill>
                <a:latin typeface="Georgia" pitchFamily="18" charset="0"/>
              </a:rPr>
              <a:t>сумма</a:t>
            </a:r>
            <a:endParaRPr lang="ru-RU" sz="30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2050" name="Picture 2" descr="Гиперкуб - Википеди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5" t="40670" r="12738" b="41867"/>
          <a:stretch/>
        </p:blipFill>
        <p:spPr bwMode="auto">
          <a:xfrm>
            <a:off x="4966829" y="4619690"/>
            <a:ext cx="1851684" cy="43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avatars.mds.yandex.net/i?id=4e59adbe7ce5b6da28519035b07d4884a92d8c97-6269729-images-thumbs&amp;n=13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1" t="13486" r="24184" b="11952"/>
          <a:stretch/>
        </p:blipFill>
        <p:spPr bwMode="auto">
          <a:xfrm>
            <a:off x="5305235" y="5809183"/>
            <a:ext cx="965220" cy="909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5465447" y="6033200"/>
            <a:ext cx="865943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000" b="1" dirty="0" smtClean="0">
                <a:solidFill>
                  <a:srgbClr val="002060"/>
                </a:solidFill>
                <a:latin typeface="Georgia" pitchFamily="18" charset="0"/>
              </a:rPr>
              <a:t>90°</a:t>
            </a:r>
            <a:endParaRPr lang="ru-RU" sz="3000" b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6389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3" grpId="0"/>
      <p:bldP spid="14" grpId="0"/>
      <p:bldP spid="15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86" y="0"/>
            <a:ext cx="91525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261579" y="404664"/>
            <a:ext cx="7772400" cy="24482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b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357290" y="285728"/>
            <a:ext cx="7587177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700" b="1" dirty="0" smtClean="0">
                <a:solidFill>
                  <a:srgbClr val="FF0000"/>
                </a:solidFill>
                <a:latin typeface="Georgia" pitchFamily="18" charset="0"/>
              </a:rPr>
              <a:t>Запишите слова на букву …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Georgia" pitchFamily="18" charset="0"/>
              </a:rPr>
              <a:t>К              Д            П</a:t>
            </a:r>
            <a:endParaRPr lang="ru-RU" b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571604" y="1357298"/>
            <a:ext cx="2428892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  Геометрическая фигура, четырехугольник:     ________________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  1000м –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это___________________________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  Число, которое делится на а без остатка:   __________________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  Геометрическая фигура, площадь которой вычисляется по формуле S=2ПR  _____________________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  Число, определяющее положение точки на числовой прямой: __________________________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6.  Есть у растения и у уравнения: ____________________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4000496" y="1357298"/>
            <a:ext cx="2357454" cy="5047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  Арифметическое действие:   _____________________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  Число, на которое делят:  _________________________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  Он есть у окружности: _______________________________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  Она живёт в двухэтажном доме. Бывает правильной и неправильной: _____________________.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  Они бывают обыкновенные и …______________________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6.  Ее можно измерить с помощью линейки у отрезка: _____________________.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90" name="Rectangle 10"/>
          <p:cNvSpPr>
            <a:spLocks noChangeArrowheads="1"/>
          </p:cNvSpPr>
          <p:nvPr/>
        </p:nvSpPr>
        <p:spPr bwMode="auto">
          <a:xfrm>
            <a:off x="6357950" y="1428736"/>
            <a:ext cx="2571768" cy="375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  Сумма длин сторон 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многоугольника_________________________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  Геометрическая фигура, не четырехугольник: ________________________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  Результат умножения: __________________________.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   1/100 –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1400" dirty="0" smtClean="0">
                <a:latin typeface="Arial" pitchFamily="34" charset="0"/>
                <a:cs typeface="Arial" pitchFamily="34" charset="0"/>
              </a:rPr>
              <a:t>5.  Произведение длины и ширины прямоугольника: _____________________.</a:t>
            </a:r>
          </a:p>
          <a:p>
            <a:r>
              <a:rPr lang="ru-RU" sz="1400" dirty="0" smtClean="0">
                <a:latin typeface="Arial" pitchFamily="34" charset="0"/>
                <a:cs typeface="Arial" pitchFamily="34" charset="0"/>
              </a:rPr>
              <a:t>6.  Имеют ровно два делителя: ____________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89" name="Picture 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220663" cy="4794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76389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86" y="0"/>
            <a:ext cx="91525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12222" y="968059"/>
            <a:ext cx="741682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1.  Геометрическая фигура, четырехугольник:     </a:t>
            </a:r>
            <a:endParaRPr lang="ru-RU" sz="20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endParaRPr lang="ru-RU" sz="2000" b="1" dirty="0">
              <a:solidFill>
                <a:srgbClr val="002060"/>
              </a:solidFill>
              <a:latin typeface="Georgia" pitchFamily="18" charset="0"/>
            </a:endParaRPr>
          </a:p>
          <a:p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2.  </a:t>
            </a: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1000 м </a:t>
            </a:r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– это  </a:t>
            </a:r>
            <a:endParaRPr lang="ru-RU" sz="20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endParaRPr lang="ru-RU" sz="2000" b="1" dirty="0">
              <a:solidFill>
                <a:srgbClr val="002060"/>
              </a:solidFill>
              <a:latin typeface="Georgia" pitchFamily="18" charset="0"/>
            </a:endParaRPr>
          </a:p>
          <a:p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3.  Число, которое делится  на</a:t>
            </a:r>
            <a:r>
              <a:rPr lang="ru-RU" sz="2000" b="1" i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sz="2000" i="1" dirty="0">
                <a:solidFill>
                  <a:srgbClr val="002060"/>
                </a:solidFill>
                <a:latin typeface="Georgia" pitchFamily="18" charset="0"/>
              </a:rPr>
              <a:t>а</a:t>
            </a:r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 без остатка</a:t>
            </a: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: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   </a:t>
            </a:r>
          </a:p>
          <a:p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     </a:t>
            </a:r>
            <a:endParaRPr lang="ru-RU" sz="2000" b="1" dirty="0">
              <a:solidFill>
                <a:srgbClr val="002060"/>
              </a:solidFill>
              <a:latin typeface="Georgia" pitchFamily="18" charset="0"/>
            </a:endParaRPr>
          </a:p>
          <a:p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4.  Геометрическая фигура, площадь которой вычисляется по формуле </a:t>
            </a: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sz="2000" b="1" i="1" dirty="0" smtClean="0">
                <a:solidFill>
                  <a:srgbClr val="002060"/>
                </a:solidFill>
                <a:latin typeface="Georgia" pitchFamily="18" charset="0"/>
              </a:rPr>
              <a:t>S=2ПR</a:t>
            </a: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  </a:t>
            </a:r>
          </a:p>
          <a:p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     </a:t>
            </a:r>
            <a:endParaRPr lang="ru-RU" sz="2000" b="1" dirty="0">
              <a:solidFill>
                <a:srgbClr val="002060"/>
              </a:solidFill>
              <a:latin typeface="Georgia" pitchFamily="18" charset="0"/>
            </a:endParaRPr>
          </a:p>
          <a:p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5.  Число, </a:t>
            </a: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определяющее </a:t>
            </a:r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положение точки на числовой прямой: </a:t>
            </a: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              </a:t>
            </a:r>
          </a:p>
          <a:p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      </a:t>
            </a:r>
            <a:endParaRPr lang="ru-RU" sz="2000" b="1" dirty="0">
              <a:solidFill>
                <a:srgbClr val="002060"/>
              </a:solidFill>
              <a:latin typeface="Georgia" pitchFamily="18" charset="0"/>
            </a:endParaRPr>
          </a:p>
          <a:p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6.  Есть у растения и у уравнения: </a:t>
            </a: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</a:p>
          <a:p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     </a:t>
            </a:r>
            <a:endParaRPr lang="ru-RU" sz="20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99932" y="404664"/>
            <a:ext cx="415690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000" b="1" dirty="0">
                <a:solidFill>
                  <a:srgbClr val="FF0000"/>
                </a:solidFill>
                <a:latin typeface="Georgia" pitchFamily="18" charset="0"/>
                <a:cs typeface="Arial" pitchFamily="34" charset="0"/>
              </a:rPr>
              <a:t>Слова на букву «К»</a:t>
            </a:r>
            <a:endParaRPr lang="ru-RU" sz="3000" dirty="0">
              <a:solidFill>
                <a:srgbClr val="FF0000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39614" y="1531766"/>
            <a:ext cx="2056521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 smtClean="0">
                <a:solidFill>
                  <a:srgbClr val="00B050"/>
                </a:solidFill>
                <a:latin typeface="Georgia" pitchFamily="18" charset="0"/>
              </a:rPr>
              <a:t>километр</a:t>
            </a:r>
            <a:endParaRPr lang="ru-RU" sz="2500" b="1" dirty="0">
              <a:solidFill>
                <a:srgbClr val="00B050"/>
              </a:solidFill>
              <a:latin typeface="Georg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291018" y="1293239"/>
            <a:ext cx="173736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 smtClean="0">
                <a:solidFill>
                  <a:srgbClr val="00B050"/>
                </a:solidFill>
                <a:latin typeface="Georgia" pitchFamily="18" charset="0"/>
              </a:rPr>
              <a:t>квадрат</a:t>
            </a:r>
            <a:endParaRPr lang="ru-RU" sz="2500" b="1" dirty="0">
              <a:solidFill>
                <a:srgbClr val="00B050"/>
              </a:solidFill>
              <a:latin typeface="Georg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159988" y="4336011"/>
            <a:ext cx="228600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 smtClean="0">
                <a:solidFill>
                  <a:srgbClr val="00B050"/>
                </a:solidFill>
                <a:latin typeface="Georgia" pitchFamily="18" charset="0"/>
              </a:rPr>
              <a:t>координата</a:t>
            </a:r>
            <a:endParaRPr lang="ru-RU" sz="2500" b="1" dirty="0">
              <a:solidFill>
                <a:srgbClr val="00B050"/>
              </a:solidFill>
              <a:latin typeface="Georgi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48180" y="3429000"/>
            <a:ext cx="1628754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 smtClean="0">
                <a:solidFill>
                  <a:srgbClr val="00B050"/>
                </a:solidFill>
                <a:latin typeface="Georgia" pitchFamily="18" charset="0"/>
              </a:rPr>
              <a:t>круг</a:t>
            </a:r>
            <a:endParaRPr lang="ru-RU" sz="2500" b="1" dirty="0">
              <a:solidFill>
                <a:srgbClr val="00B050"/>
              </a:solidFill>
              <a:latin typeface="Georgi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448180" y="2443391"/>
            <a:ext cx="1813299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 smtClean="0">
                <a:solidFill>
                  <a:srgbClr val="00B050"/>
                </a:solidFill>
                <a:latin typeface="Georgia" pitchFamily="18" charset="0"/>
              </a:rPr>
              <a:t>кратное</a:t>
            </a:r>
            <a:endParaRPr lang="ru-RU" sz="2500" b="1" dirty="0">
              <a:solidFill>
                <a:srgbClr val="00B050"/>
              </a:solidFill>
              <a:latin typeface="Georgia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239151" y="5199986"/>
            <a:ext cx="1926157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 smtClean="0">
                <a:solidFill>
                  <a:srgbClr val="00B050"/>
                </a:solidFill>
                <a:latin typeface="Georgia" pitchFamily="18" charset="0"/>
              </a:rPr>
              <a:t>корень</a:t>
            </a:r>
            <a:endParaRPr lang="ru-RU" sz="2500" b="1" dirty="0">
              <a:solidFill>
                <a:srgbClr val="00B050"/>
              </a:solidFill>
              <a:latin typeface="Georgia" pitchFamily="18" charset="0"/>
            </a:endParaRPr>
          </a:p>
        </p:txBody>
      </p:sp>
      <p:pic>
        <p:nvPicPr>
          <p:cNvPr id="4098" name="Picture 2" descr="https://avatars.mds.yandex.net/i?id=4e648826c2497eddf4b3f422e01c56aa6830384c-10240336-images-thumbs&amp;n=13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7FFFF"/>
              </a:clrFrom>
              <a:clrTo>
                <a:srgbClr val="F7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00" b="28998"/>
          <a:stretch/>
        </p:blipFill>
        <p:spPr bwMode="auto">
          <a:xfrm>
            <a:off x="6448180" y="4376836"/>
            <a:ext cx="2432786" cy="436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5911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86" y="0"/>
            <a:ext cx="91525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12222" y="968059"/>
            <a:ext cx="7416824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1.  </a:t>
            </a: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Арифметическое </a:t>
            </a:r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действие:   </a:t>
            </a:r>
            <a:endParaRPr lang="ru-RU" sz="20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    </a:t>
            </a:r>
          </a:p>
          <a:p>
            <a:endParaRPr lang="ru-RU" sz="2000" b="1" dirty="0">
              <a:solidFill>
                <a:srgbClr val="002060"/>
              </a:solidFill>
              <a:latin typeface="Georgia" pitchFamily="18" charset="0"/>
            </a:endParaRPr>
          </a:p>
          <a:p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2.  Число, на которое делят:  </a:t>
            </a: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  </a:t>
            </a:r>
          </a:p>
          <a:p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    </a:t>
            </a:r>
            <a:endParaRPr lang="ru-RU" sz="2000" b="1" dirty="0">
              <a:solidFill>
                <a:srgbClr val="002060"/>
              </a:solidFill>
              <a:latin typeface="Georgia" pitchFamily="18" charset="0"/>
            </a:endParaRPr>
          </a:p>
          <a:p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3.  Он есть у окружности: </a:t>
            </a:r>
            <a:endParaRPr lang="ru-RU" sz="20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      </a:t>
            </a:r>
          </a:p>
          <a:p>
            <a:endParaRPr lang="ru-RU" sz="2000" b="1" dirty="0">
              <a:solidFill>
                <a:srgbClr val="002060"/>
              </a:solidFill>
              <a:latin typeface="Georgia" pitchFamily="18" charset="0"/>
            </a:endParaRPr>
          </a:p>
          <a:p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4.  Она </a:t>
            </a: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живёт </a:t>
            </a:r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в двухэтажном доме. Бывает правильной и неправильной: </a:t>
            </a: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</a:p>
          <a:p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     </a:t>
            </a:r>
          </a:p>
          <a:p>
            <a:endParaRPr lang="ru-RU" sz="2000" b="1" dirty="0">
              <a:solidFill>
                <a:srgbClr val="002060"/>
              </a:solidFill>
              <a:latin typeface="Georgia" pitchFamily="18" charset="0"/>
            </a:endParaRPr>
          </a:p>
          <a:p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5.  Они бывают обыкновенные и </a:t>
            </a: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…</a:t>
            </a:r>
          </a:p>
          <a:p>
            <a:endParaRPr lang="ru-RU" sz="2000" b="1" dirty="0">
              <a:solidFill>
                <a:srgbClr val="002060"/>
              </a:solidFill>
              <a:latin typeface="Georgia" pitchFamily="18" charset="0"/>
            </a:endParaRPr>
          </a:p>
          <a:p>
            <a:endParaRPr lang="ru-RU" sz="20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6</a:t>
            </a:r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.  </a:t>
            </a: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Её </a:t>
            </a:r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можно измерить с помощью линейки у отрезка</a:t>
            </a: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699932" y="404664"/>
            <a:ext cx="415690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000" b="1" dirty="0">
                <a:solidFill>
                  <a:srgbClr val="FF0000"/>
                </a:solidFill>
                <a:latin typeface="Georgia" pitchFamily="18" charset="0"/>
                <a:cs typeface="Arial" pitchFamily="34" charset="0"/>
              </a:rPr>
              <a:t>Слова на букву </a:t>
            </a:r>
            <a:r>
              <a:rPr lang="ru-RU" sz="3000" b="1" dirty="0" smtClean="0">
                <a:solidFill>
                  <a:srgbClr val="FF0000"/>
                </a:solidFill>
                <a:latin typeface="Georgia" pitchFamily="18" charset="0"/>
                <a:cs typeface="Arial" pitchFamily="34" charset="0"/>
              </a:rPr>
              <a:t>«Д»</a:t>
            </a:r>
            <a:endParaRPr lang="ru-RU" sz="3000" dirty="0">
              <a:solidFill>
                <a:srgbClr val="FF0000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43585" y="1844824"/>
            <a:ext cx="2496701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 smtClean="0">
                <a:solidFill>
                  <a:srgbClr val="00B050"/>
                </a:solidFill>
              </a:rPr>
              <a:t>:  </a:t>
            </a:r>
            <a:r>
              <a:rPr lang="ru-RU" sz="2500" b="1" dirty="0" smtClean="0">
                <a:solidFill>
                  <a:srgbClr val="00B050"/>
                </a:solidFill>
                <a:latin typeface="Georgia" pitchFamily="18" charset="0"/>
              </a:rPr>
              <a:t>делитель</a:t>
            </a:r>
            <a:endParaRPr lang="ru-RU" sz="2500" b="1" dirty="0">
              <a:solidFill>
                <a:srgbClr val="00B050"/>
              </a:solidFill>
              <a:latin typeface="Georg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54287" y="968059"/>
            <a:ext cx="228600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 smtClean="0">
                <a:solidFill>
                  <a:srgbClr val="00B050"/>
                </a:solidFill>
              </a:rPr>
              <a:t>:  </a:t>
            </a:r>
            <a:r>
              <a:rPr lang="ru-RU" sz="2500" b="1" dirty="0" smtClean="0">
                <a:solidFill>
                  <a:srgbClr val="00B050"/>
                </a:solidFill>
                <a:latin typeface="Georgia" pitchFamily="18" charset="0"/>
              </a:rPr>
              <a:t>деление</a:t>
            </a:r>
            <a:endParaRPr lang="ru-RU" sz="2500" b="1" dirty="0">
              <a:solidFill>
                <a:srgbClr val="00B050"/>
              </a:solidFill>
              <a:latin typeface="Georg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382910" y="4581128"/>
            <a:ext cx="228600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 smtClean="0">
                <a:solidFill>
                  <a:srgbClr val="00B050"/>
                </a:solidFill>
                <a:latin typeface="Georgia" pitchFamily="18" charset="0"/>
              </a:rPr>
              <a:t>десятичная</a:t>
            </a:r>
            <a:endParaRPr lang="ru-RU" sz="2500" b="1" dirty="0">
              <a:solidFill>
                <a:srgbClr val="00B050"/>
              </a:solidFill>
              <a:latin typeface="Georgi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843586" y="3789040"/>
            <a:ext cx="1628754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rgbClr val="00B050"/>
                </a:solidFill>
                <a:latin typeface="Georgia" pitchFamily="18" charset="0"/>
              </a:rPr>
              <a:t>дробь</a:t>
            </a:r>
            <a:endParaRPr lang="ru-RU" sz="2500" b="1" dirty="0">
              <a:solidFill>
                <a:srgbClr val="00B050"/>
              </a:solidFill>
              <a:latin typeface="Georgi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731280" y="2492896"/>
            <a:ext cx="144016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 smtClean="0">
                <a:solidFill>
                  <a:srgbClr val="00B050"/>
                </a:solidFill>
              </a:rPr>
              <a:t>диаметр</a:t>
            </a:r>
            <a:endParaRPr lang="ru-RU" sz="2500" b="1" dirty="0">
              <a:solidFill>
                <a:srgbClr val="00B05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52228" y="6054067"/>
            <a:ext cx="1926157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 smtClean="0">
                <a:solidFill>
                  <a:srgbClr val="00B050"/>
                </a:solidFill>
                <a:latin typeface="Georgia" pitchFamily="18" charset="0"/>
              </a:rPr>
              <a:t>длина</a:t>
            </a:r>
            <a:endParaRPr lang="ru-RU" sz="2500" b="1" dirty="0">
              <a:solidFill>
                <a:srgbClr val="00B050"/>
              </a:solidFill>
              <a:latin typeface="Georgia" pitchFamily="18" charset="0"/>
            </a:endParaRPr>
          </a:p>
        </p:txBody>
      </p:sp>
      <p:pic>
        <p:nvPicPr>
          <p:cNvPr id="3074" name="Picture 2" descr="https://avatars.mds.yandex.net/i?id=70ad228a25c3271baa1f19ddd550758082ccf104-9147032-images-thumbs&amp;n=1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0982" y="2321878"/>
            <a:ext cx="1213540" cy="1081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avatars.mds.yandex.net/i?id=d41954e1f25dff326eb9aa38ec8599db9e957cf9-7761117-images-thumbs&amp;n=13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BD5FE"/>
              </a:clrFrom>
              <a:clrTo>
                <a:srgbClr val="FBD5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48" t="19388" r="30870" b="-295"/>
          <a:stretch/>
        </p:blipFill>
        <p:spPr bwMode="auto">
          <a:xfrm>
            <a:off x="7593034" y="3612671"/>
            <a:ext cx="555676" cy="829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avatars.mds.yandex.net/i?id=8d4dd556fcc3750ec117b1b927b8fd526e00bf5f-5489111-images-thumbs&amp;n=1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1426" y="5039792"/>
            <a:ext cx="858720" cy="601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804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1579</TotalTime>
  <Words>753</Words>
  <Application>Microsoft Office PowerPoint</Application>
  <PresentationFormat>Экран (4:3)</PresentationFormat>
  <Paragraphs>263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“Математика – царица наук, арифметика – царица математики”. </dc:title>
  <dc:creator>User</dc:creator>
  <cp:lastModifiedBy>User</cp:lastModifiedBy>
  <cp:revision>125</cp:revision>
  <dcterms:created xsi:type="dcterms:W3CDTF">2025-11-30T09:13:21Z</dcterms:created>
  <dcterms:modified xsi:type="dcterms:W3CDTF">2026-04-15T11:20:36Z</dcterms:modified>
</cp:coreProperties>
</file>