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72" r:id="rId2"/>
    <p:sldId id="297" r:id="rId3"/>
    <p:sldId id="293" r:id="rId4"/>
    <p:sldId id="300" r:id="rId5"/>
    <p:sldId id="299" r:id="rId6"/>
    <p:sldId id="298" r:id="rId7"/>
    <p:sldId id="275" r:id="rId8"/>
    <p:sldId id="295" r:id="rId9"/>
    <p:sldId id="290" r:id="rId10"/>
    <p:sldId id="291" r:id="rId11"/>
    <p:sldId id="292" r:id="rId12"/>
    <p:sldId id="301" r:id="rId13"/>
    <p:sldId id="302" r:id="rId14"/>
    <p:sldId id="294" r:id="rId15"/>
    <p:sldId id="303" r:id="rId16"/>
    <p:sldId id="304" r:id="rId17"/>
    <p:sldId id="288" r:id="rId18"/>
    <p:sldId id="305" r:id="rId19"/>
    <p:sldId id="306" r:id="rId20"/>
    <p:sldId id="289" r:id="rId21"/>
    <p:sldId id="307" r:id="rId22"/>
    <p:sldId id="308" r:id="rId23"/>
    <p:sldId id="309" r:id="rId24"/>
    <p:sldId id="311" r:id="rId25"/>
    <p:sldId id="310" r:id="rId26"/>
    <p:sldId id="313" r:id="rId27"/>
    <p:sldId id="312" r:id="rId28"/>
    <p:sldId id="314" r:id="rId29"/>
    <p:sldId id="316" r:id="rId30"/>
    <p:sldId id="317" r:id="rId31"/>
    <p:sldId id="315" r:id="rId32"/>
    <p:sldId id="318" r:id="rId33"/>
    <p:sldId id="32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1" autoAdjust="0"/>
    <p:restoredTop sz="94660"/>
  </p:normalViewPr>
  <p:slideViewPr>
    <p:cSldViewPr>
      <p:cViewPr varScale="1">
        <p:scale>
          <a:sx n="84" d="100"/>
          <a:sy n="84" d="100"/>
        </p:scale>
        <p:origin x="14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78567-489E-4056-808B-321404ACED6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6871B-CDA4-4DE4-A4A6-C6963C6C4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41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244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227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23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48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85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47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67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51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121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97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59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20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764704"/>
            <a:ext cx="669674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Внеклассное мероприятие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, </a:t>
            </a:r>
            <a:r>
              <a:rPr lang="ru-RU" sz="3200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посвящённое 75-й годовщине Победы в ВОВ и первым </a:t>
            </a:r>
            <a:r>
              <a:rPr lang="ru-RU" sz="3200" b="1" smtClean="0">
                <a:solidFill>
                  <a:srgbClr val="0000FF"/>
                </a:solidFill>
                <a:latin typeface="Arial Black" panose="020B0A04020102020204" pitchFamily="34" charset="0"/>
              </a:rPr>
              <a:t>послевоенным выборам: </a:t>
            </a:r>
            <a:endParaRPr lang="ru-RU" sz="3200" b="1" dirty="0" smtClean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«Долгожданная Победа и первые послевоенные выборы!» </a:t>
            </a:r>
            <a:endParaRPr lang="ru-RU" sz="3200" b="1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4844772"/>
            <a:ext cx="3528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Подготовила: </a:t>
            </a:r>
          </a:p>
          <a:p>
            <a:pPr algn="r"/>
            <a:r>
              <a:rPr lang="ru-RU" b="1" dirty="0" err="1" smtClean="0">
                <a:solidFill>
                  <a:srgbClr val="0000FF"/>
                </a:solidFill>
                <a:latin typeface="Arial Black" panose="020B0A04020102020204" pitchFamily="34" charset="0"/>
              </a:rPr>
              <a:t>Галимович</a:t>
            </a:r>
            <a:r>
              <a:rPr lang="ru-RU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С.В.</a:t>
            </a:r>
          </a:p>
          <a:p>
            <a:pPr algn="r"/>
            <a:r>
              <a:rPr lang="ru-RU" b="1" dirty="0">
                <a:solidFill>
                  <a:srgbClr val="0000FF"/>
                </a:solidFill>
                <a:latin typeface="Arial Black" panose="020B0A04020102020204" pitchFamily="34" charset="0"/>
              </a:rPr>
              <a:t>у</a:t>
            </a:r>
            <a:r>
              <a:rPr lang="ru-RU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читель русского языка и литературы </a:t>
            </a:r>
          </a:p>
          <a:p>
            <a:pPr algn="r"/>
            <a:r>
              <a:rPr lang="ru-RU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МОУ СОШ №2 п. Спирово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907704" y="836712"/>
            <a:ext cx="5832648" cy="8968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Рисунок 7" descr="http://infourok.ru/images/doc/217/246824/hello_html_2f923ab4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053068"/>
            <a:ext cx="4608512" cy="19215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02333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9" name="Picture 2" descr="C:\Documents and Settings\Admin\Рабочий стол\Изображение 001.jpg"/>
          <p:cNvPicPr>
            <a:picLocks noChangeAspect="1" noChangeArrowheads="1"/>
          </p:cNvPicPr>
          <p:nvPr/>
        </p:nvPicPr>
        <p:blipFill>
          <a:blip r:embed="rId3" cstate="print"/>
          <a:srcRect l="2094" t="10939" b="12489"/>
          <a:stretch>
            <a:fillRect/>
          </a:stretch>
        </p:blipFill>
        <p:spPr bwMode="auto">
          <a:xfrm>
            <a:off x="0" y="21990"/>
            <a:ext cx="3563888" cy="101111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" name="Picture 11" descr="http://www.fotex.biz/images/foto/37516000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" r="3233" b="7735"/>
          <a:stretch>
            <a:fillRect/>
          </a:stretch>
        </p:blipFill>
        <p:spPr bwMode="auto">
          <a:xfrm>
            <a:off x="-36038" y="998882"/>
            <a:ext cx="338450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Admin\Рабочий стол\Изображение 003.jpg"/>
          <p:cNvPicPr>
            <a:picLocks noChangeAspect="1" noChangeArrowheads="1"/>
          </p:cNvPicPr>
          <p:nvPr/>
        </p:nvPicPr>
        <p:blipFill>
          <a:blip r:embed="rId5" cstate="print"/>
          <a:srcRect l="1562" t="4102" b="15925"/>
          <a:stretch>
            <a:fillRect/>
          </a:stretch>
        </p:blipFill>
        <p:spPr bwMode="auto">
          <a:xfrm>
            <a:off x="32846" y="3719304"/>
            <a:ext cx="3312368" cy="26642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Прямоугольник 5"/>
          <p:cNvSpPr/>
          <p:nvPr/>
        </p:nvSpPr>
        <p:spPr>
          <a:xfrm>
            <a:off x="3707904" y="394692"/>
            <a:ext cx="5210716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Навсегда в истории Великой Отечественной войны останется подвиг защитников Брестской крепости. Брестская крепость находилась у самой границы, и поэтому сразу оказалась на захваченной фашистами территории.</a:t>
            </a:r>
          </a:p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В обороне крепости участвовали около 3,5 тыс. человек – представители более 30 наций и народностей. В первый же день войны фашистские захватчики атаковали её защитников – советских пограничников. Но те оказали яростное сопротивление. Крепость и её доблестные защитники оказались  в  глубоком тылу фашистских армий.</a:t>
            </a:r>
          </a:p>
          <a:p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</a:rPr>
              <a:t>Целый месяц сражались советские пограничники.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 Фашисты бомбили крепость с воздуха, с земли её осыпали снаряды вражеских армий. Но насмерть стояли славные пограничники до последнего солдата. «Умираю, но не сдаюсь. Прощай, Родина!» – написал на стене крепости штыком один из последних её защитников. Так и не покорились фашистам славные советские пограничники. Они сражались до последнего солдата. Долго ещё фашисты с опаской обходили развалины Брестской крепости, так и не сдавшейся врагу.</a:t>
            </a:r>
          </a:p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     8 мая 1965 г. Брестской крепости присвоено звание «Крепость-герой».</a:t>
            </a:r>
          </a:p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 </a:t>
            </a:r>
          </a:p>
          <a:p>
            <a:pPr algn="just"/>
            <a:endParaRPr lang="ru-RU" altLang="ru-RU" sz="1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590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2072" t="11812" r="1573" b="9439"/>
          <a:stretch>
            <a:fillRect/>
          </a:stretch>
        </p:blipFill>
        <p:spPr bwMode="auto">
          <a:xfrm>
            <a:off x="-54848" y="411659"/>
            <a:ext cx="3570351" cy="10801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5" descr="C:\Documents and Settings\Admin\Рабочий стол\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147" y="1527215"/>
            <a:ext cx="3299006" cy="523610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3818323" y="548680"/>
            <a:ext cx="456565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Получив отпор под Москвой, фашистские войска летом 1942 года двинулись к реке Волге, к Сталинграду. Если бы им удалось захватить Сталинград, то над всем Советским Союзом нависла бы угроза разгрома. За рекой Волгой находились главные резервы Красной Армии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 советские солдаты останови­ли наступление фашистов. Наши генералы решили окру­жить гитлеровские войска, рвавшиеся к реке Волге. К началу зимних холодов 1942 года огромное количество фашистских солдат было окружено и попало в плен. Множество танков, самолётов, артиллерийских орудий было разбито меткими ударами советских войск. Это поражение фашистов было настолько страшным для них, что во всей Германии был объявлен многодневный траур. 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Сталинградская битва (17 июля 1942 г. – 2 февраля 1943 г.)</a:t>
            </a:r>
            <a:r>
              <a:rPr lang="ru-RU" sz="1400" b="1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явилась 1-ой крупной победой Красной Армии в Великой Отечественной войне.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       8 мая 1965 г. Волгограду присвоено звание «Город-герой».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205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1811" t="11359" r="1811" b="9130"/>
          <a:stretch>
            <a:fillRect/>
          </a:stretch>
        </p:blipFill>
        <p:spPr bwMode="auto">
          <a:xfrm>
            <a:off x="0" y="116632"/>
            <a:ext cx="4392488" cy="10533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2" descr="C:\Documents and Settings\Admin\Рабочий стол\big_3999599902.jpg"/>
          <p:cNvPicPr>
            <a:picLocks noChangeAspect="1" noChangeArrowheads="1"/>
          </p:cNvPicPr>
          <p:nvPr/>
        </p:nvPicPr>
        <p:blipFill>
          <a:blip r:embed="rId4" cstate="print"/>
          <a:srcRect l="37992" r="3479"/>
          <a:stretch>
            <a:fillRect/>
          </a:stretch>
        </p:blipFill>
        <p:spPr bwMode="auto">
          <a:xfrm>
            <a:off x="65690" y="1233996"/>
            <a:ext cx="4081596" cy="525658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4506310" y="476672"/>
            <a:ext cx="3810106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Керчь – крупный порт на берегу Керченского пролива в Черном море, город металлургов, кораблей и рыбаков. 16 ноября 1941 года город был захвачен фашистами, 30 декабря 1941 г. в ходе </a:t>
            </a:r>
            <a:r>
              <a:rPr lang="ru-RU" sz="1600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Керченско</a:t>
            </a: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-Феодосийской операции освобожден, но 19 мая 1942 г. после упорных боев вновь был оставлен советскими войсками.  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 ходе боев за освобождение Кавказа и Крыма 11 апреля 1944 года город Керчь был освобожден воинами Отдельной Приморской армии и Черноморского флота. На горе Митридат поднялось победное знамя.</a:t>
            </a:r>
          </a:p>
          <a:p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14 сентября 1973 г. Керчи присвоено звание «Город-герой».</a:t>
            </a:r>
            <a:endParaRPr lang="ru-RU" sz="16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36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54152" y="653184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1811" t="12653" r="1811" b="16048"/>
          <a:stretch>
            <a:fillRect/>
          </a:stretch>
        </p:blipFill>
        <p:spPr bwMode="auto">
          <a:xfrm>
            <a:off x="179513" y="188640"/>
            <a:ext cx="4176464" cy="102213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4" descr="C:\Documents and Settings\Admin\Рабочий стол\DSC_2687.jpg"/>
          <p:cNvPicPr>
            <a:picLocks noChangeAspect="1" noChangeArrowheads="1"/>
          </p:cNvPicPr>
          <p:nvPr/>
        </p:nvPicPr>
        <p:blipFill>
          <a:blip r:embed="rId4" cstate="print"/>
          <a:srcRect l="39616" t="7948" r="38115" b="12573"/>
          <a:stretch>
            <a:fillRect/>
          </a:stretch>
        </p:blipFill>
        <p:spPr bwMode="auto">
          <a:xfrm>
            <a:off x="179388" y="1412875"/>
            <a:ext cx="20161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9" name="Picture 2" descr="C:\Documents and Settings\Admin\Рабочий стол\ec846863ec1b.jpg"/>
          <p:cNvPicPr>
            <a:picLocks noChangeAspect="1" noChangeArrowheads="1"/>
          </p:cNvPicPr>
          <p:nvPr/>
        </p:nvPicPr>
        <p:blipFill>
          <a:blip r:embed="rId5" cstate="print"/>
          <a:srcRect l="24561" r="23247"/>
          <a:stretch>
            <a:fillRect/>
          </a:stretch>
        </p:blipFill>
        <p:spPr bwMode="auto">
          <a:xfrm>
            <a:off x="2339752" y="1412776"/>
            <a:ext cx="20002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4362489" y="644852"/>
            <a:ext cx="4351717" cy="5406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Ленинград – ныне Санкт-Петербург. Дата присвоения звания – 8 мая 1965 года.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Огромный героизм и стойкость ленинградцев проявились во время Великой Отечественной войны. </a:t>
            </a:r>
            <a:r>
              <a:rPr lang="ru-RU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Почти 900 дней и ночей в условиях полной блокады города жители не только удержали город, но и оказали огромную помощь фронту.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В результате встречного наступления Ленинградского и </a:t>
            </a:r>
            <a:r>
              <a:rPr lang="ru-RU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Волховского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 фронтов 18 января 1943 года блокадное кольцо было прорвано, но только 27 января 1944 года блокада города была полностью снята.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985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319296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1025" t="14584" r="2596" b="8844"/>
          <a:stretch>
            <a:fillRect/>
          </a:stretch>
        </p:blipFill>
        <p:spPr bwMode="auto">
          <a:xfrm>
            <a:off x="179388" y="188913"/>
            <a:ext cx="4105275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2" descr="C:\Documents and Settings\Admin\Рабочий стол\53370478.jpg"/>
          <p:cNvPicPr>
            <a:picLocks noChangeAspect="1" noChangeArrowheads="1"/>
          </p:cNvPicPr>
          <p:nvPr/>
        </p:nvPicPr>
        <p:blipFill>
          <a:blip r:embed="rId4" cstate="print"/>
          <a:srcRect l="21584" r="23129" b="3238"/>
          <a:stretch>
            <a:fillRect/>
          </a:stretch>
        </p:blipFill>
        <p:spPr bwMode="auto">
          <a:xfrm>
            <a:off x="179388" y="1196975"/>
            <a:ext cx="1944687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9" name="Picture 3" descr="C:\Documents and Settings\Admin\Рабочий стол\brest-minsk_2011_compressed_zdsc_5027-2.jpg"/>
          <p:cNvPicPr>
            <a:picLocks noChangeAspect="1" noChangeArrowheads="1"/>
          </p:cNvPicPr>
          <p:nvPr/>
        </p:nvPicPr>
        <p:blipFill>
          <a:blip r:embed="rId5" cstate="print"/>
          <a:srcRect l="13712" r="61340" b="9135"/>
          <a:stretch>
            <a:fillRect/>
          </a:stretch>
        </p:blipFill>
        <p:spPr bwMode="auto">
          <a:xfrm>
            <a:off x="2268538" y="1196975"/>
            <a:ext cx="2016125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4276726" y="423833"/>
            <a:ext cx="4398328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 историю Великой Отечественной войны Белоруссия вошла как страна партизан, а её столица – как город-боец.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28 июня 1941 г., преодолев упорное сопротивление советских войск, враг захватил город.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период трехлетней оккупации трудящиеся Минска вели героическую борьбу с захватчиками. В городе и области активно действовали подпольщики и партизаны. </a:t>
            </a:r>
            <a:r>
              <a:rPr lang="ru-RU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июля 1944 года  Минск освободили. Здесь оказалась зажатой в огненном кольце стотысячная армия противника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     26 июня 1974 г. Минску присвоено звание «Город-герой». </a:t>
            </a:r>
            <a:r>
              <a:rPr lang="ru-RU" sz="105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880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52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1460" t="16845" r="2180" b="17523"/>
          <a:stretch>
            <a:fillRect/>
          </a:stretch>
        </p:blipFill>
        <p:spPr bwMode="auto">
          <a:xfrm>
            <a:off x="179512" y="188640"/>
            <a:ext cx="4752528" cy="10081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6" descr="Сакральное значение Московского Кремля для России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82750"/>
            <a:ext cx="4748097" cy="532859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4902457" y="669836"/>
            <a:ext cx="3702446" cy="5796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30 сентября 1941 г. фашистские генералы отдали приказ о наступлении на Москву. План своего наступления фашисты назвали «Тайфун».  </a:t>
            </a:r>
            <a:r>
              <a:rPr lang="ru-RU" sz="14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Руководил 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защитой Москвы командующий Западный фронтом, генерал армии Г.</a:t>
            </a:r>
            <a:r>
              <a:rPr lang="en-US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K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. Жуков, впоследствии маршал, выдающийся полководец, герой ВОВ.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Гитлеровское командование поставило задачу: овладеть Москвой к 16 октября 1941 года. </a:t>
            </a:r>
            <a:r>
              <a:rPr lang="ru-RU" sz="14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И 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не просто выиграли. 5-6 декабря 1941 г.  началось контрнаступление наших войск.  </a:t>
            </a:r>
            <a:r>
              <a:rPr lang="en-US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B</a:t>
            </a:r>
            <a:r>
              <a:rPr lang="ru-RU" sz="1400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раг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 был отброшен от столицы. </a:t>
            </a:r>
            <a:r>
              <a:rPr lang="ru-RU" sz="1400" u="sng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Разгром 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немцев под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Москвой имел огромное значение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.  На полях Подмосковья был развеян миф о непобедимости германской армии.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     8 мая 1965 года Москве присвоено звание «Город-герой».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6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5257" t="16048" r="2274" b="16048"/>
          <a:stretch>
            <a:fillRect/>
          </a:stretch>
        </p:blipFill>
        <p:spPr bwMode="auto">
          <a:xfrm>
            <a:off x="179512" y="188640"/>
            <a:ext cx="4687721" cy="10081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5" descr="C:\Documents and Settings\Admin\Рабочий стол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 r="1575" b="6013"/>
          <a:stretch>
            <a:fillRect/>
          </a:stretch>
        </p:blipFill>
        <p:spPr bwMode="auto">
          <a:xfrm>
            <a:off x="5148064" y="188640"/>
            <a:ext cx="3816424" cy="64052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539552" y="1368020"/>
            <a:ext cx="4379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Мурманск в советские времена являлся крупной военной базой для отечественного флота. В начале войны в 1941 г. фашисты подвергли массированным бомбовым ударам погранзаставы, базы военного флота и населенные пункты, расположенные на Кольском полуострове. С самых первых дней войны Мурманск, сразу стал фронтовым населенным пунктом и портом. Рабочие Мурманска дружно поднялись на борьбу с фашистскими оккупантами. Город не сдавался и держался стойко. </a:t>
            </a:r>
            <a:r>
              <a:rPr lang="ru-RU" sz="1600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Порт стал для гитлеровских захватчиков </a:t>
            </a:r>
            <a:r>
              <a:rPr lang="ru-RU" sz="1600" u="sng" dirty="0" err="1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непокоряемой</a:t>
            </a:r>
            <a:r>
              <a:rPr lang="ru-RU" sz="1600" u="sng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крепостью.</a:t>
            </a: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  6 мая 1985 г. Мурманску присвоено звание «Город-герой»</a:t>
            </a:r>
            <a:endParaRPr lang="ru-RU" sz="16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647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319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6" name="Picture 3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4971" t="10549" r="1566" b="12094"/>
          <a:stretch>
            <a:fillRect/>
          </a:stretch>
        </p:blipFill>
        <p:spPr bwMode="auto">
          <a:xfrm>
            <a:off x="0" y="188640"/>
            <a:ext cx="4464496" cy="104488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7" name="Picture 5" descr="C:\Documents and Settings\Admin\Рабочий стол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04880"/>
            <a:ext cx="4207630" cy="315610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2" descr="C:\Documents and Settings\Admin\Рабочий стол\21696541_1206920484_malaya_zemlya.jpg"/>
          <p:cNvPicPr>
            <a:picLocks noChangeAspect="1" noChangeArrowheads="1"/>
          </p:cNvPicPr>
          <p:nvPr/>
        </p:nvPicPr>
        <p:blipFill>
          <a:blip r:embed="rId5" cstate="print"/>
          <a:srcRect l="4507" r="6914"/>
          <a:stretch>
            <a:fillRect/>
          </a:stretch>
        </p:blipFill>
        <p:spPr bwMode="auto">
          <a:xfrm>
            <a:off x="4675173" y="3415308"/>
            <a:ext cx="4176465" cy="33123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Прямоугольник 1"/>
          <p:cNvSpPr/>
          <p:nvPr/>
        </p:nvSpPr>
        <p:spPr>
          <a:xfrm>
            <a:off x="476713" y="1233522"/>
            <a:ext cx="4131291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Во время Великой Отечественной войны Новороссийск являлся важной базой Черноморского флота. В ноябре 1941 г. сюда был переведён основной состав его штаба. В 1941-1942 гг. через Новороссийск снабжался осажденный Севастополь.   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19 августа 1942 года начались бои за Новороссийск. 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Они продолжались 393 дня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.   В начале сентября 1942 г. немецко-фашистские войска захватили большую часть города. В оккупированной части действовала подпольная организация.   В ночь на 4 февраля 1943 г. в южном Новороссийске, в районе </a:t>
            </a:r>
            <a:r>
              <a:rPr lang="ru-RU" sz="1400" dirty="0" err="1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Станички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, был высажен морской десант, который захватил плацдарм и удерживал его до полного освобождения города советскими войсками 16 сентября 1943 года.</a:t>
            </a:r>
          </a:p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14 сентября 1973 г. Новороссийску присвоено звание «Город-герой»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40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" y="2385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9" name="Picture 4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4263" t="13538" r="2274" b="9891"/>
          <a:stretch>
            <a:fillRect/>
          </a:stretch>
        </p:blipFill>
        <p:spPr bwMode="auto">
          <a:xfrm>
            <a:off x="179388" y="188913"/>
            <a:ext cx="43211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" name="Picture 3" descr="C:\Documents and Settings\Admin\Рабочий стол\odessa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96895"/>
            <a:ext cx="4338637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1" name="Picture 4" descr="C:\Documents and Settings\Admin\Рабочий стол\1200-Memorial_nyy-kompleks-__Kryl_ya-pobedy__.jpg"/>
          <p:cNvPicPr>
            <a:picLocks noChangeAspect="1" noChangeArrowheads="1"/>
          </p:cNvPicPr>
          <p:nvPr/>
        </p:nvPicPr>
        <p:blipFill>
          <a:blip r:embed="rId5" cstate="print"/>
          <a:srcRect b="12201"/>
          <a:stretch>
            <a:fillRect/>
          </a:stretch>
        </p:blipFill>
        <p:spPr bwMode="auto">
          <a:xfrm>
            <a:off x="4822825" y="3356992"/>
            <a:ext cx="4321175" cy="301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" name="Прямоугольник 1"/>
          <p:cNvSpPr/>
          <p:nvPr/>
        </p:nvSpPr>
        <p:spPr>
          <a:xfrm>
            <a:off x="612131" y="4894455"/>
            <a:ext cx="38884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Почетное звание «Город-герой» было официально вручено Одессе в день выхода «Положения о высшей степени отличия - звании “Город-герой”» 8 мая 1965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5677" y="4076603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Освобождена Одесса была 10 апреля 1944 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5648" y="1888302"/>
            <a:ext cx="371189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</a:rPr>
              <a:t>Уже в августе 1941 г. Одесса была полностью окружена гитлеровскими войсками. Ее героическая оборона длилась 73 дня, на протяжении которых советская армия и отряды народного ополчения защищали город от вторжения врага. </a:t>
            </a:r>
          </a:p>
        </p:txBody>
      </p:sp>
    </p:spTree>
    <p:extLst>
      <p:ext uri="{BB962C8B-B14F-4D97-AF65-F5344CB8AC3E}">
        <p14:creationId xmlns:p14="http://schemas.microsoft.com/office/powerpoint/2010/main" val="191426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900igr.net/up/datas/125680/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47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36" y="0"/>
            <a:ext cx="8833734" cy="707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8370" y="1231651"/>
            <a:ext cx="4572000" cy="36599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875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 самый длинный день в году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его безоблачной погодой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 выдал общую беду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всех, на все четыре года.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875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такой вдавила след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стольких наземь положила,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двадцать лет и тридцать лет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Живым не верится, что живы.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592" y="596904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Константин Симонов</a:t>
            </a:r>
            <a:endParaRPr lang="ru-RU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24smi.org/public/media/resize/800x-/celebrity/2017/09/08/p4SHUhjmwmdX_konstantin-simon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47" y="1486635"/>
            <a:ext cx="3076385" cy="410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05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33741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6" name="Picture 4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4922" t="18931" r="2548" b="5344"/>
          <a:stretch>
            <a:fillRect/>
          </a:stretch>
        </p:blipFill>
        <p:spPr bwMode="auto">
          <a:xfrm>
            <a:off x="179512" y="188640"/>
            <a:ext cx="4104456" cy="93610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7" name="Picture 5" descr="C:\Documents and Settings\Admin\Рабочий стол\FGN_0247_.jpg"/>
          <p:cNvPicPr>
            <a:picLocks noChangeAspect="1" noChangeArrowheads="1"/>
          </p:cNvPicPr>
          <p:nvPr/>
        </p:nvPicPr>
        <p:blipFill>
          <a:blip r:embed="rId4" cstate="print"/>
          <a:srcRect l="17955" r="25346" b="12061"/>
          <a:stretch>
            <a:fillRect/>
          </a:stretch>
        </p:blipFill>
        <p:spPr bwMode="auto">
          <a:xfrm>
            <a:off x="4824651" y="29783"/>
            <a:ext cx="4320480" cy="33123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Picture 6" descr="C:\Documents and Settings\Admin\Рабочий стол\143226oj9qij1hsp9j2ac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8316" y="3429000"/>
            <a:ext cx="4286250" cy="30099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586406" y="1124744"/>
            <a:ext cx="4131326" cy="4719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Война пришла в Севастополь в 3 часа утра 22 июня 1941 года. Именно тогда орудия Черноморской эскадры и зенитные батареи открыли огонь по фашистским самолетам, рвавшимся к городу. Грозной силой стал для гитлеровцев Черноморский флот. Корабли наносили мощные удары по вражеским объектам, надводные суда и подводные лодки доставляли в осажденный город боеприпасы и пополнение. Из города на кораблях было вывезено на Большую землю 30 тысяч раненых и 15 тысяч гражданского населения.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Черноморский город сопротивлялся врагу 250 дней.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 9 мая 1944 года советские войска мощным штурмом освободили Севастополь.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    8 мая 1965 г. Севастополю присвоено звание «Город-герой».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560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51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Picture 2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2051" t="11359" r="1571" b="9130"/>
          <a:stretch>
            <a:fillRect/>
          </a:stretch>
        </p:blipFill>
        <p:spPr bwMode="auto">
          <a:xfrm>
            <a:off x="179512" y="188640"/>
            <a:ext cx="4032448" cy="94912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Picture 4" descr="http://img15.nnm.ru/1/b/c/e/e/788061dd22fb64be51b6aa166c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88640"/>
            <a:ext cx="4657725" cy="317715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7" name="Picture 5" descr="C:\Documents and Settings\Admin\Рабочий стол\2076_1281968758.jpg"/>
          <p:cNvPicPr>
            <a:picLocks noChangeAspect="1" noChangeArrowheads="1"/>
          </p:cNvPicPr>
          <p:nvPr/>
        </p:nvPicPr>
        <p:blipFill>
          <a:blip r:embed="rId5" cstate="print"/>
          <a:srcRect l="945" r="5501" b="5907"/>
          <a:stretch>
            <a:fillRect/>
          </a:stretch>
        </p:blipFill>
        <p:spPr bwMode="auto">
          <a:xfrm>
            <a:off x="4283968" y="3501008"/>
            <a:ext cx="4680520" cy="316835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4" name="Прямоугольник 3"/>
          <p:cNvSpPr/>
          <p:nvPr/>
        </p:nvSpPr>
        <p:spPr>
          <a:xfrm>
            <a:off x="323528" y="1488902"/>
            <a:ext cx="3758133" cy="5314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Фашистские самолёты появились над Смоленском на третий день войны, в ночь на 24 июня, а 29 июня они вели воздушную атаку ровно 6 часов. Центральные улицы лежали в руинах, дым и огонь высоко поднимались в небо. </a:t>
            </a:r>
            <a:r>
              <a:rPr lang="ru-RU" sz="1400" u="sng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Смоленское сражение длилось с 10 июля по 10 сентября</a:t>
            </a: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, именно здесь дал трещину план молниеносной войны против России, поблек миф о непобедимости фашистской армии.</a:t>
            </a:r>
          </a:p>
          <a:p>
            <a:pPr marR="95250" algn="just">
              <a:spcAft>
                <a:spcPts val="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А 25 сентября 1943 года Смоленск был освобожден.</a:t>
            </a:r>
          </a:p>
          <a:p>
            <a:pPr marR="95250" algn="just">
              <a:spcAft>
                <a:spcPts val="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7 мая 1985 года, накануне 40-летия Победы, за мужество и стойкость защитников города, массовый героизм трудящихся в годы Великой войны Смоленску было присвоено звание «Город-Герой».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 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623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504" y="21747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Picture 4" descr="C:\Documents and Settings\Admin\Рабочий стол\Изображение.jpg"/>
          <p:cNvPicPr>
            <a:picLocks noChangeAspect="1" noChangeArrowheads="1"/>
          </p:cNvPicPr>
          <p:nvPr/>
        </p:nvPicPr>
        <p:blipFill>
          <a:blip r:embed="rId3" cstate="print"/>
          <a:srcRect l="4413" t="6245" r="2341" b="9891"/>
          <a:stretch>
            <a:fillRect/>
          </a:stretch>
        </p:blipFill>
        <p:spPr bwMode="auto">
          <a:xfrm>
            <a:off x="-235699" y="90418"/>
            <a:ext cx="4464496" cy="115212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Picture 5" descr="C:\Documents and Settings\Admin\Рабочий стол\tri_shtyka-26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6"/>
          <a:stretch>
            <a:fillRect/>
          </a:stretch>
        </p:blipFill>
        <p:spPr>
          <a:xfrm>
            <a:off x="0" y="1338714"/>
            <a:ext cx="3965614" cy="53349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73118" y="620688"/>
            <a:ext cx="4387314" cy="605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С самого начала войны Тула была форпостом Москвы. В конце октября 1941 г. танковые дивизии гитлеровцев начали атаку города, но захватить Тулу им не удалось. Тогда они обошли город с востока и юго-востока, но это не принесло им победы, наоборот, сдержало силы, направленные на захват Москвы. Воины и бойцы народного ополчения сделали Тулу неприступной крепостью для фашистов. Героическая оборона Тулы помогла защитить Москву, облегчила положение на Брянском фронте. В декабре 1941 г. войска Западного фронта разгромили ударную танковую группировку фашистов и ликвидировали угрозу Москве.</a:t>
            </a:r>
          </a:p>
          <a:p>
            <a:pPr algn="just">
              <a:spcBef>
                <a:spcPts val="150"/>
              </a:spcBef>
              <a:spcAft>
                <a:spcPts val="15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Не случайно Тулу справедливо называют арсеналом и щитом России.         7 декабря 1976 г. Туле присвоено звание «Город-герой».</a:t>
            </a:r>
            <a:endParaRPr lang="ru-RU" sz="16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50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16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8044" y="2198360"/>
            <a:ext cx="3168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5 декабря    Войска Калининского фронта перешли в контрнаступление. Началась  Калининская наступательная операция (5.12.1941-7. 01.1942 </a:t>
            </a:r>
            <a:r>
              <a:rPr lang="ru-RU" altLang="ru-RU" sz="1600" b="1" dirty="0" err="1">
                <a:solidFill>
                  <a:srgbClr val="0000FF"/>
                </a:solidFill>
                <a:latin typeface="Arial Black" panose="020B0A04020102020204" pitchFamily="34" charset="0"/>
              </a:rPr>
              <a:t>г.г</a:t>
            </a: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.).</a:t>
            </a:r>
          </a:p>
          <a:p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 16 декабря    Город Калинин  освобождён от оккупантов.</a:t>
            </a:r>
            <a:endParaRPr lang="ru-RU" altLang="ru-RU" sz="16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818535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Краткая хроника событий Калининской области 1941-1945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024" y="1656428"/>
            <a:ext cx="4860032" cy="602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000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1941 год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22 </a:t>
            </a: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июня Немецко-фашистские захватчики вероломно напали на нашу страну. В Калининской области объявлено военное положение.</a:t>
            </a:r>
            <a:r>
              <a:rPr lang="ru-RU" altLang="ru-RU" sz="1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altLang="ru-RU" sz="1600" dirty="0">
                <a:solidFill>
                  <a:srgbClr val="0000FF"/>
                </a:solidFill>
                <a:latin typeface="Arial Black" panose="020B0A04020102020204" pitchFamily="34" charset="0"/>
              </a:rPr>
              <a:t>       </a:t>
            </a: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23 июня По Указу Президиума Верховного Совета СССР в области началась мобилизация военнообязанных.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      5 июля Немецко-фашистские войска вторглись в западные районы Калининской области. Захватили первый районный центр Калининской области – город Себеж.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      10 октября - 4 декабря  Калининская оборонительная операция.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     14 октября После упорных боев советские войска оставили г. Калинин и г. Ржев.</a:t>
            </a:r>
            <a:r>
              <a:rPr lang="ru-RU" altLang="ru-RU" sz="1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  <a:latin typeface="Arial Black" panose="020B0A04020102020204" pitchFamily="34" charset="0"/>
              </a:rPr>
              <a:t>     17 октября Создан Калининский фронт. Командующим фронтом назначен генерал-полковник И.С. Конев.</a:t>
            </a:r>
            <a:r>
              <a:rPr lang="ru-RU" altLang="ru-RU" sz="16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ru-RU" altLang="ru-RU" sz="2000" dirty="0"/>
          </a:p>
          <a:p>
            <a:pPr>
              <a:lnSpc>
                <a:spcPct val="90000"/>
              </a:lnSpc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613018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2" y="33265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1748908"/>
            <a:ext cx="352839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1943</a:t>
            </a:r>
          </a:p>
          <a:p>
            <a:r>
              <a:rPr lang="ru-RU" altLang="ru-RU" sz="1600" b="1" dirty="0">
                <a:solidFill>
                  <a:srgbClr val="0000FF"/>
                </a:solidFill>
              </a:rPr>
              <a:t>3 марта После ожесточенных боев советские войска освободили от немецко-фашистских захватчиков город Ржев.</a:t>
            </a:r>
          </a:p>
          <a:p>
            <a:r>
              <a:rPr lang="ru-RU" altLang="ru-RU" sz="1600" b="1" dirty="0">
                <a:solidFill>
                  <a:srgbClr val="0000FF"/>
                </a:solidFill>
              </a:rPr>
              <a:t>       9 апреля Решением бюро обкома ВКП(б) создана областная комиссия по установлению и расследованию злодеяний немецко-фашистских захватчиков на территории </a:t>
            </a:r>
            <a:r>
              <a:rPr lang="ru-RU" altLang="ru-RU" sz="1600" b="1" dirty="0" smtClean="0">
                <a:solidFill>
                  <a:srgbClr val="0000FF"/>
                </a:solidFill>
              </a:rPr>
              <a:t>области.</a:t>
            </a:r>
          </a:p>
          <a:p>
            <a:r>
              <a:rPr lang="ru-RU" altLang="ru-RU" sz="1600" b="1" dirty="0" smtClean="0">
                <a:solidFill>
                  <a:srgbClr val="0000FF"/>
                </a:solidFill>
              </a:rPr>
              <a:t>1944</a:t>
            </a:r>
          </a:p>
          <a:p>
            <a:r>
              <a:rPr lang="ru-RU" altLang="ru-RU" sz="1400" b="1" dirty="0">
                <a:solidFill>
                  <a:srgbClr val="0000FF"/>
                </a:solidFill>
              </a:rPr>
              <a:t>23 июня – 19 июля Во время разгрома немецко-фашистской группы армии “Центр” были освобождены населенные пункты Себеж, Опочка, </a:t>
            </a:r>
            <a:r>
              <a:rPr lang="ru-RU" altLang="ru-RU" sz="1400" b="1" dirty="0" err="1">
                <a:solidFill>
                  <a:srgbClr val="0000FF"/>
                </a:solidFill>
              </a:rPr>
              <a:t>Идрица</a:t>
            </a:r>
            <a:r>
              <a:rPr lang="ru-RU" altLang="ru-RU" sz="1400" b="1" dirty="0">
                <a:solidFill>
                  <a:srgbClr val="0000FF"/>
                </a:solidFill>
              </a:rPr>
              <a:t>, Пушкинские Горы, Кудеверь, Пустошка, Красногородское и завершилось освобождение Калининской области (в довоенных границах) от оккупации.</a:t>
            </a:r>
          </a:p>
          <a:p>
            <a:r>
              <a:rPr lang="ru-RU" altLang="ru-RU" sz="1400" b="1" dirty="0">
                <a:solidFill>
                  <a:srgbClr val="0000FF"/>
                </a:solidFill>
              </a:rPr>
              <a:t>        </a:t>
            </a:r>
          </a:p>
          <a:p>
            <a:endParaRPr lang="ru-RU" altLang="ru-RU" sz="16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818535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>
                <a:solidFill>
                  <a:srgbClr val="0000FF"/>
                </a:solidFill>
                <a:latin typeface="Arial Black" panose="020B0A04020102020204" pitchFamily="34" charset="0"/>
              </a:rPr>
              <a:t>Краткая хроника событий Калининской области 1941-1945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024" y="1656428"/>
            <a:ext cx="4860032" cy="568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000" b="1" dirty="0" smtClean="0">
                <a:solidFill>
                  <a:srgbClr val="0000FF"/>
                </a:solidFill>
              </a:rPr>
              <a:t>1942 год</a:t>
            </a:r>
          </a:p>
          <a:p>
            <a:r>
              <a:rPr lang="ru-RU" altLang="ru-RU" sz="1600" b="1" dirty="0"/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15 января Освобожден от фашистских оккупантов п. Селижарово</a:t>
            </a:r>
            <a:r>
              <a:rPr lang="ru-RU" altLang="ru-RU" sz="1400" b="1" dirty="0">
                <a:solidFill>
                  <a:srgbClr val="0000FF"/>
                </a:solidFill>
              </a:rPr>
              <a:t>.  </a:t>
            </a:r>
            <a:endParaRPr lang="ru-RU" altLang="ru-RU" sz="1600" b="1" dirty="0">
              <a:solidFill>
                <a:srgbClr val="0000FF"/>
              </a:solidFill>
            </a:endParaRPr>
          </a:p>
          <a:p>
            <a:r>
              <a:rPr lang="ru-RU" altLang="ru-RU" sz="1600" b="1" dirty="0">
                <a:solidFill>
                  <a:srgbClr val="0000FF"/>
                </a:solidFill>
              </a:rPr>
              <a:t>      16 января </a:t>
            </a:r>
            <a:r>
              <a:rPr lang="ru-RU" altLang="ru-RU" sz="1400" b="1" dirty="0">
                <a:solidFill>
                  <a:srgbClr val="0000FF"/>
                </a:solidFill>
              </a:rPr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Освобождены от фашистских оккупантов Пено и </a:t>
            </a:r>
            <a:r>
              <a:rPr lang="ru-RU" altLang="ru-RU" sz="1600" b="1" dirty="0" err="1">
                <a:solidFill>
                  <a:srgbClr val="0000FF"/>
                </a:solidFill>
              </a:rPr>
              <a:t>Андреаполь</a:t>
            </a:r>
            <a:r>
              <a:rPr lang="ru-RU" altLang="ru-RU" sz="1600" b="1" dirty="0">
                <a:solidFill>
                  <a:srgbClr val="0000FF"/>
                </a:solidFill>
              </a:rPr>
              <a:t>. </a:t>
            </a:r>
          </a:p>
          <a:p>
            <a:r>
              <a:rPr lang="ru-RU" altLang="ru-RU" sz="1400" b="1" dirty="0">
                <a:solidFill>
                  <a:srgbClr val="0000FF"/>
                </a:solidFill>
              </a:rPr>
              <a:t>        </a:t>
            </a:r>
            <a:r>
              <a:rPr lang="ru-RU" altLang="ru-RU" sz="1600" b="1" dirty="0" smtClean="0">
                <a:solidFill>
                  <a:srgbClr val="0000FF"/>
                </a:solidFill>
              </a:rPr>
              <a:t>21 </a:t>
            </a:r>
            <a:r>
              <a:rPr lang="ru-RU" altLang="ru-RU" sz="1600" b="1" dirty="0">
                <a:solidFill>
                  <a:srgbClr val="0000FF"/>
                </a:solidFill>
              </a:rPr>
              <a:t>января</a:t>
            </a:r>
            <a:r>
              <a:rPr lang="ru-RU" altLang="ru-RU" sz="3200" b="1" dirty="0">
                <a:solidFill>
                  <a:srgbClr val="0000FF"/>
                </a:solidFill>
              </a:rPr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Советские войска освободили  Торопец, Западную Двину. 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</a:rPr>
              <a:t>      25 января</a:t>
            </a:r>
            <a:r>
              <a:rPr lang="ru-RU" altLang="ru-RU" sz="3200" b="1" dirty="0">
                <a:solidFill>
                  <a:srgbClr val="0000FF"/>
                </a:solidFill>
              </a:rPr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Советские войска освободили  Нелидово.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</a:rPr>
              <a:t>      6 марта</a:t>
            </a:r>
            <a:r>
              <a:rPr lang="ru-RU" altLang="ru-RU" sz="3200" b="1" dirty="0">
                <a:solidFill>
                  <a:srgbClr val="0000FF"/>
                </a:solidFill>
              </a:rPr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За отвагу и героизм, проявленные в борьбе с немецко-фашистскими захватчиками партизанке </a:t>
            </a:r>
            <a:r>
              <a:rPr lang="ru-RU" altLang="ru-RU" sz="1600" b="1" dirty="0" err="1">
                <a:solidFill>
                  <a:srgbClr val="0000FF"/>
                </a:solidFill>
              </a:rPr>
              <a:t>Пеновского</a:t>
            </a:r>
            <a:r>
              <a:rPr lang="ru-RU" altLang="ru-RU" sz="1600" b="1" dirty="0">
                <a:solidFill>
                  <a:srgbClr val="0000FF"/>
                </a:solidFill>
              </a:rPr>
              <a:t> отряда Чайкиной Елизавете Ивановне посмертно присвоено звание Героя Советского Союза.</a:t>
            </a:r>
          </a:p>
          <a:p>
            <a:pPr>
              <a:lnSpc>
                <a:spcPct val="90000"/>
              </a:lnSpc>
            </a:pPr>
            <a:r>
              <a:rPr lang="ru-RU" altLang="ru-RU" sz="1600" b="1" dirty="0">
                <a:solidFill>
                  <a:srgbClr val="0000FF"/>
                </a:solidFill>
              </a:rPr>
              <a:t>      20 августа</a:t>
            </a:r>
            <a:r>
              <a:rPr lang="ru-RU" altLang="ru-RU" sz="3200" b="1" dirty="0">
                <a:solidFill>
                  <a:srgbClr val="0000FF"/>
                </a:solidFill>
              </a:rPr>
              <a:t> </a:t>
            </a:r>
            <a:r>
              <a:rPr lang="ru-RU" altLang="ru-RU" sz="1600" b="1" dirty="0">
                <a:solidFill>
                  <a:srgbClr val="0000FF"/>
                </a:solidFill>
              </a:rPr>
              <a:t>Создан 1-й Калининский партизанский корпус. Командиром корпуса назначен капитан В.В. Разумов</a:t>
            </a:r>
            <a:r>
              <a:rPr lang="ru-RU" altLang="ru-RU" sz="1600" b="1" dirty="0" smtClean="0">
                <a:solidFill>
                  <a:srgbClr val="0000FF"/>
                </a:solidFill>
              </a:rPr>
              <a:t>.   </a:t>
            </a:r>
            <a:endParaRPr lang="ru-RU" altLang="ru-RU" sz="16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1600" b="1">
                <a:solidFill>
                  <a:srgbClr val="0000FF"/>
                </a:solidFill>
              </a:rPr>
              <a:t>   </a:t>
            </a:r>
            <a:r>
              <a:rPr lang="ru-RU" altLang="ru-RU" sz="1600" b="1" smtClean="0">
                <a:solidFill>
                  <a:srgbClr val="0000FF"/>
                </a:solidFill>
              </a:rPr>
              <a:t>23 </a:t>
            </a:r>
            <a:r>
              <a:rPr lang="ru-RU" altLang="ru-RU" sz="1600" b="1" dirty="0">
                <a:solidFill>
                  <a:srgbClr val="0000FF"/>
                </a:solidFill>
              </a:rPr>
              <a:t>августа  Советские войска освободили г. Зубцов.</a:t>
            </a:r>
          </a:p>
          <a:p>
            <a:r>
              <a:rPr lang="ru-RU" altLang="ru-RU" sz="1400" b="1" dirty="0">
                <a:solidFill>
                  <a:srgbClr val="0000FF"/>
                </a:solidFill>
              </a:rPr>
              <a:t>                 </a:t>
            </a:r>
            <a:endParaRPr lang="ru-RU" altLang="ru-RU" sz="2000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ru-RU" altLang="ru-RU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904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9" y="5486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6088" y="793712"/>
            <a:ext cx="5227847" cy="10810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Мои земляки – герои </a:t>
            </a:r>
          </a:p>
          <a:p>
            <a:pPr algn="ctr"/>
            <a:r>
              <a:rPr lang="ru-RU" sz="3200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Советского Союза</a:t>
            </a:r>
            <a:endParaRPr lang="ru-RU" sz="320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48163" y="1772816"/>
            <a:ext cx="2491543" cy="349805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651" y="1921091"/>
            <a:ext cx="2271167" cy="32015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36096" y="5329632"/>
            <a:ext cx="3384376" cy="115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Антонов </a:t>
            </a:r>
            <a:endParaRPr lang="ru-RU" dirty="0" smtClean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Петрович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(1920-1989)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5495099"/>
            <a:ext cx="3312368" cy="115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Виноградов</a:t>
            </a: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Андрей Степанович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(1905-1947)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178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2667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60405" y="6650985"/>
            <a:ext cx="4524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6088" y="793712"/>
            <a:ext cx="5227847" cy="10810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Мои земляки – герои </a:t>
            </a:r>
          </a:p>
          <a:p>
            <a:pPr algn="ctr"/>
            <a:r>
              <a:rPr lang="ru-RU" sz="3200" dirty="0" smtClean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Советского Союза</a:t>
            </a:r>
            <a:endParaRPr lang="ru-RU" sz="320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708" y="1784045"/>
            <a:ext cx="2896760" cy="3861991"/>
          </a:xfrm>
          <a:prstGeom prst="rect">
            <a:avLst/>
          </a:prstGeom>
        </p:spPr>
      </p:pic>
      <p:pic>
        <p:nvPicPr>
          <p:cNvPr id="2050" name="Picture 2" descr="Анатолий Иванович Синьков (1916—198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15689"/>
            <a:ext cx="2448272" cy="264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68983" y="5733256"/>
            <a:ext cx="3398961" cy="1156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Виноградов </a:t>
            </a:r>
            <a:endParaRPr lang="ru-RU" sz="1600" dirty="0" smtClean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16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Степанович</a:t>
            </a:r>
            <a:endParaRPr lang="ru-RU" sz="16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16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(1905-1947</a:t>
            </a:r>
            <a:r>
              <a:rPr lang="ru-RU" sz="16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20873" y="4771422"/>
            <a:ext cx="3611567" cy="116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Синьков </a:t>
            </a:r>
            <a:endParaRPr lang="ru-RU" dirty="0" smtClean="0">
              <a:solidFill>
                <a:srgbClr val="0000FF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Анатолий </a:t>
            </a: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Иванович</a:t>
            </a:r>
            <a:endParaRPr lang="ru-RU" sz="1400" dirty="0">
              <a:solidFill>
                <a:srgbClr val="0000FF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76250" algn="ctr">
              <a:lnSpc>
                <a:spcPts val="165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(1916-1986)</a:t>
            </a: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754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7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0008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453" y="258396"/>
            <a:ext cx="1917079" cy="22999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51501"/>
            <a:ext cx="2228164" cy="2339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340" y="260648"/>
            <a:ext cx="3619831" cy="2721114"/>
          </a:xfrm>
          <a:prstGeom prst="rect">
            <a:avLst/>
          </a:prstGeom>
        </p:spPr>
      </p:pic>
      <p:pic>
        <p:nvPicPr>
          <p:cNvPr id="8" name="Picture 2" descr="https://xn--80aabjgcazhvhne0bhfafqd0q.xn--p1ai/wp-content/uploads/2019/02/2019-02-03_23-37-3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78" y="3068960"/>
            <a:ext cx="6207285" cy="300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572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11017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247045"/>
            <a:ext cx="7812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</a:rPr>
              <a:t>    Первые послевоенные выборы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</a:rPr>
              <a:t> 10 февраля 1946 года</a:t>
            </a:r>
            <a:endParaRPr lang="ru-RU" sz="4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Уже послевоенный плакат, может к выборам 1946 года, а может и 50-го.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46" y="1412776"/>
            <a:ext cx="4674096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Выборы в Верховный Совет СССР 1946 год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70484"/>
            <a:ext cx="4139952" cy="4522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5818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ttp://ikvo.ru/upload/resize_cache/iblock/a13/1024_860_1/2192_1_201_9_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61" y="7864"/>
            <a:ext cx="3672408" cy="7399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tatic.auction.ru/offer_images/2016/02/07/02/big/E/EdUGqTHsAis/vse_na_vybory_v_verkhovnyj_sovet_sssr_1946_god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1" t="15821" r="9558" b="17889"/>
          <a:stretch/>
        </p:blipFill>
        <p:spPr bwMode="auto">
          <a:xfrm>
            <a:off x="3672408" y="456970"/>
            <a:ext cx="4936044" cy="57083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6850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09" y="1340768"/>
            <a:ext cx="4012915" cy="53484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6016" y="1776246"/>
            <a:ext cx="4117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«Война </a:t>
            </a: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– величайшее из несчастий, которое мог </a:t>
            </a:r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выдумать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человек</a:t>
            </a:r>
            <a:r>
              <a:rPr lang="ru-RU" sz="2400" dirty="0">
                <a:solidFill>
                  <a:srgbClr val="0000FF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".</a:t>
            </a:r>
            <a:endParaRPr lang="ru-RU" sz="2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89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http://i.mycdn.me/i?r=AzEPZsRbOZEKgBhR0XGMT1RkNAppjANoGFRjyekXa6_Z7KaKTM5SRkZCeTgDn6uOyic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2684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уги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3990"/>
            <a:ext cx="3810000" cy="6429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dn2.vedomosti.ru/crop/image/2017/30/mp8tm/original-tf5.jpg?height=946&amp;width=142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04" y="23990"/>
            <a:ext cx="5526496" cy="6429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4030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" y="-433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http://i.pipec.info/20200201/96252611384627_83704375_1457392664437849_5993118981685248000_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30" y="-433"/>
            <a:ext cx="4842421" cy="431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zak-kor.net/uploads/posts/2015-10/1445710701_69-elections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10" y="2580207"/>
            <a:ext cx="4482380" cy="4277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916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38" y="1340768"/>
            <a:ext cx="2994094" cy="36022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0977" y="1231651"/>
            <a:ext cx="42494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Прошла война, прошла страда,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Но боль взывает к людям: 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"Давайте, люди, никогда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об этом не забудем. 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Пусть память верную о ней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Хранят, об этой муке,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И дети нынешних детей,</a:t>
            </a:r>
            <a:b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</a:br>
            <a:r>
              <a:rPr 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И наших внуков внуки. 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000FF"/>
                </a:solidFill>
                <a:latin typeface="Arial Black" panose="020B0A04020102020204" pitchFamily="34" charset="0"/>
              </a:rPr>
              <a:t> </a:t>
            </a:r>
            <a:endParaRPr lang="ru-RU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  <a:spcAft>
                <a:spcPts val="1875"/>
              </a:spcAft>
            </a:pPr>
            <a:endParaRPr lang="ru-RU" sz="1400" dirty="0">
              <a:solidFill>
                <a:srgbClr val="0000FF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4593" y="4970441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Александр Твардовский</a:t>
            </a:r>
            <a:endParaRPr lang="ru-RU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166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6372200" cy="4104456"/>
          </a:xfrm>
          <a:prstGeom prst="rect">
            <a:avLst/>
          </a:prstGeom>
        </p:spPr>
      </p:pic>
      <p:pic>
        <p:nvPicPr>
          <p:cNvPr id="5" name="вальс выпускной перед ВОВ — тре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218684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130" y="4478283"/>
            <a:ext cx="3369374" cy="246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91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352928" cy="6048672"/>
          </a:xfrm>
          <a:prstGeom prst="rect">
            <a:avLst/>
          </a:prstGeom>
        </p:spPr>
      </p:pic>
      <p:pic>
        <p:nvPicPr>
          <p:cNvPr id="5" name="Голос Левитана о начале вой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47228" y="5937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36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Словарные слова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7136" y="1397920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немецко-фашистские захватчики</a:t>
            </a: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Великая Отечественная </a:t>
            </a:r>
            <a:r>
              <a:rPr lang="ru-RU" sz="2000" dirty="0" smtClean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война</a:t>
            </a:r>
            <a:r>
              <a:rPr lang="ru-RU" sz="2000" dirty="0">
                <a:solidFill>
                  <a:srgbClr val="0000FF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, страна, Родина, Отечество</a:t>
            </a:r>
            <a:endParaRPr lang="ru-RU" sz="20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79" y="2961861"/>
            <a:ext cx="4093551" cy="2916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630" y="2520572"/>
            <a:ext cx="4897370" cy="433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4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08"/>
            <a:ext cx="96115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«  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Урок    Победы</a:t>
            </a:r>
            <a:r>
              <a:rPr lang="ru-RU" sz="6000" b="1" dirty="0">
                <a:solidFill>
                  <a:srgbClr val="C00000"/>
                </a:solidFill>
                <a:latin typeface="Monotype Corsiva" pitchFamily="66" charset="0"/>
              </a:rPr>
              <a:t>!»</a:t>
            </a:r>
          </a:p>
          <a:p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://900igr.net/up/datas/163445/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40552" cy="685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67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72"/>
            <a:ext cx="9611544" cy="6831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http://900igr.net/up/datas/93302/0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877622" cy="61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799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6416" y="74525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419" y="431426"/>
            <a:ext cx="4852837" cy="1402202"/>
          </a:xfrm>
          <a:prstGeom prst="rect">
            <a:avLst/>
          </a:prstGeom>
        </p:spPr>
      </p:pic>
      <p:pic>
        <p:nvPicPr>
          <p:cNvPr id="8" name="Picture 3" descr="C:\Documents and Settings\Admin\Рабочий стол\Изображение 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42624"/>
            <a:ext cx="4824536" cy="469935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5" name="Прямоугольник 4"/>
          <p:cNvSpPr/>
          <p:nvPr/>
        </p:nvSpPr>
        <p:spPr>
          <a:xfrm>
            <a:off x="5004048" y="2098727"/>
            <a:ext cx="4139952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Брест (крепость-герой)</a:t>
            </a:r>
            <a:r>
              <a:rPr lang="en-US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 – 1965</a:t>
            </a:r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Волгоград (Сталинград) – 1945г.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Керчь – 1973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Ленинград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(</a:t>
            </a:r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Санкт- Петербург) – 1945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Минск – 1974г.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Москва – 1965 г. 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Мурманск – 1985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Новороссийск – 1973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Одесса – 1945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Севастополь – 1945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Смоленск – 1985 г.</a:t>
            </a:r>
          </a:p>
          <a:p>
            <a:r>
              <a:rPr lang="ru-RU" altLang="ru-RU" dirty="0">
                <a:solidFill>
                  <a:srgbClr val="0000FF"/>
                </a:solidFill>
                <a:latin typeface="Arial Black" panose="020B0A04020102020204" pitchFamily="34" charset="0"/>
              </a:rPr>
              <a:t>Тула – 1976 г</a:t>
            </a:r>
            <a:r>
              <a:rPr lang="ru-RU" altLang="ru-RU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.</a:t>
            </a:r>
          </a:p>
          <a:p>
            <a:r>
              <a:rPr lang="ru-RU" altLang="ru-RU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Киев- 1965 г.</a:t>
            </a:r>
            <a:endParaRPr lang="ru-RU" altLang="ru-RU" dirty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algn="just">
              <a:buFont typeface="Wingdings" panose="05000000000000000000" pitchFamily="2" charset="2"/>
              <a:buNone/>
            </a:pPr>
            <a:r>
              <a:rPr lang="ru-RU" altLang="ru-RU" sz="1100" dirty="0"/>
              <a:t>        </a:t>
            </a:r>
            <a:r>
              <a:rPr lang="ru-RU" altLang="ru-RU" sz="1100" dirty="0" smtClean="0"/>
              <a:t>(</a:t>
            </a:r>
            <a:endParaRPr lang="ru-RU" altLang="ru-RU" sz="1100" dirty="0"/>
          </a:p>
        </p:txBody>
      </p:sp>
    </p:spTree>
    <p:extLst>
      <p:ext uri="{BB962C8B-B14F-4D97-AF65-F5344CB8AC3E}">
        <p14:creationId xmlns:p14="http://schemas.microsoft.com/office/powerpoint/2010/main" val="3662761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965</TotalTime>
  <Words>1153</Words>
  <Application>Microsoft Office PowerPoint</Application>
  <PresentationFormat>Экран (4:3)</PresentationFormat>
  <Paragraphs>152</Paragraphs>
  <Slides>33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Calibri</vt:lpstr>
      <vt:lpstr>Monotype Corsiva</vt:lpstr>
      <vt:lpstr>Times New Roman</vt:lpstr>
      <vt:lpstr>Wingdings</vt:lpstr>
      <vt:lpstr>Тема Office</vt:lpstr>
      <vt:lpstr>  </vt:lpstr>
      <vt:lpstr>          </vt:lpstr>
      <vt:lpstr>          </vt:lpstr>
      <vt:lpstr>          </vt:lpstr>
      <vt:lpstr>          </vt:lpstr>
      <vt:lpstr>          </vt:lpstr>
      <vt:lpstr>Презентация PowerPoint</vt:lpstr>
      <vt:lpstr>Презентация PowerPoint</vt:lpstr>
      <vt:lpstr>          </vt:lpstr>
      <vt:lpstr>          </vt:lpstr>
      <vt:lpstr>          </vt:lpstr>
      <vt:lpstr>          </vt:lpstr>
      <vt:lpstr>          </vt:lpstr>
      <vt:lpstr>          </vt:lpstr>
      <vt:lpstr>          </vt:lpstr>
      <vt:lpstr>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ДОМ</cp:lastModifiedBy>
  <cp:revision>84</cp:revision>
  <dcterms:created xsi:type="dcterms:W3CDTF">2017-09-29T16:52:27Z</dcterms:created>
  <dcterms:modified xsi:type="dcterms:W3CDTF">2021-08-16T20:11:49Z</dcterms:modified>
</cp:coreProperties>
</file>