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5" r:id="rId3"/>
    <p:sldId id="276" r:id="rId4"/>
    <p:sldId id="272" r:id="rId5"/>
    <p:sldId id="264" r:id="rId6"/>
    <p:sldId id="261" r:id="rId7"/>
    <p:sldId id="262" r:id="rId8"/>
    <p:sldId id="265" r:id="rId9"/>
    <p:sldId id="267" r:id="rId10"/>
    <p:sldId id="266" r:id="rId11"/>
    <p:sldId id="270" r:id="rId12"/>
    <p:sldId id="274" r:id="rId13"/>
    <p:sldId id="281" r:id="rId14"/>
    <p:sldId id="277" r:id="rId15"/>
    <p:sldId id="28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07" autoAdjust="0"/>
  </p:normalViewPr>
  <p:slideViewPr>
    <p:cSldViewPr>
      <p:cViewPr>
        <p:scale>
          <a:sx n="60" d="100"/>
          <a:sy n="60" d="100"/>
        </p:scale>
        <p:origin x="-1098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2627784" y="620688"/>
            <a:ext cx="4320480" cy="151216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C0504D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69592" tIns="269592" rIns="269592" bIns="269592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МУСОР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395536" y="206084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9BBB59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Актуальность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1835696" y="4293096"/>
            <a:ext cx="2376264" cy="16712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CB37C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Виды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5364088" y="422108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EAF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Сортировка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6588224" y="2132856"/>
            <a:ext cx="2220381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6267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Применение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pic>
        <p:nvPicPr>
          <p:cNvPr id="7" name="Рисунок 6" descr="http://7oom.ru/powerpoint/fon-dlya-prezentacii-vesna-08.jpg?ver=3.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2627784" y="620688"/>
            <a:ext cx="4320480" cy="151216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C0504D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69592" tIns="269592" rIns="269592" bIns="269592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МУСОР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395536" y="206084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9BBB59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Актуальность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1835696" y="4293096"/>
            <a:ext cx="2376264" cy="16712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CB37C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Виды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5364088" y="422108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EAF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Сортировка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6588224" y="2132856"/>
            <a:ext cx="2220381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6267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Применение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pic>
        <p:nvPicPr>
          <p:cNvPr id="7" name="Рисунок 6" descr="http://7oom.ru/powerpoint/fon-dlya-prezentacii-vesna-08.jpg?ver=3.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Юлия\Desktop\d7b7b67e57e2f9f3398fafbfc6271b75.jpg.pagespeed.ce.mwXKEbmkV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2627784" y="620688"/>
            <a:ext cx="4320480" cy="151216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C0504D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69592" tIns="269592" rIns="269592" bIns="269592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МУСОР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395536" y="206084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9BBB59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Актуальность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1835696" y="4293096"/>
            <a:ext cx="2376264" cy="16712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CB37C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Виды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5364088" y="422108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EAF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Сортировка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6588224" y="2132856"/>
            <a:ext cx="2220381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6267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Применение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pic>
        <p:nvPicPr>
          <p:cNvPr id="7" name="Рисунок 6" descr="http://7oom.ru/powerpoint/fon-dlya-prezentacii-vesna-08.jpg?ver=3.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админ\Downloads\1676021853_papik-pro-p-musornii-konteiner-risunok-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672"/>
            <a:ext cx="9144000" cy="450703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475656" y="4653136"/>
            <a:ext cx="1656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Стекло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3808" y="4653136"/>
            <a:ext cx="1656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Пластик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99992" y="4581128"/>
            <a:ext cx="19799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Картон и бумага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56176" y="4581128"/>
            <a:ext cx="1767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Пищевые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отходы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Юлия\Desktop\58064e1af145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845"/>
            <a:ext cx="5255893" cy="39539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Юлия\Desktop\мусор-1-1024x613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198894"/>
            <a:ext cx="6096000" cy="36492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3851920" y="764704"/>
            <a:ext cx="7179136" cy="856456"/>
          </a:xfrm>
        </p:spPr>
        <p:txBody>
          <a:bodyPr/>
          <a:lstStyle/>
          <a:p>
            <a:r>
              <a:rPr lang="ru-RU" b="1" i="1" dirty="0" smtClean="0">
                <a:solidFill>
                  <a:srgbClr val="92D050"/>
                </a:solidFill>
              </a:rPr>
              <a:t>31 декабря</a:t>
            </a:r>
            <a:endParaRPr lang="ru-RU" b="1" i="1" dirty="0">
              <a:solidFill>
                <a:srgbClr val="92D05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4323" y="4350843"/>
            <a:ext cx="208342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92D050"/>
                </a:solidFill>
              </a:rPr>
              <a:t>2017 </a:t>
            </a:r>
          </a:p>
          <a:p>
            <a:endParaRPr lang="ru-RU" sz="4400" dirty="0">
              <a:solidFill>
                <a:srgbClr val="92D050"/>
              </a:solidFill>
            </a:endParaRPr>
          </a:p>
          <a:p>
            <a:r>
              <a:rPr lang="ru-RU" sz="4400" dirty="0" smtClean="0">
                <a:solidFill>
                  <a:srgbClr val="92D050"/>
                </a:solidFill>
              </a:rPr>
              <a:t>года</a:t>
            </a:r>
            <a:endParaRPr lang="ru-RU" sz="44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54609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2627784" y="620688"/>
            <a:ext cx="4320480" cy="151216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C0504D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69592" tIns="269592" rIns="269592" bIns="269592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МУСОР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395536" y="206084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9BBB59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Актуальность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1835696" y="4293096"/>
            <a:ext cx="2376264" cy="16712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CB37C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Виды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5364088" y="422108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EAF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Сортировка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6588224" y="2132856"/>
            <a:ext cx="2220381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6267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Применение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pic>
        <p:nvPicPr>
          <p:cNvPr id="7" name="Рисунок 6" descr="http://7oom.ru/powerpoint/fon-dlya-prezentacii-vesna-08.jpg?ver=3.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уменьшить долю мусора в нашей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жизни, надо: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Сократить…</a:t>
            </a:r>
            <a:endParaRPr lang="ru-RU" dirty="0" smtClean="0"/>
          </a:p>
          <a:p>
            <a:r>
              <a:rPr lang="ru-RU" b="1" dirty="0" smtClean="0"/>
              <a:t>Использовать многоразовые предметы: </a:t>
            </a:r>
            <a:endParaRPr lang="ru-RU" dirty="0" smtClean="0"/>
          </a:p>
          <a:p>
            <a:r>
              <a:rPr lang="ru-RU" b="1" dirty="0" smtClean="0"/>
              <a:t>Аккуратно…</a:t>
            </a:r>
          </a:p>
          <a:p>
            <a:r>
              <a:rPr lang="ru-RU" b="1" dirty="0" smtClean="0"/>
              <a:t>Покупать только…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2627784" y="620688"/>
            <a:ext cx="4320480" cy="151216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C0504D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69592" tIns="269592" rIns="269592" bIns="269592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МУСОР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395536" y="206084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9BBB59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Актуальность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1835696" y="4293096"/>
            <a:ext cx="2376264" cy="16712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CB37C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Виды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5364088" y="422108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EAF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Сортировка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6588224" y="2132856"/>
            <a:ext cx="2220381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6267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Применение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pic>
        <p:nvPicPr>
          <p:cNvPr id="7" name="Рисунок 6" descr="http://7oom.ru/powerpoint/fon-dlya-prezentacii-vesna-08.jpg?ver=3.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олилиния 7"/>
          <p:cNvSpPr/>
          <p:nvPr/>
        </p:nvSpPr>
        <p:spPr>
          <a:xfrm>
            <a:off x="2411760" y="764704"/>
            <a:ext cx="4320480" cy="151216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C0504D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69592" tIns="269592" rIns="269592" bIns="269592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МУСОР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6084168" y="2132856"/>
            <a:ext cx="2736304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9BBB59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4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Актуальность</a:t>
            </a:r>
            <a:endParaRPr lang="ru-RU" sz="24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5220072" y="4437112"/>
            <a:ext cx="2592288" cy="16712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CB37C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Виды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1619672" y="4509120"/>
            <a:ext cx="2736304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EAF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Сортировка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539552" y="2204864"/>
            <a:ext cx="2448272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6267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4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Применение</a:t>
            </a:r>
            <a:endParaRPr lang="ru-RU" sz="24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2627784" y="620688"/>
            <a:ext cx="4320480" cy="151216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C0504D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69592" tIns="269592" rIns="269592" bIns="269592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МУСОР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395536" y="206084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9BBB59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Актуальность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1835696" y="4293096"/>
            <a:ext cx="2376264" cy="16712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CB37C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Виды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5364088" y="422108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EAF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Сортировка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6588224" y="2132856"/>
            <a:ext cx="2220381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6267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Применение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pic>
        <p:nvPicPr>
          <p:cNvPr id="7" name="Рисунок 6" descr="http://7oom.ru/powerpoint/fon-dlya-prezentacii-vesna-08.jpg?ver=3.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 descr="C:\Users\админ\Downloads\d571280801a2aa608ca2720c8faae05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764704"/>
            <a:ext cx="8316925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2627784" y="620688"/>
            <a:ext cx="4320480" cy="151216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C0504D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69592" tIns="269592" rIns="269592" bIns="269592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МУСОР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395536" y="206084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9BBB59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Актуальность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1835696" y="4293096"/>
            <a:ext cx="2376264" cy="16712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CB37C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Виды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5364088" y="422108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EAF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Сортировка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6588224" y="2132856"/>
            <a:ext cx="2220381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6267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Применение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pic>
        <p:nvPicPr>
          <p:cNvPr id="7" name="Рисунок 6" descr="http://7oom.ru/powerpoint/fon-dlya-prezentacii-vesna-08.jpg?ver=3.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4104456" cy="5472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780928"/>
            <a:ext cx="3995936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2627784" y="620688"/>
            <a:ext cx="4320480" cy="151216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C0504D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69592" tIns="269592" rIns="269592" bIns="269592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МУСОР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395536" y="206084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9BBB59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Актуальность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1835696" y="4293096"/>
            <a:ext cx="2376264" cy="16712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CB37C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Виды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5364088" y="422108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EAF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Сортировка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6588224" y="2132856"/>
            <a:ext cx="2220381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6267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Применение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pic>
        <p:nvPicPr>
          <p:cNvPr id="7" name="Рисунок 6" descr="http://7oom.ru/powerpoint/fon-dlya-prezentacii-vesna-08.jpg?ver=3.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971600" y="260650"/>
          <a:ext cx="7056784" cy="5472609"/>
        </p:xfrm>
        <a:graphic>
          <a:graphicData uri="http://schemas.openxmlformats.org/drawingml/2006/table">
            <a:tbl>
              <a:tblPr/>
              <a:tblGrid>
                <a:gridCol w="2609952"/>
                <a:gridCol w="4446832"/>
              </a:tblGrid>
              <a:tr h="4327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Материал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Изменения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7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Яблоко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7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Бумага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7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Картон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7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Кожа искусственная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1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Ткань из химических волокон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7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Хлопковая ткань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7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Железо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7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Влажные салфетки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7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Пенопласт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7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Алюминий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7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Стекло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579144" y="5778573"/>
            <a:ext cx="79857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Слова для справок 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 изменений  Слабые  Сильные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Очень сильные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2627784" y="620688"/>
            <a:ext cx="4320480" cy="151216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C0504D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69592" tIns="269592" rIns="269592" bIns="269592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МУСОР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395536" y="206084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9BBB59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Актуальность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1835696" y="4293096"/>
            <a:ext cx="2376264" cy="16712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CB37C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Виды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5364088" y="422108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EAF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Сортировка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6588224" y="2132856"/>
            <a:ext cx="2220381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6267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Применение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pic>
        <p:nvPicPr>
          <p:cNvPr id="7" name="Рисунок 6" descr="http://7oom.ru/powerpoint/fon-dlya-prezentacii-vesna-08.jpg?ver=3.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олилиния 7"/>
          <p:cNvSpPr/>
          <p:nvPr/>
        </p:nvSpPr>
        <p:spPr>
          <a:xfrm>
            <a:off x="2411760" y="764704"/>
            <a:ext cx="4320480" cy="151216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C0504D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69592" tIns="269592" rIns="269592" bIns="269592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МУСОР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6084168" y="2132856"/>
            <a:ext cx="2736304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9BBB59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4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Актуальность</a:t>
            </a:r>
            <a:endParaRPr lang="ru-RU" sz="24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5220072" y="4437112"/>
            <a:ext cx="2592288" cy="16712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CB37C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Виды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1619672" y="4509120"/>
            <a:ext cx="2736304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EAF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Сортировка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539552" y="2204864"/>
            <a:ext cx="2448272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6267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4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Применение</a:t>
            </a:r>
            <a:endParaRPr lang="ru-RU" sz="24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2627784" y="620688"/>
            <a:ext cx="4320480" cy="151216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C0504D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69592" tIns="269592" rIns="269592" bIns="269592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МУСОР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395536" y="206084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9BBB59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Актуальность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1835696" y="4293096"/>
            <a:ext cx="2376264" cy="16712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CB37C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Виды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5364088" y="422108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EAF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Сортировка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6588224" y="2132856"/>
            <a:ext cx="2220381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6267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Применение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pic>
        <p:nvPicPr>
          <p:cNvPr id="7" name="Рисунок 6" descr="http://7oom.ru/powerpoint/fon-dlya-prezentacii-vesna-08.jpg?ver=3.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Я умею сортировать мусор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7oom.ru/powerpoint/fon-dlya-prezentacii-vesna-08.jpg?ver=3.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Картинка 196 из 45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80528" y="908720"/>
            <a:ext cx="1928826" cy="1858103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95736" y="1052736"/>
            <a:ext cx="2926334" cy="2932430"/>
          </a:xfrm>
          <a:prstGeom prst="rect">
            <a:avLst/>
          </a:prstGeom>
        </p:spPr>
      </p:pic>
      <p:pic>
        <p:nvPicPr>
          <p:cNvPr id="5" name="Picture 6" descr="Картинка 178 из 45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1412776"/>
            <a:ext cx="2667000" cy="2592288"/>
          </a:xfrm>
          <a:prstGeom prst="rect">
            <a:avLst/>
          </a:prstGeom>
          <a:noFill/>
        </p:spPr>
      </p:pic>
      <p:pic>
        <p:nvPicPr>
          <p:cNvPr id="6" name="Picture 12" descr="Картинка 17 из 362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4725144"/>
            <a:ext cx="3143546" cy="1904305"/>
          </a:xfrm>
          <a:prstGeom prst="rect">
            <a:avLst/>
          </a:prstGeom>
          <a:noFill/>
        </p:spPr>
      </p:pic>
      <p:pic>
        <p:nvPicPr>
          <p:cNvPr id="7" name="Содержимое 3" descr="http://previews.123rf.com/images/nikitos77/nikitos771511/nikitos77151100001/48368776-Garbage-truck-unloading-at-the-dump-Stock-Photo.jpg"/>
          <p:cNvPicPr>
            <a:picLocks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4077072"/>
            <a:ext cx="2808312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трелка вправо 8"/>
          <p:cNvSpPr/>
          <p:nvPr/>
        </p:nvSpPr>
        <p:spPr>
          <a:xfrm>
            <a:off x="1547664" y="1628800"/>
            <a:ext cx="1608771" cy="601279"/>
          </a:xfrm>
          <a:prstGeom prst="rightArrow">
            <a:avLst/>
          </a:prstGeom>
          <a:gradFill rotWithShape="1">
            <a:gsLst>
              <a:gs pos="0">
                <a:srgbClr val="C0504D">
                  <a:tint val="98000"/>
                  <a:shade val="25000"/>
                  <a:satMod val="250000"/>
                </a:srgbClr>
              </a:gs>
              <a:gs pos="68000">
                <a:srgbClr val="C0504D">
                  <a:tint val="86000"/>
                  <a:satMod val="115000"/>
                </a:srgbClr>
              </a:gs>
              <a:gs pos="100000">
                <a:srgbClr val="C0504D">
                  <a:tint val="50000"/>
                  <a:satMod val="150000"/>
                </a:srgb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150" dist="38100" dir="5400000" algn="ctr" rotWithShape="0">
              <a:srgbClr val="C0504D">
                <a:shade val="9000"/>
                <a:satMod val="105000"/>
                <a:alpha val="48000"/>
              </a:srgb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4211960" y="2636912"/>
            <a:ext cx="1608771" cy="601279"/>
          </a:xfrm>
          <a:prstGeom prst="rightArrow">
            <a:avLst/>
          </a:prstGeom>
          <a:gradFill rotWithShape="1">
            <a:gsLst>
              <a:gs pos="0">
                <a:srgbClr val="C0504D">
                  <a:tint val="98000"/>
                  <a:shade val="25000"/>
                  <a:satMod val="250000"/>
                </a:srgbClr>
              </a:gs>
              <a:gs pos="68000">
                <a:srgbClr val="C0504D">
                  <a:tint val="86000"/>
                  <a:satMod val="115000"/>
                </a:srgbClr>
              </a:gs>
              <a:gs pos="100000">
                <a:srgbClr val="C0504D">
                  <a:tint val="50000"/>
                  <a:satMod val="150000"/>
                </a:srgb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150" dist="38100" dir="5400000" algn="ctr" rotWithShape="0">
              <a:srgbClr val="C0504D">
                <a:shade val="9000"/>
                <a:satMod val="105000"/>
                <a:alpha val="48000"/>
              </a:srgb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11" name="Стрелка вправо 10"/>
          <p:cNvSpPr/>
          <p:nvPr/>
        </p:nvSpPr>
        <p:spPr>
          <a:xfrm rot="5400000">
            <a:off x="6802278" y="3791010"/>
            <a:ext cx="1037267" cy="601279"/>
          </a:xfrm>
          <a:prstGeom prst="rightArrow">
            <a:avLst/>
          </a:prstGeom>
          <a:gradFill rotWithShape="1">
            <a:gsLst>
              <a:gs pos="0">
                <a:srgbClr val="C0504D">
                  <a:tint val="98000"/>
                  <a:shade val="25000"/>
                  <a:satMod val="250000"/>
                </a:srgbClr>
              </a:gs>
              <a:gs pos="68000">
                <a:srgbClr val="C0504D">
                  <a:tint val="86000"/>
                  <a:satMod val="115000"/>
                </a:srgbClr>
              </a:gs>
              <a:gs pos="100000">
                <a:srgbClr val="C0504D">
                  <a:tint val="50000"/>
                  <a:satMod val="150000"/>
                </a:srgb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150" dist="38100" dir="5400000" algn="ctr" rotWithShape="0">
              <a:srgbClr val="C0504D">
                <a:shade val="9000"/>
                <a:satMod val="105000"/>
                <a:alpha val="48000"/>
              </a:srgb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0800000">
            <a:off x="3707904" y="5157191"/>
            <a:ext cx="1584176" cy="749873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827584" y="188640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Путь бытового мусора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7oom.ru/powerpoint/fon-dlya-prezentacii-vesna-08.jpg?ver=3.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админ\Downloads\slide-1.jpg"/>
          <p:cNvPicPr>
            <a:picLocks noChangeAspect="1" noChangeArrowheads="1"/>
          </p:cNvPicPr>
          <p:nvPr/>
        </p:nvPicPr>
        <p:blipFill>
          <a:blip r:embed="rId3" cstate="print"/>
          <a:srcRect t="11903" b="10244"/>
          <a:stretch>
            <a:fillRect/>
          </a:stretch>
        </p:blipFill>
        <p:spPr bwMode="auto">
          <a:xfrm>
            <a:off x="395536" y="548680"/>
            <a:ext cx="8280920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2627784" y="620688"/>
            <a:ext cx="4320480" cy="151216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C0504D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69592" tIns="269592" rIns="269592" bIns="269592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МУСОР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395536" y="206084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9BBB59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Актуальность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1835696" y="4293096"/>
            <a:ext cx="2376264" cy="16712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CB37C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Виды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5364088" y="422108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EAF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Сортировка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6588224" y="2132856"/>
            <a:ext cx="2220381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6267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Применение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pic>
        <p:nvPicPr>
          <p:cNvPr id="7" name="Рисунок 6" descr="http://7oom.ru/powerpoint/fon-dlya-prezentacii-vesna-08.jpg?ver=3.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39552" y="404670"/>
          <a:ext cx="7848872" cy="6036246"/>
        </p:xfrm>
        <a:graphic>
          <a:graphicData uri="http://schemas.openxmlformats.org/drawingml/2006/table">
            <a:tbl>
              <a:tblPr/>
              <a:tblGrid>
                <a:gridCol w="3889395"/>
                <a:gridCol w="3959477"/>
              </a:tblGrid>
              <a:tr h="337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Виды мусора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Сроки разложения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Пищевые отходы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  <a:cs typeface="Times New Roman"/>
                        </a:rPr>
                        <a:t>около месяца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Газетная бумага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  <a:cs typeface="Times New Roman"/>
                        </a:rPr>
                        <a:t>3-4 месяца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Картонные коробки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3 месяца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Доски со стройки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10 лет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  <a:cs typeface="Times New Roman"/>
                        </a:rPr>
                        <a:t>Железные банки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10 лет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  <a:cs typeface="Times New Roman"/>
                        </a:rPr>
                        <a:t>Кожаные ботинки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25-40 лет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Фольга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более 100 лет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  <a:cs typeface="Times New Roman"/>
                        </a:rPr>
                        <a:t>Резиновые покрышки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120-140 лет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  <a:cs typeface="Times New Roman"/>
                        </a:rPr>
                        <a:t>Пластиковые бутылки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180-200 лет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  <a:cs typeface="Times New Roman"/>
                        </a:rPr>
                        <a:t>Алюминиевые банки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500 лет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  <a:cs typeface="Times New Roman"/>
                        </a:rPr>
                        <a:t>Стекло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более 1000 лет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169" marR="50169" marT="24859" marB="248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2627784" y="620688"/>
            <a:ext cx="4320480" cy="151216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C0504D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69592" tIns="269592" rIns="269592" bIns="269592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МУСОР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395536" y="206084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9BBB59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Актуальность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1835696" y="4293096"/>
            <a:ext cx="2376264" cy="16712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CB37C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Виды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5364088" y="4221088"/>
            <a:ext cx="2304256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5EAF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Сортировка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6588224" y="2132856"/>
            <a:ext cx="2220381" cy="1599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62863"/>
              <a:gd name="f7" fmla="+- 0 0 1"/>
              <a:gd name="f8" fmla="val 881432"/>
              <a:gd name="f9" fmla="val 647662"/>
              <a:gd name="f10" fmla="val 92865"/>
              <a:gd name="f11" fmla="val 423466"/>
              <a:gd name="f12" fmla="val 258166"/>
              <a:gd name="f13" fmla="val 423467"/>
              <a:gd name="f14" fmla="val 92866"/>
              <a:gd name="f15" fmla="val 647663"/>
              <a:gd name="f16" fmla="val 1"/>
              <a:gd name="f17" fmla="val 881433"/>
              <a:gd name="f18" fmla="val 1115203"/>
              <a:gd name="f19" fmla="val 1339399"/>
              <a:gd name="f20" fmla="val 1504699"/>
              <a:gd name="f21" fmla="val 258167"/>
              <a:gd name="f22" fmla="val 1669999"/>
              <a:gd name="f23" fmla="val 423468"/>
              <a:gd name="f24" fmla="val 1762864"/>
              <a:gd name="f25" fmla="val 647664"/>
              <a:gd name="f26" fmla="val 881434"/>
              <a:gd name="f27" fmla="val 1115204"/>
              <a:gd name="f28" fmla="val 1339400"/>
              <a:gd name="f29" fmla="val 1504698"/>
              <a:gd name="f30" fmla="val 1504701"/>
              <a:gd name="f31" fmla="val 1339397"/>
              <a:gd name="f32" fmla="val 1670002"/>
              <a:gd name="f33" fmla="val 1115202"/>
              <a:gd name="f34" fmla="val 1762866"/>
              <a:gd name="f35" fmla="val 881431"/>
              <a:gd name="f36" fmla="val 647661"/>
              <a:gd name="f37" fmla="val 423465"/>
              <a:gd name="f38" fmla="val 1670001"/>
              <a:gd name="f39" fmla="val 258164"/>
              <a:gd name="f40" fmla="val 1504700"/>
              <a:gd name="f41" fmla="val 92864"/>
              <a:gd name="f42" fmla="+- 0 0 -90"/>
              <a:gd name="f43" fmla="*/ f3 1 1762863"/>
              <a:gd name="f44" fmla="*/ f4 1 1762863"/>
              <a:gd name="f45" fmla="+- f6 0 f5"/>
              <a:gd name="f46" fmla="*/ f42 f0 1"/>
              <a:gd name="f47" fmla="*/ f45 1 1762863"/>
              <a:gd name="f48" fmla="*/ 0 f45 1"/>
              <a:gd name="f49" fmla="*/ 881432 f45 1"/>
              <a:gd name="f50" fmla="*/ 258166 f45 1"/>
              <a:gd name="f51" fmla="*/ 881433 f45 1"/>
              <a:gd name="f52" fmla="*/ 1 f45 1"/>
              <a:gd name="f53" fmla="*/ 1504699 f45 1"/>
              <a:gd name="f54" fmla="*/ 258167 f45 1"/>
              <a:gd name="f55" fmla="*/ 1762864 f45 1"/>
              <a:gd name="f56" fmla="*/ 881434 f45 1"/>
              <a:gd name="f57" fmla="*/ 1504698 f45 1"/>
              <a:gd name="f58" fmla="*/ 1504701 f45 1"/>
              <a:gd name="f59" fmla="*/ 881431 f45 1"/>
              <a:gd name="f60" fmla="*/ 1762866 f45 1"/>
              <a:gd name="f61" fmla="*/ 258164 f45 1"/>
              <a:gd name="f62" fmla="*/ 1504700 f45 1"/>
              <a:gd name="f63" fmla="*/ f7 f45 1"/>
              <a:gd name="f64" fmla="*/ f46 1 f2"/>
              <a:gd name="f65" fmla="*/ f48 1 1762863"/>
              <a:gd name="f66" fmla="*/ f49 1 1762863"/>
              <a:gd name="f67" fmla="*/ f50 1 1762863"/>
              <a:gd name="f68" fmla="*/ f51 1 1762863"/>
              <a:gd name="f69" fmla="*/ f52 1 1762863"/>
              <a:gd name="f70" fmla="*/ f53 1 1762863"/>
              <a:gd name="f71" fmla="*/ f54 1 1762863"/>
              <a:gd name="f72" fmla="*/ f55 1 1762863"/>
              <a:gd name="f73" fmla="*/ f56 1 1762863"/>
              <a:gd name="f74" fmla="*/ f57 1 1762863"/>
              <a:gd name="f75" fmla="*/ f58 1 1762863"/>
              <a:gd name="f76" fmla="*/ f59 1 1762863"/>
              <a:gd name="f77" fmla="*/ f60 1 1762863"/>
              <a:gd name="f78" fmla="*/ f61 1 1762863"/>
              <a:gd name="f79" fmla="*/ f62 1 1762863"/>
              <a:gd name="f80" fmla="*/ f63 1 1762863"/>
              <a:gd name="f81" fmla="*/ f5 1 f47"/>
              <a:gd name="f82" fmla="*/ f6 1 f47"/>
              <a:gd name="f83" fmla="+- f64 0 f1"/>
              <a:gd name="f84" fmla="*/ f65 1 f47"/>
              <a:gd name="f85" fmla="*/ f66 1 f47"/>
              <a:gd name="f86" fmla="*/ f67 1 f47"/>
              <a:gd name="f87" fmla="*/ f68 1 f47"/>
              <a:gd name="f88" fmla="*/ f69 1 f47"/>
              <a:gd name="f89" fmla="*/ f70 1 f47"/>
              <a:gd name="f90" fmla="*/ f71 1 f47"/>
              <a:gd name="f91" fmla="*/ f72 1 f47"/>
              <a:gd name="f92" fmla="*/ f73 1 f47"/>
              <a:gd name="f93" fmla="*/ f74 1 f47"/>
              <a:gd name="f94" fmla="*/ f75 1 f47"/>
              <a:gd name="f95" fmla="*/ f76 1 f47"/>
              <a:gd name="f96" fmla="*/ f77 1 f47"/>
              <a:gd name="f97" fmla="*/ f78 1 f47"/>
              <a:gd name="f98" fmla="*/ f79 1 f47"/>
              <a:gd name="f99" fmla="*/ f80 1 f47"/>
              <a:gd name="f100" fmla="*/ f81 f43 1"/>
              <a:gd name="f101" fmla="*/ f82 f43 1"/>
              <a:gd name="f102" fmla="*/ f82 f44 1"/>
              <a:gd name="f103" fmla="*/ f81 f44 1"/>
              <a:gd name="f104" fmla="*/ f84 f43 1"/>
              <a:gd name="f105" fmla="*/ f85 f44 1"/>
              <a:gd name="f106" fmla="*/ f86 f43 1"/>
              <a:gd name="f107" fmla="*/ f86 f44 1"/>
              <a:gd name="f108" fmla="*/ f87 f43 1"/>
              <a:gd name="f109" fmla="*/ f88 f44 1"/>
              <a:gd name="f110" fmla="*/ f89 f43 1"/>
              <a:gd name="f111" fmla="*/ f90 f44 1"/>
              <a:gd name="f112" fmla="*/ f91 f43 1"/>
              <a:gd name="f113" fmla="*/ f92 f44 1"/>
              <a:gd name="f114" fmla="*/ f93 f43 1"/>
              <a:gd name="f115" fmla="*/ f94 f44 1"/>
              <a:gd name="f116" fmla="*/ f95 f43 1"/>
              <a:gd name="f117" fmla="*/ f96 f44 1"/>
              <a:gd name="f118" fmla="*/ f97 f43 1"/>
              <a:gd name="f119" fmla="*/ f98 f44 1"/>
              <a:gd name="f120" fmla="*/ f99 f43 1"/>
              <a:gd name="f121" fmla="*/ f87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4" y="f105"/>
              </a:cxn>
              <a:cxn ang="f83">
                <a:pos x="f106" y="f107"/>
              </a:cxn>
              <a:cxn ang="f83">
                <a:pos x="f108" y="f109"/>
              </a:cxn>
              <a:cxn ang="f83">
                <a:pos x="f110" y="f111"/>
              </a:cxn>
              <a:cxn ang="f83">
                <a:pos x="f112" y="f113"/>
              </a:cxn>
              <a:cxn ang="f83">
                <a:pos x="f114" y="f115"/>
              </a:cxn>
              <a:cxn ang="f83">
                <a:pos x="f116" y="f117"/>
              </a:cxn>
              <a:cxn ang="f83">
                <a:pos x="f118" y="f119"/>
              </a:cxn>
              <a:cxn ang="f83">
                <a:pos x="f120" y="f121"/>
              </a:cxn>
              <a:cxn ang="f83">
                <a:pos x="f104" y="f105"/>
              </a:cxn>
            </a:cxnLst>
            <a:rect l="f100" t="f103" r="f101" b="f102"/>
            <a:pathLst>
              <a:path w="1762863" h="1762863">
                <a:moveTo>
                  <a:pt x="f5" y="f8"/>
                </a:moveTo>
                <a:cubicBezTo>
                  <a:pt x="f5" y="f9"/>
                  <a:pt x="f10" y="f11"/>
                  <a:pt x="f12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14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4" y="f27"/>
                  <a:pt x="f22" y="f28"/>
                  <a:pt x="f29" y="f30"/>
                </a:cubicBezTo>
                <a:cubicBezTo>
                  <a:pt x="f31" y="f32"/>
                  <a:pt x="f33" y="f34"/>
                  <a:pt x="f35" y="f34"/>
                </a:cubicBezTo>
                <a:cubicBezTo>
                  <a:pt x="f36" y="f34"/>
                  <a:pt x="f37" y="f38"/>
                  <a:pt x="f39" y="f40"/>
                </a:cubicBezTo>
                <a:cubicBezTo>
                  <a:pt x="f41" y="f19"/>
                  <a:pt x="f7" y="f18"/>
                  <a:pt x="f7" y="f17"/>
                </a:cubicBezTo>
                <a:lnTo>
                  <a:pt x="f5" y="f8"/>
                </a:lnTo>
                <a:close/>
              </a:path>
            </a:pathLst>
          </a:custGeom>
          <a:solidFill>
            <a:srgbClr val="6267A6"/>
          </a:solidFill>
          <a:ln w="25402">
            <a:solidFill>
              <a:srgbClr val="FFFFFF"/>
            </a:solidFill>
            <a:prstDash val="solid"/>
          </a:ln>
        </p:spPr>
        <p:txBody>
          <a:bodyPr vert="horz" wrap="square" lIns="273405" tIns="273405" rIns="273405" bIns="273405" anchor="ctr" anchorCtr="1" compatLnSpc="1"/>
          <a:lstStyle/>
          <a:p>
            <a:pPr algn="ctr" defTabSz="829277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1" kern="0" dirty="0" smtClean="0">
                <a:solidFill>
                  <a:srgbClr val="FFFFFF"/>
                </a:solidFill>
                <a:latin typeface="Times New Roman" pitchFamily="18"/>
                <a:cs typeface="Times New Roman" pitchFamily="18"/>
              </a:rPr>
              <a:t>Применение</a:t>
            </a:r>
            <a:endParaRPr lang="ru-RU" sz="2800" b="1" kern="0" dirty="0">
              <a:solidFill>
                <a:srgbClr val="FFFFFF"/>
              </a:solidFill>
              <a:latin typeface="Times New Roman" pitchFamily="18"/>
              <a:cs typeface="Times New Roman" pitchFamily="18"/>
            </a:endParaRPr>
          </a:p>
        </p:txBody>
      </p:sp>
      <p:pic>
        <p:nvPicPr>
          <p:cNvPr id="7" name="Рисунок 6" descr="http://7oom.ru/powerpoint/fon-dlya-prezentacii-vesna-08.jpg?ver=3.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Юлия\Desktop\ЮЛЯ\КАРТЫ\карта германии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4583767" cy="608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860032" y="1124744"/>
            <a:ext cx="40324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/>
              <a:t>Сортировка мусора в Германии с 1990 года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199</Words>
  <Application>Microsoft Office PowerPoint</Application>
  <PresentationFormat>Экран (4:3)</PresentationFormat>
  <Paragraphs>127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Тема урока:</vt:lpstr>
      <vt:lpstr>Слайд 6</vt:lpstr>
      <vt:lpstr>Слайд 7</vt:lpstr>
      <vt:lpstr>Слайд 8</vt:lpstr>
      <vt:lpstr>Слайд 9</vt:lpstr>
      <vt:lpstr>Слайд 10</vt:lpstr>
      <vt:lpstr>Слайд 11</vt:lpstr>
      <vt:lpstr>31 декабря</vt:lpstr>
      <vt:lpstr>Чтобы уменьшить долю мусора в нашей жизни, надо: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33</cp:revision>
  <dcterms:created xsi:type="dcterms:W3CDTF">2023-12-03T12:42:03Z</dcterms:created>
  <dcterms:modified xsi:type="dcterms:W3CDTF">2023-12-06T16:45:07Z</dcterms:modified>
</cp:coreProperties>
</file>