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21"/>
  </p:notesMasterIdLst>
  <p:handoutMasterIdLst>
    <p:handoutMasterId r:id="rId22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0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74C1DF5-3EF5-47E2-838B-1E7008266410}" type="datetime1">
              <a:rPr lang="ru-RU" smtClean="0"/>
              <a:t>10.09.2023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06BD15E-A83F-499B-AE2F-72149146BF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339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B44A1-D888-4252-BB30-E2A9B53F2744}" type="datetime1">
              <a:rPr lang="ru-RU" smtClean="0"/>
              <a:pPr/>
              <a:t>10.09.2023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D6FFF6-EFF5-46FA-B62C-F141E1274D59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55667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D6FFF6-EFF5-46FA-B62C-F141E1274D5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22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BD6FFF6-EFF5-46FA-B62C-F141E1274D59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03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BD6FFF6-EFF5-46FA-B62C-F141E1274D59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490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BD6FFF6-EFF5-46FA-B62C-F141E1274D59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876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BD6FFF6-EFF5-46FA-B62C-F141E1274D59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616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D6FFF6-EFF5-46FA-B62C-F141E1274D59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24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1179705"/>
            <a:ext cx="9875520" cy="1472184"/>
          </a:xfrm>
          <a:prstGeom prst="rect">
            <a:avLst/>
          </a:prstGeom>
        </p:spPr>
        <p:txBody>
          <a:bodyPr rtlCol="0" anchor="b"/>
          <a:lstStyle>
            <a:lvl1pPr algn="ctr">
              <a:defRPr/>
            </a:lvl1pPr>
            <a:extLst/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2669871"/>
            <a:ext cx="9875520" cy="1752600"/>
          </a:xfrm>
          <a:prstGeom prst="rect">
            <a:avLst/>
          </a:prstGeom>
        </p:spPr>
        <p:txBody>
          <a:bodyPr tIns="0" rtlCol="0"/>
          <a:lstStyle>
            <a:lvl1pPr marL="27432" indent="0" algn="ctr">
              <a:buNone/>
              <a:defRPr sz="26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pPr rtl="0"/>
            <a:r>
              <a:rPr lang="ru-RU" noProof="0"/>
              <a:t>Образец подзаголовка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879C014F-93BC-49DF-93CB-0DA09141A59C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7272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28698305-961C-4E45-9C76-188191CEEE57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499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  <a:prstGeom prst="rect">
            <a:avLst/>
          </a:prstGeom>
        </p:spPr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BE1C1762-3388-4019-8AF6-EAA3520A87D5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9435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6B1B8EB0-371A-44C8-B7FD-6E4332D0E6B1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3998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  <p15:guide id="2" pos="9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600325"/>
            <a:ext cx="8534400" cy="2286000"/>
          </a:xfrm>
          <a:prstGeom prst="rect">
            <a:avLst/>
          </a:prstGeom>
        </p:spPr>
        <p:txBody>
          <a:bodyPr rtlCol="0"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0" y="1066800"/>
            <a:ext cx="8534400" cy="1509712"/>
          </a:xfrm>
          <a:prstGeom prst="rect">
            <a:avLst/>
          </a:prstGeom>
        </p:spPr>
        <p:txBody>
          <a:bodyPr rtlCol="0"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2A58232B-60D8-4E71-AAFF-9B771869F77D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6615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C545AB70-254F-49D1-9243-C33E09CFE8C7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7845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  <a:prstGeom prst="rect">
            <a:avLst/>
          </a:prstGeom>
        </p:spPr>
        <p:txBody>
          <a:bodyPr rtlCol="0" anchor="ctr"/>
          <a:lstStyle>
            <a:lvl1pPr algn="ctr">
              <a:defRPr sz="4500" b="1" cap="none" baseline="0"/>
            </a:lvl1pPr>
            <a:extLst/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rtlCol="0"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 rtlCol="0"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rtlCol="0"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 rtlCol="0"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63683E76-DD0F-44B6-B6A7-88E9BD2C5064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5893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  <a:prstGeom prst="rect">
            <a:avLst/>
          </a:prstGeom>
        </p:spPr>
        <p:txBody>
          <a:bodyPr rtlCol="0" anchor="ctr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35F96909-C9D4-4D14-A373-5AEA0001325F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6065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DA25703B-BA5D-4FE2-BDCE-411C2EFA2B53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6097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prstGeom prst="rect">
            <a:avLst/>
          </a:prstGeom>
          <a:ln>
            <a:noFill/>
          </a:ln>
        </p:spPr>
        <p:txBody>
          <a:bodyPr rtlCol="0"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  <a:prstGeom prst="rect">
            <a:avLst/>
          </a:prstGeom>
        </p:spPr>
        <p:txBody>
          <a:bodyPr rtlCol="0"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  <a:prstGeom prst="rect">
            <a:avLst/>
          </a:prstGeo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060BAA42-85F6-4B43-B050-F364CA48C7BA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425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ru-RU" sz="32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rtlCol="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lang="ru-RU" noProof="0"/>
              <a:t>Вставка рисунка</a:t>
            </a:r>
            <a:endParaRPr kumimoji="0" lang="ru-RU" noProof="0" dirty="0"/>
          </a:p>
        </p:txBody>
      </p:sp>
      <p:sp>
        <p:nvSpPr>
          <p:cNvPr id="9" name="Прямоугольник 1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10" name="Прямоугольник 2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  <a:prstGeom prst="rect">
            <a:avLst/>
          </a:prstGeom>
        </p:spPr>
        <p:txBody>
          <a:bodyPr rtlCol="0"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1D459579-36DA-4884-9A16-5AB018938B65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3675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148" y="-54"/>
            <a:ext cx="12188952" cy="6858054"/>
            <a:chOff x="7148" y="-54"/>
            <a:chExt cx="12188952" cy="68580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7148" y="0"/>
              <a:ext cx="12188952" cy="6858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5" name="Прямоугольник 14"/>
            <p:cNvSpPr/>
            <p:nvPr/>
          </p:nvSpPr>
          <p:spPr bwMode="invGray">
            <a:xfrm>
              <a:off x="1473566" y="-54"/>
              <a:ext cx="96070" cy="685805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25400" cap="rnd" cmpd="sng" algn="ctr">
              <a:noFill/>
              <a:prstDash val="solid"/>
            </a:ln>
            <a:effectLst>
              <a:outerShdw blurRad="38550" dist="38000" dir="10800000" algn="tl" rotWithShape="0">
                <a:schemeClr val="bg2">
                  <a:shade val="20000"/>
                  <a:satMod val="110000"/>
                  <a:alpha val="25000"/>
                </a:scheme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latinLnBrk="0" hangingPunct="1"/>
              <a:endParaRPr kumimoji="0" lang="ru-RU" sz="1800" noProof="0" dirty="0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8" y="0"/>
              <a:ext cx="1495425" cy="6858000"/>
            </a:xfrm>
            <a:prstGeom prst="rect">
              <a:avLst/>
            </a:prstGeom>
          </p:spPr>
        </p:pic>
      </p:grp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17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 rtl="0" eaLnBrk="1" latinLnBrk="0" hangingPunct="1"/>
            <a:r>
              <a:rPr lang="ru-RU" noProof="0" dirty="0"/>
              <a:t>Образец текста</a:t>
            </a:r>
          </a:p>
          <a:p>
            <a:pPr lvl="1" rtl="0" eaLnBrk="1" latinLnBrk="0" hangingPunct="1"/>
            <a:r>
              <a:rPr lang="ru-RU" noProof="0" dirty="0"/>
              <a:t>Второй уровень</a:t>
            </a:r>
          </a:p>
          <a:p>
            <a:pPr lvl="2" rtl="0" eaLnBrk="1" latinLnBrk="0" hangingPunct="1"/>
            <a:r>
              <a:rPr lang="ru-RU" noProof="0" dirty="0"/>
              <a:t>Третий уровень</a:t>
            </a:r>
          </a:p>
          <a:p>
            <a:pPr lvl="3" rtl="0" eaLnBrk="1" latinLnBrk="0" hangingPunct="1"/>
            <a:r>
              <a:rPr lang="ru-RU" noProof="0" dirty="0"/>
              <a:t>Четвертый уровень</a:t>
            </a:r>
          </a:p>
          <a:p>
            <a:pPr lvl="4" rtl="0" eaLnBrk="1" latinLnBrk="0" hangingPunct="1"/>
            <a:r>
              <a:rPr lang="ru-RU" noProof="0" dirty="0"/>
              <a:t>Пятый уровень</a:t>
            </a:r>
          </a:p>
        </p:txBody>
      </p:sp>
      <p:sp>
        <p:nvSpPr>
          <p:cNvPr id="18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rtl="0"/>
            <a:fld id="{5877B8AB-84AE-4AC8-80B5-A8D3A17B961A}" type="datetime1">
              <a:rPr lang="ru-RU" noProof="0" smtClean="0"/>
              <a:t>10.09.2023</a:t>
            </a:fld>
            <a:endParaRPr lang="ru-RU" noProof="0" dirty="0"/>
          </a:p>
        </p:txBody>
      </p:sp>
      <p:sp>
        <p:nvSpPr>
          <p:cNvPr id="19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 anchor="b"/>
          <a:lstStyle>
            <a:lvl1pPr eaLnBrk="1" latinLnBrk="0" hangingPunct="1">
              <a:defRPr kumimoji="0" sz="1100">
                <a:solidFill>
                  <a:schemeClr val="tx2"/>
                </a:solidFill>
                <a:effectLst/>
              </a:defRPr>
            </a:lvl1pPr>
            <a:extLst/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0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 anchor="b"/>
          <a:lstStyle>
            <a:lvl1pPr algn="ctr" eaLnBrk="1" latinLnBrk="0" hangingPunct="1">
              <a:defRPr kumimoji="0" sz="1100">
                <a:solidFill>
                  <a:schemeClr val="tx2"/>
                </a:solidFill>
                <a:effectLst/>
              </a:defRPr>
            </a:lvl1pPr>
            <a:extLst/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6003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b="1" kern="1200">
          <a:solidFill>
            <a:schemeClr val="accent2">
              <a:lumMod val="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Wingdings 2"/>
        <a:buChar char=""/>
        <a:defRPr kumimoji="0" sz="32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>
            <a:lumMod val="50000"/>
          </a:schemeClr>
        </a:buClr>
        <a:buFont typeface="Verdana"/>
        <a:buChar char="◦"/>
        <a:defRPr kumimoji="0"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>
            <a:lumMod val="75000"/>
          </a:schemeClr>
        </a:buClr>
        <a:buFont typeface="Wingdings 2"/>
        <a:buChar char=""/>
        <a:defRPr kumimoji="0"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>
            <a:lumMod val="75000"/>
          </a:schemeClr>
        </a:buClr>
        <a:buFont typeface="Wingdings 2"/>
        <a:buChar char=""/>
        <a:defRPr kumimoji="0"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>
            <a:lumMod val="75000"/>
          </a:schemeClr>
        </a:buClr>
        <a:buFont typeface="Wingdings 2"/>
        <a:buChar char=""/>
        <a:defRPr kumimoji="0"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  <p:extLst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7512" userDrawn="1">
          <p15:clr>
            <a:srgbClr val="F26B43"/>
          </p15:clr>
        </p15:guide>
        <p15:guide id="3" pos="1176" userDrawn="1">
          <p15:clr>
            <a:srgbClr val="F26B43"/>
          </p15:clr>
        </p15:guide>
        <p15:guide id="4" orient="horz" pos="3936" userDrawn="1">
          <p15:clr>
            <a:srgbClr val="F26B43"/>
          </p15:clr>
        </p15:guide>
        <p15:guide id="5" orient="horz" pos="888" userDrawn="1">
          <p15:clr>
            <a:srgbClr val="F26B43"/>
          </p15:clr>
        </p15:guide>
        <p15:guide id="6" orient="horz" pos="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Семинар-практикум</a:t>
            </a:r>
            <a:br>
              <a:rPr lang="ru-RU" dirty="0"/>
            </a:br>
            <a:r>
              <a:rPr lang="ru-RU" dirty="0"/>
              <a:t>«Метод проектной деятельности в работе с детьми дошкольного возраста по краеведению»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0080" y="4423143"/>
            <a:ext cx="9875520" cy="1339703"/>
          </a:xfrm>
        </p:spPr>
        <p:txBody>
          <a:bodyPr rtlCol="0"/>
          <a:lstStyle/>
          <a:p>
            <a:pPr rtl="0"/>
            <a:r>
              <a:rPr lang="ru-RU" dirty="0"/>
              <a:t>Выполнила: воспитатель Дубинина Е.А.</a:t>
            </a:r>
          </a:p>
        </p:txBody>
      </p:sp>
    </p:spTree>
    <p:extLst>
      <p:ext uri="{BB962C8B-B14F-4D97-AF65-F5344CB8AC3E}">
        <p14:creationId xmlns:p14="http://schemas.microsoft.com/office/powerpoint/2010/main" val="263390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3E9EF4-77B6-950B-E027-D4EA2C8CC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600324"/>
            <a:ext cx="10363200" cy="4257675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Патриотические чувства закладываются в процессе жизни и бытия человека, находящегося в рамках конкретной социокультурной среды. Люди с момента рождения инстинктивно, естественно и незаметно привыкают к окружающей их среде, природе и культуре своей страны, к быту своего народа.</a:t>
            </a:r>
            <a:br>
              <a:rPr lang="ru-RU" sz="2800" dirty="0">
                <a:solidFill>
                  <a:schemeClr val="accent4">
                    <a:lumMod val="50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  <a:latin typeface="YS Text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2D2D29-0983-6EEC-DD20-88A0D58D0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0" y="0"/>
            <a:ext cx="10363200" cy="2576512"/>
          </a:xfrm>
        </p:spPr>
        <p:txBody>
          <a:bodyPr/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YS Text"/>
              </a:rPr>
              <a:t>Краеведение очень тесно связано с</a:t>
            </a:r>
          </a:p>
          <a:p>
            <a:endParaRPr lang="ru-RU" sz="4000" b="1" dirty="0">
              <a:solidFill>
                <a:schemeClr val="bg2">
                  <a:lumMod val="25000"/>
                </a:schemeClr>
              </a:solidFill>
              <a:latin typeface="YS Text"/>
            </a:endParaRPr>
          </a:p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YS Text"/>
              </a:rPr>
              <a:t>патриотическим воспитанием в ДОУ.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0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3B186-F8FE-D0B4-11EE-07C87110B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07534" y="2600324"/>
            <a:ext cx="10384465" cy="4257675"/>
          </a:xfrm>
        </p:spPr>
        <p:txBody>
          <a:bodyPr>
            <a:normAutofit/>
          </a:bodyPr>
          <a:lstStyle/>
          <a:p>
            <a:r>
              <a:rPr lang="ru-RU" sz="2400" b="0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Цель проекта.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   Формировать представление о семье и своём месте в ней, а также чувства сопричастности своей семьи к родному краю.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400" b="0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Задачи проекта: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1. Воспитывать любовь к родному краю и семье.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2. Пробудить у детей дошкольного возраста нравственное отношение и чувство сопричастности к семье и близким людям, к своей малой Родине, к стране; к природе родного края.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400" b="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3. Вовлечь родителей в процесс пробуждения у детей чувств любви к семье, к природным и культурным ценностям родного края;</a:t>
            </a:r>
            <a:br>
              <a:rPr lang="ru-RU" sz="2400" b="0" dirty="0">
                <a:effectLst/>
                <a:latin typeface="YS Text"/>
                <a:ea typeface="Times New Roman" panose="02020603050405020304" pitchFamily="18" charset="0"/>
              </a:rPr>
            </a:br>
            <a:endParaRPr lang="ru-RU" sz="2400" b="0" dirty="0">
              <a:latin typeface="YS Text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4FD0CA-B3D4-A174-A793-48B5EAC563D1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84250" y="0"/>
            <a:ext cx="10607749" cy="2576513"/>
          </a:xfrm>
        </p:spPr>
        <p:txBody>
          <a:bodyPr>
            <a:normAutofit/>
          </a:bodyPr>
          <a:lstStyle/>
          <a:p>
            <a:pPr marL="82296" indent="0" algn="ctr">
              <a:lnSpc>
                <a:spcPct val="150000"/>
              </a:lnSpc>
              <a:buNone/>
            </a:pPr>
            <a:r>
              <a:rPr lang="ru-RU" sz="4000" b="1" i="1" dirty="0">
                <a:effectLst/>
                <a:latin typeface="YS Text"/>
                <a:ea typeface="Times New Roman" panose="02020603050405020304" pitchFamily="18" charset="0"/>
              </a:rPr>
              <a:t>«Моя семья в родном краю»</a:t>
            </a:r>
            <a:endParaRPr lang="ru-RU" sz="4000" dirty="0">
              <a:effectLst/>
              <a:latin typeface="YS Text"/>
              <a:ea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Информационно - познавательный проект средней группе. </a:t>
            </a:r>
            <a:r>
              <a:rPr lang="ru-RU" sz="1800" b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                                             </a:t>
            </a:r>
            <a:endParaRPr lang="ru-RU" sz="1800" dirty="0">
              <a:effectLst/>
              <a:latin typeface="YS Text"/>
              <a:ea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Вид проекта:</a:t>
            </a:r>
            <a:r>
              <a:rPr lang="ru-RU" sz="1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познавательно-информационный, фронтальный.</a:t>
            </a:r>
            <a:endParaRPr lang="ru-RU" sz="1800" dirty="0">
              <a:effectLst/>
              <a:latin typeface="YS Text"/>
              <a:ea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Продолжительность:</a:t>
            </a:r>
            <a:r>
              <a:rPr lang="ru-RU" sz="1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краткосрочный (три недели)</a:t>
            </a:r>
            <a:endParaRPr lang="ru-RU" sz="1800" dirty="0">
              <a:effectLst/>
              <a:latin typeface="YS Text"/>
              <a:ea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Участники:</a:t>
            </a:r>
            <a:r>
              <a:rPr lang="ru-RU" sz="1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 дети средней группы, воспитатели, родители воспитанников</a:t>
            </a:r>
            <a:endParaRPr lang="ru-RU" dirty="0"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10143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55858E-7B64-BB33-F76B-40CFC9BD2F48}"/>
              </a:ext>
            </a:extLst>
          </p:cNvPr>
          <p:cNvSpPr txBox="1"/>
          <p:nvPr/>
        </p:nvSpPr>
        <p:spPr>
          <a:xfrm>
            <a:off x="1594884" y="2211319"/>
            <a:ext cx="1059711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Участие в сборе информации о своей семье.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Подготовка фотовыставки «Путешествие по земле Челябинской».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Подготовка выставки «Семейное дерево» и «Герб моей семьи», «Семейные традиции».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Участие в тематических конкурсах, праздниках, родительских собраниях.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Оформление зала к развлечениям, праздникам.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Помощь в оформлении стендов, стенгазет.</a:t>
            </a:r>
            <a:endParaRPr lang="ru-RU" sz="2800" dirty="0">
              <a:effectLst/>
              <a:latin typeface="YS Text"/>
              <a:ea typeface="Times New Roman" panose="02020603050405020304" pitchFamily="18" charset="0"/>
            </a:endParaRP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039A9888-FA47-6296-A0C8-714B64899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144" y="595422"/>
            <a:ext cx="9997440" cy="1477927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Работа с родителями:</a:t>
            </a:r>
            <a:r>
              <a:rPr lang="ru-RU" sz="4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 </a:t>
            </a:r>
            <a:br>
              <a:rPr lang="ru-RU" sz="4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6384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50B828-2FCD-F9B8-2EAE-9A1535DA2DD4}"/>
              </a:ext>
            </a:extLst>
          </p:cNvPr>
          <p:cNvSpPr txBox="1"/>
          <p:nvPr/>
        </p:nvSpPr>
        <p:spPr>
          <a:xfrm>
            <a:off x="1562986" y="1305341"/>
            <a:ext cx="1062901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1. Рассматривание иллюстраций, книг, фотографий о семье, о родном крае.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2. Беседы: «Что такое семья?»; беседа «Я - челябинец!».        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3. Чтение художественной литературы. Стихи о мамах и детях, стихи о бабушках и внуках. Разучивание стихов, на семейную тематику; чтение разучивание стихов на тему: «Здравствуй, Родина моя!»        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4. НОД аппликация: «Герб Челябинской области»; НОД: «Путешествие по земле Челябинской».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5. Конструирование «Мой дом».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6. Сюжетно-ролевая игра «Семья», «Дочки матери».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7. Игра – викторина «Семейное путешествие по земле Челябинской».</a:t>
            </a:r>
            <a:endParaRPr lang="ru-RU" sz="2400" dirty="0">
              <a:effectLst/>
              <a:latin typeface="YS Text"/>
              <a:ea typeface="Times New Roman" panose="02020603050405020304" pitchFamily="18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6443481-A3CD-8BE6-DDAA-4597674C8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План реализации проекта:</a:t>
            </a:r>
            <a:br>
              <a:rPr lang="ru-RU" sz="4400" b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51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BB9F17-0BC3-CDB6-AA6A-D55CA222C87B}"/>
              </a:ext>
            </a:extLst>
          </p:cNvPr>
          <p:cNvSpPr txBox="1"/>
          <p:nvPr/>
        </p:nvSpPr>
        <p:spPr>
          <a:xfrm>
            <a:off x="1531088" y="2160287"/>
            <a:ext cx="10660912" cy="429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3200" b="1" i="1" dirty="0">
                <a:effectLst/>
                <a:latin typeface="YS Tex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effectLst/>
                <a:latin typeface="YS Text"/>
                <a:ea typeface="Calibri" panose="020F0502020204030204" pitchFamily="34" charset="0"/>
                <a:cs typeface="Times New Roman" panose="02020603050405020304" pitchFamily="18" charset="0"/>
              </a:rPr>
              <a:t>«Наша дружная семья» (младший дошкольный возраст), </a:t>
            </a:r>
            <a:endParaRPr lang="ru-RU" sz="4000" dirty="0">
              <a:effectLst/>
              <a:latin typeface="YS Tex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4000" b="1" i="1" dirty="0">
                <a:effectLst/>
                <a:latin typeface="YS Text"/>
                <a:ea typeface="Calibri" panose="020F0502020204030204" pitchFamily="34" charset="0"/>
                <a:cs typeface="Times New Roman" panose="02020603050405020304" pitchFamily="18" charset="0"/>
              </a:rPr>
              <a:t>«Южный Урал – мой край родной» (средний дошкольный возраст), </a:t>
            </a:r>
            <a:endParaRPr lang="ru-RU" sz="4000" dirty="0">
              <a:effectLst/>
              <a:latin typeface="YS Tex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b="1" i="1" dirty="0">
                <a:effectLst/>
                <a:latin typeface="YS Text"/>
                <a:ea typeface="Calibri" panose="020F0502020204030204" pitchFamily="34" charset="0"/>
                <a:cs typeface="Times New Roman" panose="02020603050405020304" pitchFamily="18" charset="0"/>
              </a:rPr>
              <a:t>«Моя будущая школа» (старший дошкольный возраста)</a:t>
            </a:r>
            <a:endParaRPr lang="ru-RU" sz="4000" dirty="0">
              <a:effectLst/>
              <a:latin typeface="YS Tex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95FB77C-2461-63DD-2AFA-E5C292B20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7777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i="1" dirty="0">
                <a:effectLst/>
                <a:latin typeface="YS Text"/>
                <a:ea typeface="Times New Roman" panose="02020603050405020304" pitchFamily="18" charset="0"/>
              </a:rPr>
              <a:t>ПРОЕКТ</a:t>
            </a:r>
            <a:br>
              <a:rPr lang="ru-RU" sz="4400" dirty="0">
                <a:effectLst/>
                <a:latin typeface="YS Text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65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8C5600B-8544-75EA-181B-093A28AC1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7535" y="0"/>
            <a:ext cx="10103478" cy="1524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b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700" i="1" dirty="0">
                <a:effectLst/>
                <a:latin typeface="YS Text"/>
                <a:ea typeface="Times New Roman" panose="02020603050405020304" pitchFamily="18" charset="0"/>
              </a:rPr>
              <a:t>Что мы Родиной зовем?</a:t>
            </a:r>
            <a:br>
              <a:rPr lang="ru-RU" sz="270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700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Дом, где мы с тобой растем.</a:t>
            </a:r>
            <a:br>
              <a:rPr lang="ru-RU" sz="270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700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Что мы Родиной зовем?</a:t>
            </a:r>
            <a:br>
              <a:rPr lang="ru-RU" sz="2700" dirty="0">
                <a:effectLst/>
                <a:latin typeface="YS Text"/>
                <a:ea typeface="Times New Roman" panose="02020603050405020304" pitchFamily="18" charset="0"/>
              </a:rPr>
            </a:br>
            <a:r>
              <a:rPr lang="ru-RU" sz="2700" i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Край, где мы с тобой живем</a:t>
            </a:r>
            <a:r>
              <a:rPr lang="ru-RU" sz="2700" i="1" dirty="0">
                <a:solidFill>
                  <a:srgbClr val="333333"/>
                </a:solidFill>
                <a:effectLst/>
                <a:latin typeface="YS Text"/>
                <a:ea typeface="Times New Roman" panose="02020603050405020304" pitchFamily="18" charset="0"/>
              </a:rPr>
              <a:t>.</a:t>
            </a:r>
            <a:br>
              <a:rPr lang="ru-RU" sz="2700" dirty="0">
                <a:effectLst/>
                <a:latin typeface="YS Text"/>
                <a:ea typeface="Times New Roman" panose="02020603050405020304" pitchFamily="18" charset="0"/>
              </a:rPr>
            </a:br>
            <a:endParaRPr lang="ru-RU" sz="2700" dirty="0">
              <a:latin typeface="YS Text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A34C260-F0C6-4102-17AC-7C2C77382D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14144" y="2551812"/>
            <a:ext cx="4876800" cy="3635627"/>
          </a:xfrm>
        </p:spPr>
        <p:txBody>
          <a:bodyPr/>
          <a:lstStyle/>
          <a:p>
            <a:pPr marL="82296" indent="0">
              <a:buNone/>
            </a:pPr>
            <a:endParaRPr lang="ru-RU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5CAF1382-F0E6-C554-8938-F0EFC37C7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144" y="2551814"/>
            <a:ext cx="4876801" cy="363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A7F4AB8-D2E0-F2B3-D6FD-A6692EDE1F2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13" y="2551814"/>
            <a:ext cx="4876800" cy="363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01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Семинар-практикум</a:t>
            </a:r>
            <a:br>
              <a:rPr lang="ru-RU" dirty="0"/>
            </a:br>
            <a:r>
              <a:rPr lang="ru-RU" dirty="0"/>
              <a:t>«Метод проектной деятельности в работе с детьми дошкольного возраста по краеведению»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0080" y="4423143"/>
            <a:ext cx="9875520" cy="1339703"/>
          </a:xfrm>
        </p:spPr>
        <p:txBody>
          <a:bodyPr rtlCol="0"/>
          <a:lstStyle/>
          <a:p>
            <a:pPr rtl="0"/>
            <a:r>
              <a:rPr lang="ru-RU" dirty="0"/>
              <a:t>Выполнила: воспитатель Дубинина Е.А.</a:t>
            </a:r>
          </a:p>
        </p:txBody>
      </p:sp>
    </p:spTree>
    <p:extLst>
      <p:ext uri="{BB962C8B-B14F-4D97-AF65-F5344CB8AC3E}">
        <p14:creationId xmlns:p14="http://schemas.microsoft.com/office/powerpoint/2010/main" val="377382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74D64118-366B-4959-E133-24424E2FB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912" y="0"/>
            <a:ext cx="4579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7DF2591-9367-F6AD-50E9-7A767B9AD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84" y="0"/>
            <a:ext cx="6103088" cy="6858000"/>
          </a:xfrm>
        </p:spPr>
        <p:txBody>
          <a:bodyPr>
            <a:normAutofit/>
          </a:bodyPr>
          <a:lstStyle/>
          <a:p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Краеведение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учит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людей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b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</a:b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любить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не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только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свои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b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</a:b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родные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места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,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но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и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знать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о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800" b="1" i="0" dirty="0">
                <a:solidFill>
                  <a:srgbClr val="333333"/>
                </a:solidFill>
                <a:effectLst/>
                <a:latin typeface="YS Text"/>
              </a:rPr>
              <a:t>них</a:t>
            </a: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, </a:t>
            </a:r>
            <a:r>
              <a:rPr lang="ru-RU" sz="3800" i="0" dirty="0">
                <a:solidFill>
                  <a:srgbClr val="333333"/>
                </a:solidFill>
                <a:effectLst/>
                <a:latin typeface="YS Text"/>
              </a:rPr>
              <a:t>приучает</a:t>
            </a:r>
            <a:br>
              <a:rPr lang="ru-RU" sz="3800" i="0" dirty="0">
                <a:solidFill>
                  <a:srgbClr val="333333"/>
                </a:solidFill>
                <a:effectLst/>
                <a:latin typeface="YS Text"/>
              </a:rPr>
            </a:br>
            <a:r>
              <a:rPr lang="ru-RU" sz="3800" i="0" dirty="0">
                <a:solidFill>
                  <a:srgbClr val="333333"/>
                </a:solidFill>
                <a:effectLst/>
                <a:latin typeface="YS Text"/>
              </a:rPr>
              <a:t>их интересоваться историей, искусством, литературой, повышать свой культурный уровень. Это – самый массовый вид науки.</a:t>
            </a:r>
            <a:br>
              <a:rPr lang="ru-RU" sz="3800" i="0" dirty="0">
                <a:solidFill>
                  <a:srgbClr val="333333"/>
                </a:solidFill>
                <a:effectLst/>
                <a:latin typeface="YS Text"/>
              </a:rPr>
            </a:br>
            <a:r>
              <a:rPr lang="ru-RU" sz="3800" b="0" i="0" dirty="0">
                <a:solidFill>
                  <a:srgbClr val="333333"/>
                </a:solidFill>
                <a:effectLst/>
                <a:latin typeface="YS Text"/>
              </a:rPr>
              <a:t>Д.С. Лихачев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98860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0FB28B-323F-5542-B7EF-C7F138026533}"/>
              </a:ext>
            </a:extLst>
          </p:cNvPr>
          <p:cNvSpPr txBox="1"/>
          <p:nvPr/>
        </p:nvSpPr>
        <p:spPr>
          <a:xfrm>
            <a:off x="3187109" y="2615632"/>
            <a:ext cx="8253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     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CB1F6E-A320-933D-ACEF-D02690A7ECB4}"/>
              </a:ext>
            </a:extLst>
          </p:cNvPr>
          <p:cNvSpPr txBox="1"/>
          <p:nvPr/>
        </p:nvSpPr>
        <p:spPr>
          <a:xfrm>
            <a:off x="1594884" y="0"/>
            <a:ext cx="1051559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     </a:t>
            </a:r>
          </a:p>
          <a:p>
            <a:pPr algn="just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Метод проектов</a:t>
            </a:r>
            <a:r>
              <a:rPr lang="ru-RU" sz="4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 – совокупность последовательных учебных и познавательных приёмов, которые позволяют детям приобретать знания и умения </a:t>
            </a:r>
            <a:r>
              <a:rPr lang="ru-RU" sz="4400" b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в процессе планирования и самостоятельного выполнения определённых практических заданий</a:t>
            </a:r>
            <a:r>
              <a:rPr lang="ru-RU" sz="4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 с обязательным представлением </a:t>
            </a:r>
            <a:r>
              <a:rPr lang="ru-RU" sz="4400" b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результатов</a:t>
            </a:r>
            <a:r>
              <a:rPr lang="ru-RU" sz="44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.</a:t>
            </a:r>
            <a:endParaRPr lang="ru-RU" sz="4400" dirty="0">
              <a:effectLst/>
              <a:latin typeface="YS Tex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4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1BB2B59-3F8E-6D6E-D863-237D35011CAB}"/>
              </a:ext>
            </a:extLst>
          </p:cNvPr>
          <p:cNvSpPr txBox="1"/>
          <p:nvPr/>
        </p:nvSpPr>
        <p:spPr>
          <a:xfrm>
            <a:off x="1562986" y="0"/>
            <a:ext cx="10629014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4000" b="1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В педагогике выделяются следующие задачи, определяющие развитие детей в проектной деятельности:</a:t>
            </a:r>
          </a:p>
          <a:p>
            <a:pPr indent="449580" algn="just"/>
            <a:endParaRPr lang="ru-RU" sz="40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- обеспечение психологического благополучия и здоровья детей;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- развитие познавательных способностей;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- развитие творческого воображения;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- развитие творческого мышления;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0000"/>
                </a:solidFill>
                <a:effectLst/>
                <a:latin typeface="YS Text"/>
                <a:ea typeface="Times New Roman" panose="02020603050405020304" pitchFamily="18" charset="0"/>
              </a:rPr>
              <a:t>- развитие коммуникативных навыков.</a:t>
            </a:r>
            <a:endParaRPr lang="ru-RU" sz="3600" dirty="0">
              <a:effectLst/>
              <a:latin typeface="YS Tex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34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C437ED0-AB64-9511-B545-130456CDA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946298"/>
            <a:ext cx="10363200" cy="5911702"/>
          </a:xfrm>
        </p:spPr>
        <p:txBody>
          <a:bodyPr>
            <a:noAutofit/>
          </a:bodyPr>
          <a:lstStyle/>
          <a:p>
            <a:r>
              <a:rPr lang="ru-RU" sz="2800" u="sng" dirty="0">
                <a:latin typeface="YS Text"/>
              </a:rPr>
              <a:t>- По составу участников и их объединению: </a:t>
            </a:r>
            <a:r>
              <a:rPr lang="ru-RU" sz="2800" dirty="0">
                <a:latin typeface="YS Text"/>
              </a:rPr>
              <a:t>групповой, подгрупповой, межгрупповой, индивидуальный, семейный, фронтальный.</a:t>
            </a:r>
            <a:br>
              <a:rPr lang="ru-RU" sz="2800" dirty="0">
                <a:latin typeface="YS Text"/>
              </a:rPr>
            </a:br>
            <a:br>
              <a:rPr lang="ru-RU" sz="2800" dirty="0">
                <a:latin typeface="YS Text"/>
              </a:rPr>
            </a:br>
            <a:r>
              <a:rPr lang="ru-RU" sz="2800" u="sng" dirty="0">
                <a:latin typeface="YS Text"/>
              </a:rPr>
              <a:t>- По срокам </a:t>
            </a:r>
            <a:r>
              <a:rPr lang="ru-RU" sz="2800" u="sng" dirty="0" err="1">
                <a:latin typeface="YS Text"/>
              </a:rPr>
              <a:t>проведениЯ</a:t>
            </a:r>
            <a:r>
              <a:rPr lang="ru-RU" sz="2800" u="sng" dirty="0">
                <a:latin typeface="YS Text"/>
              </a:rPr>
              <a:t>: </a:t>
            </a:r>
            <a:r>
              <a:rPr lang="ru-RU" sz="2800" dirty="0">
                <a:latin typeface="YS Text"/>
              </a:rPr>
              <a:t>краткосрочный, среднесрочный, долгосрочный.</a:t>
            </a:r>
            <a:br>
              <a:rPr lang="ru-RU" sz="2800" dirty="0">
                <a:latin typeface="YS Text"/>
              </a:rPr>
            </a:br>
            <a:br>
              <a:rPr lang="ru-RU" sz="2800" dirty="0">
                <a:latin typeface="YS Text"/>
              </a:rPr>
            </a:br>
            <a:r>
              <a:rPr lang="ru-RU" sz="2800" u="sng" dirty="0">
                <a:latin typeface="YS Text"/>
              </a:rPr>
              <a:t>По видам деятельности: </a:t>
            </a:r>
            <a:r>
              <a:rPr lang="ru-RU" sz="2800" dirty="0">
                <a:latin typeface="YS Text"/>
              </a:rPr>
              <a:t>творческий, информационный, игровой, исследовательский, комплексный.</a:t>
            </a:r>
            <a:br>
              <a:rPr lang="ru-RU" sz="2800" dirty="0">
                <a:latin typeface="YS Text"/>
              </a:rPr>
            </a:br>
            <a:br>
              <a:rPr lang="ru-RU" sz="2800" dirty="0">
                <a:latin typeface="YS Text"/>
              </a:rPr>
            </a:br>
            <a:endParaRPr lang="ru-RU" sz="2800" dirty="0">
              <a:latin typeface="YS Text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A7696557-A8B7-E4BB-E554-3994C4F92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0" y="0"/>
            <a:ext cx="8534400" cy="79744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YS Text"/>
              </a:rPr>
              <a:t>Типы и виды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359048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5709C4-D950-2826-9C9D-E6508E7979CA}"/>
              </a:ext>
            </a:extLst>
          </p:cNvPr>
          <p:cNvSpPr txBox="1"/>
          <p:nvPr/>
        </p:nvSpPr>
        <p:spPr>
          <a:xfrm>
            <a:off x="1509823" y="-2945822"/>
            <a:ext cx="10682177" cy="9479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В практике выделяют следующие этапы работы над проектами:</a:t>
            </a:r>
          </a:p>
          <a:p>
            <a:pPr marL="342900" indent="-342900" algn="just">
              <a:buAutoNum type="arabicPeriod"/>
            </a:pPr>
            <a:r>
              <a:rPr lang="ru-RU" sz="1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Целеполагание: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 педагог помогает ребенку выбрать наиболее актуальную и посильную для него задачу на определенный отрезок времени.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YS Text"/>
              <a:ea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bg2">
                  <a:lumMod val="25000"/>
                </a:schemeClr>
              </a:solidFill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1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2. Разработка проект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а: этот этап связан с подготовкой необходимых материалов, распределением ролей между участниками, составлением развернутого плана деятельности по достижению цели.</a:t>
            </a:r>
          </a:p>
          <a:p>
            <a:pPr algn="just"/>
            <a:endParaRPr lang="ru-RU" sz="1800" dirty="0">
              <a:solidFill>
                <a:schemeClr val="bg2">
                  <a:lumMod val="25000"/>
                </a:schemeClr>
              </a:solidFill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1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3. Выполнение проекта (практическая часть).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 Воспитатель оказывает ребятам практическую помощь, а так же направляет и контролирует осуществление проекта. </a:t>
            </a:r>
          </a:p>
          <a:p>
            <a:pPr algn="just"/>
            <a:endParaRPr lang="ru-RU" sz="1800" dirty="0">
              <a:solidFill>
                <a:schemeClr val="bg2">
                  <a:lumMod val="25000"/>
                </a:schemeClr>
              </a:solidFill>
              <a:effectLst/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1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4. Подведение итогов: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 публичное представление продукта проектной деятельности. Дети помогают в подготовке презентации, после чего они представляют зрителям (родителям и педагогам) продукт собственной деятельности.</a:t>
            </a:r>
          </a:p>
          <a:p>
            <a:pPr algn="just"/>
            <a:endParaRPr lang="ru-RU" dirty="0">
              <a:solidFill>
                <a:schemeClr val="bg2">
                  <a:lumMod val="25000"/>
                </a:schemeClr>
              </a:solidFill>
              <a:latin typeface="YS Text"/>
              <a:ea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bg2">
                  <a:lumMod val="25000"/>
                </a:schemeClr>
              </a:solidFill>
              <a:latin typeface="YS Text"/>
              <a:ea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bg2">
                  <a:lumMod val="25000"/>
                </a:schemeClr>
              </a:solidFill>
              <a:latin typeface="YS Text"/>
              <a:ea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К оценке конечного продукта и рефлексии промежуточных результатов привлекаются дети. Рефлексия способствует осознанному выполнению деятельности, развитию таких личностных качеств, как ответственность, настойчивость, инициативность и др. Совместный проект обязательно должен быть доведен до конца, итогом его могут быть </a:t>
            </a:r>
            <a:r>
              <a:rPr lang="ru-RU" sz="18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игра, книжка-малютка, макет, выставка, альбом, праздник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, ребенок непременно должен увидеть и ощутить плоды своего труда.</a:t>
            </a:r>
          </a:p>
        </p:txBody>
      </p:sp>
    </p:spTree>
    <p:extLst>
      <p:ext uri="{BB962C8B-B14F-4D97-AF65-F5344CB8AC3E}">
        <p14:creationId xmlns:p14="http://schemas.microsoft.com/office/powerpoint/2010/main" val="28462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8A1975D-61C0-59DD-8D22-CB769C1EDBE6}"/>
              </a:ext>
            </a:extLst>
          </p:cNvPr>
          <p:cNvSpPr txBox="1"/>
          <p:nvPr/>
        </p:nvSpPr>
        <p:spPr>
          <a:xfrm>
            <a:off x="2020186" y="1443841"/>
            <a:ext cx="1017181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На сегодняшний день используется следующая структура проекта:</a:t>
            </a:r>
            <a:endParaRPr lang="ru-RU" sz="3600" dirty="0">
              <a:solidFill>
                <a:schemeClr val="bg2">
                  <a:lumMod val="25000"/>
                </a:schemeClr>
              </a:solidFill>
              <a:effectLst/>
              <a:latin typeface="YS Text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1. Тема.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2. Сроки реализации (кратко-, средне-, долгосрочный).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3. Возраст детей.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4. Актуальность темы проекта (обоснованность выбора темы).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5. Методологическая база проекта (указать методики, основную литературу, которая использовалась при составлении проекта).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6. Цель проекта.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7. Задачи проекта.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8. Этапы реализации.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YS Text"/>
                <a:ea typeface="Times New Roman" panose="02020603050405020304" pitchFamily="18" charset="0"/>
              </a:rPr>
              <a:t>9. Ожидаемый результат.</a:t>
            </a:r>
          </a:p>
        </p:txBody>
      </p:sp>
    </p:spTree>
    <p:extLst>
      <p:ext uri="{BB962C8B-B14F-4D97-AF65-F5344CB8AC3E}">
        <p14:creationId xmlns:p14="http://schemas.microsoft.com/office/powerpoint/2010/main" val="413742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AE1544-C540-B4FB-1B23-D13853D64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144" y="1935126"/>
            <a:ext cx="9997440" cy="2902688"/>
          </a:xfrm>
        </p:spPr>
        <p:txBody>
          <a:bodyPr>
            <a:normAutofit/>
          </a:bodyPr>
          <a:lstStyle/>
          <a:p>
            <a:r>
              <a:rPr lang="ru-RU" sz="7200" dirty="0"/>
              <a:t>Практическая часть</a:t>
            </a:r>
          </a:p>
        </p:txBody>
      </p:sp>
    </p:spTree>
    <p:extLst>
      <p:ext uri="{BB962C8B-B14F-4D97-AF65-F5344CB8AC3E}">
        <p14:creationId xmlns:p14="http://schemas.microsoft.com/office/powerpoint/2010/main" val="254525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5AADD10-5691-317F-4E59-792053DD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669312"/>
            <a:ext cx="10363200" cy="321701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YS Text"/>
              </a:rPr>
              <a:t>«Край» </a:t>
            </a:r>
            <a:r>
              <a:rPr lang="ru-RU" sz="2800" b="1" dirty="0">
                <a:latin typeface="YS Text"/>
              </a:rPr>
              <a:t>- понятие условное и зависит от того, кто и с какой целью его изучает. Это может быть и город, и район, и улица, т.е. то, что нас окружает. </a:t>
            </a:r>
            <a:br>
              <a:rPr lang="ru-RU" sz="2800" b="1" dirty="0">
                <a:latin typeface="YS Text"/>
              </a:rPr>
            </a:br>
            <a:br>
              <a:rPr lang="ru-RU" sz="2800" b="1" dirty="0">
                <a:latin typeface="YS Text"/>
              </a:rPr>
            </a:br>
            <a:r>
              <a:rPr lang="ru-RU" sz="2800" b="1" dirty="0">
                <a:latin typeface="YS Text"/>
              </a:rPr>
              <a:t>Для дошкольника это, прежде всего, родной дом, детский сад, улица, город. Это природа, люди, дома, окружающие их, которые они видят повседневно. </a:t>
            </a:r>
            <a:br>
              <a:rPr lang="ru-RU" sz="3200" b="1" dirty="0">
                <a:latin typeface="YS Text"/>
              </a:rPr>
            </a:br>
            <a:endParaRPr lang="ru-RU" sz="3200" dirty="0">
              <a:latin typeface="YS Tex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84756F-95B6-09CA-044A-015753EAE4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0" y="340242"/>
            <a:ext cx="10363200" cy="1201479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200" b="1" dirty="0">
                <a:solidFill>
                  <a:schemeClr val="tx1"/>
                </a:solidFill>
                <a:latin typeface="YS Text"/>
              </a:rPr>
              <a:t>Краеведение - это совокупность знаний об истории,</a:t>
            </a:r>
          </a:p>
          <a:p>
            <a:pPr algn="just"/>
            <a:endParaRPr lang="ru-RU" sz="3200" b="1" dirty="0">
              <a:solidFill>
                <a:schemeClr val="tx1"/>
              </a:solidFill>
              <a:latin typeface="YS Text"/>
            </a:endParaRPr>
          </a:p>
          <a:p>
            <a:pPr algn="just"/>
            <a:r>
              <a:rPr lang="ru-RU" sz="3200" b="1" dirty="0">
                <a:solidFill>
                  <a:schemeClr val="tx1"/>
                </a:solidFill>
                <a:latin typeface="YS Text"/>
              </a:rPr>
              <a:t>экономике, природе, быту, культуре того или иного края. </a:t>
            </a:r>
          </a:p>
        </p:txBody>
      </p:sp>
    </p:spTree>
    <p:extLst>
      <p:ext uri="{BB962C8B-B14F-4D97-AF65-F5344CB8AC3E}">
        <p14:creationId xmlns:p14="http://schemas.microsoft.com/office/powerpoint/2010/main" val="360424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аблон с оформлением из прессованных листьев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565517_TF03460542.potx" id="{F665AEDE-B00D-45D3-931A-606E3F963C74}" vid="{BB612EA2-5313-4759-8E45-8B8A6450CE43}"/>
    </a:ext>
  </a:extLst>
</a:theme>
</file>

<file path=ppt/theme/theme2.xml><?xml version="1.0" encoding="utf-8"?>
<a:theme xmlns:a="http://schemas.openxmlformats.org/drawingml/2006/main" name="Тема Offic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EB5BEE-6806-4BF1-A9A7-4B4A72C0C6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FED04C-AD43-4E06-AD63-36D8B5E8378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710C29-A897-44AD-9F83-BE5F874C2A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из прессованных листьев</Template>
  <TotalTime>0</TotalTime>
  <Words>1015</Words>
  <Application>Microsoft Office PowerPoint</Application>
  <PresentationFormat>Широкоэкранный</PresentationFormat>
  <Paragraphs>88</Paragraphs>
  <Slides>16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Century Gothic</vt:lpstr>
      <vt:lpstr>Symbol</vt:lpstr>
      <vt:lpstr>Times New Roman</vt:lpstr>
      <vt:lpstr>Verdana</vt:lpstr>
      <vt:lpstr>Wingdings 2</vt:lpstr>
      <vt:lpstr>YS Text</vt:lpstr>
      <vt:lpstr>Шаблон с оформлением из прессованных листьев</vt:lpstr>
      <vt:lpstr>Семинар-практикум «Метод проектной деятельности в работе с детьми дошкольного возраста по краеведению» </vt:lpstr>
      <vt:lpstr>Краеведение учит людей  любить не только свои  родные места, но и знать о них, приучает их интересоваться историей, искусством, литературой, повышать свой культурный уровень. Это – самый массовый вид науки. Д.С. Лихачев</vt:lpstr>
      <vt:lpstr>Презентация PowerPoint</vt:lpstr>
      <vt:lpstr>Презентация PowerPoint</vt:lpstr>
      <vt:lpstr>- По составу участников и их объединению: групповой, подгрупповой, межгрупповой, индивидуальный, семейный, фронтальный.  - По срокам проведениЯ: краткосрочный, среднесрочный, долгосрочный.  По видам деятельности: творческий, информационный, игровой, исследовательский, комплексный.  </vt:lpstr>
      <vt:lpstr>Презентация PowerPoint</vt:lpstr>
      <vt:lpstr>Презентация PowerPoint</vt:lpstr>
      <vt:lpstr>Практическая часть</vt:lpstr>
      <vt:lpstr>«Край» - понятие условное и зависит от того, кто и с какой целью его изучает. Это может быть и город, и район, и улица, т.е. то, что нас окружает.   Для дошкольника это, прежде всего, родной дом, детский сад, улица, город. Это природа, люди, дома, окружающие их, которые они видят повседневно.  </vt:lpstr>
      <vt:lpstr> Патриотические чувства закладываются в процессе жизни и бытия человека, находящегося в рамках конкретной социокультурной среды. Люди с момента рождения инстинктивно, естественно и незаметно привыкают к окружающей их среде, природе и культуре своей страны, к быту своего народа. </vt:lpstr>
      <vt:lpstr>Цель проекта.     Формировать представление о семье и своём месте в ней, а также чувства сопричастности своей семьи к родному краю. Задачи проекта: 1. Воспитывать любовь к родному краю и семье.  2. Пробудить у детей дошкольного возраста нравственное отношение и чувство сопричастности к семье и близким людям, к своей малой Родине, к стране; к природе родного края.  3. Вовлечь родителей в процесс пробуждения у детей чувств любви к семье, к природным и культурным ценностям родного края; </vt:lpstr>
      <vt:lpstr>Работа с родителями:  </vt:lpstr>
      <vt:lpstr>План реализации проекта: </vt:lpstr>
      <vt:lpstr>ПРОЕКТ </vt:lpstr>
      <vt:lpstr>   Что мы Родиной зовем? Дом, где мы с тобой растем. Что мы Родиной зовем? Край, где мы с тобой живем. </vt:lpstr>
      <vt:lpstr>Семинар-практикум «Метод проектной деятельности в работе с детьми дошкольного возраста по краеведению»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Семинар-практикум «Метод проектной деятельности в работе с детьми дошкольного возраста по краеведению» </dc:title>
  <dc:creator>Алексей Дубинин</dc:creator>
  <cp:lastModifiedBy>Алексей Дубинин</cp:lastModifiedBy>
  <cp:revision>1</cp:revision>
  <dcterms:created xsi:type="dcterms:W3CDTF">2023-09-10T18:25:59Z</dcterms:created>
  <dcterms:modified xsi:type="dcterms:W3CDTF">2023-09-10T19:29:51Z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74065700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