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28" r:id="rId2"/>
    <p:sldId id="325" r:id="rId3"/>
    <p:sldId id="326" r:id="rId4"/>
    <p:sldId id="327" r:id="rId5"/>
    <p:sldId id="257" r:id="rId6"/>
    <p:sldId id="258" r:id="rId7"/>
    <p:sldId id="259" r:id="rId8"/>
    <p:sldId id="288" r:id="rId9"/>
    <p:sldId id="289" r:id="rId10"/>
    <p:sldId id="290" r:id="rId11"/>
    <p:sldId id="291" r:id="rId12"/>
    <p:sldId id="308" r:id="rId13"/>
    <p:sldId id="309" r:id="rId14"/>
    <p:sldId id="310" r:id="rId15"/>
    <p:sldId id="264" r:id="rId16"/>
    <p:sldId id="295" r:id="rId17"/>
    <p:sldId id="294" r:id="rId18"/>
    <p:sldId id="293" r:id="rId19"/>
    <p:sldId id="292" r:id="rId20"/>
    <p:sldId id="315" r:id="rId21"/>
    <p:sldId id="316" r:id="rId22"/>
    <p:sldId id="317" r:id="rId23"/>
    <p:sldId id="269" r:id="rId24"/>
    <p:sldId id="296" r:id="rId25"/>
    <p:sldId id="297" r:id="rId26"/>
    <p:sldId id="299" r:id="rId27"/>
    <p:sldId id="319" r:id="rId28"/>
    <p:sldId id="318" r:id="rId29"/>
    <p:sldId id="320" r:id="rId30"/>
    <p:sldId id="298" r:id="rId31"/>
    <p:sldId id="274" r:id="rId32"/>
    <p:sldId id="300" r:id="rId33"/>
    <p:sldId id="301" r:id="rId34"/>
    <p:sldId id="303" r:id="rId35"/>
    <p:sldId id="302" r:id="rId36"/>
    <p:sldId id="321" r:id="rId37"/>
    <p:sldId id="322" r:id="rId38"/>
    <p:sldId id="323" r:id="rId39"/>
    <p:sldId id="279" r:id="rId40"/>
    <p:sldId id="307" r:id="rId41"/>
    <p:sldId id="306" r:id="rId42"/>
    <p:sldId id="305" r:id="rId43"/>
    <p:sldId id="304" r:id="rId44"/>
    <p:sldId id="311" r:id="rId45"/>
    <p:sldId id="312" r:id="rId46"/>
    <p:sldId id="314" r:id="rId47"/>
    <p:sldId id="284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006600"/>
    <a:srgbClr val="663300"/>
    <a:srgbClr val="A50021"/>
    <a:srgbClr val="000066"/>
    <a:srgbClr val="004200"/>
    <a:srgbClr val="990000"/>
    <a:srgbClr val="924900"/>
    <a:srgbClr val="2A65A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139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24727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247270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98122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848858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458802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725510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4266635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079881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am.ru/detskijsad/-skazochnaja-bezopasnost-kak-obuchit-rebenka-pravilam-bezopasnosti-po-narodnym-skazkam.html" TargetMode="External"/><Relationship Id="rId13" Type="http://schemas.openxmlformats.org/officeDocument/2006/relationships/hyperlink" Target="http://perfectpics.ru/blogrec-33996/" TargetMode="External"/><Relationship Id="rId18" Type="http://schemas.openxmlformats.org/officeDocument/2006/relationships/hyperlink" Target="http://prozagadki.ru/753-zagadki-pro-skazki.-tri-medvedja.html" TargetMode="External"/><Relationship Id="rId26" Type="http://schemas.openxmlformats.org/officeDocument/2006/relationships/hyperlink" Target="http://ourkidsfamily.ru/skazkart/126-belosnezhka-i-sem-gnomov.html" TargetMode="External"/><Relationship Id="rId3" Type="http://schemas.openxmlformats.org/officeDocument/2006/relationships/image" Target="../media/image49.png"/><Relationship Id="rId21" Type="http://schemas.openxmlformats.org/officeDocument/2006/relationships/hyperlink" Target="http://www.planetaskazok.ru/rusnarskz/volkikozlyatarusskz" TargetMode="External"/><Relationship Id="rId7" Type="http://schemas.openxmlformats.org/officeDocument/2006/relationships/hyperlink" Target="http://kladraz.ru/blogs/natalija-vladimirovna-puhanova/viktorina-s-otvetami-dlja-nachalnyh-klasov.html" TargetMode="External"/><Relationship Id="rId12" Type="http://schemas.openxmlformats.org/officeDocument/2006/relationships/hyperlink" Target="http://zagadki.info/zag/krasnaya-shapochka.html" TargetMode="External"/><Relationship Id="rId17" Type="http://schemas.openxmlformats.org/officeDocument/2006/relationships/hyperlink" Target="https://yandex.ru/images/search?text=&#1089;&#1077;&#1089;&#1090;&#1088;&#1080;&#1094;&#1072;%20&#1072;&#1083;&#1105;&#1085;&#1091;&#1096;&#1082;&#1072;%20&#1080;%20&#1073;&#1088;&#1072;&#1090;&#1077;&#1094;%20&#1080;&#1074;&#1072;&#1085;&#1091;&#1096;&#1082;&#1072;&amp;img_url=https://rutlib.com/books/4600/OEBPS/_093_094.jpg&amp;pos=30&amp;rpt=simage&amp;lr=53" TargetMode="External"/><Relationship Id="rId25" Type="http://schemas.openxmlformats.org/officeDocument/2006/relationships/hyperlink" Target="http://kidsclever.ru/content/zagadki-pro-belosnezhku" TargetMode="External"/><Relationship Id="rId2" Type="http://schemas.openxmlformats.org/officeDocument/2006/relationships/image" Target="../media/image10.jpeg"/><Relationship Id="rId16" Type="http://schemas.openxmlformats.org/officeDocument/2006/relationships/hyperlink" Target="http://www.dityachi-zagadky.org.ua/tag/&#1089;&#1077;&#1089;&#1090;&#1088;&#1080;&#1094;&#1072;-&#1072;&#1083;&#1077;&#1085;&#1091;&#1096;&#1082;&#1072;-&#1080;-&#1073;&#1088;&#1072;&#1090;&#1077;&#1094;-&#1080;&#1074;&#1072;&#1085;&#1091;&#1096;&#1082;&#1072;/" TargetMode="External"/><Relationship Id="rId20" Type="http://schemas.openxmlformats.org/officeDocument/2006/relationships/hyperlink" Target="http://kidsclever.ru/content/zagadki-pro-semero-kozlya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ady.webnice.ru/beauty/?act=article&amp;v=93" TargetMode="External"/><Relationship Id="rId11" Type="http://schemas.openxmlformats.org/officeDocument/2006/relationships/hyperlink" Target="http://rebus1.com/index.php?item=rebus_generator" TargetMode="External"/><Relationship Id="rId24" Type="http://schemas.openxmlformats.org/officeDocument/2006/relationships/hyperlink" Target="http://www.isrageo.com/2016/02/28/mojdodyir/" TargetMode="External"/><Relationship Id="rId5" Type="http://schemas.openxmlformats.org/officeDocument/2006/relationships/hyperlink" Target="http://&#1090;&#1086;&#1087;-&#1096;&#1082;&#1086;&#1083;&#1072;.&#1088;&#1092;/viktorina-etiket/" TargetMode="External"/><Relationship Id="rId15" Type="http://schemas.openxmlformats.org/officeDocument/2006/relationships/hyperlink" Target="http://crosti.ru/patterns/picture/55428" TargetMode="External"/><Relationship Id="rId23" Type="http://schemas.openxmlformats.org/officeDocument/2006/relationships/hyperlink" Target="http://ljubimyj-detskij.ru/zagadki/695-o-skazke-mojdodyr.html" TargetMode="External"/><Relationship Id="rId10" Type="http://schemas.openxmlformats.org/officeDocument/2006/relationships/hyperlink" Target="http://festival.1september.ru/articles/507078/" TargetMode="External"/><Relationship Id="rId19" Type="http://schemas.openxmlformats.org/officeDocument/2006/relationships/hyperlink" Target="http://www.stranamam.ru/post/10700415/" TargetMode="External"/><Relationship Id="rId4" Type="http://schemas.openxmlformats.org/officeDocument/2006/relationships/hyperlink" Target="http://elenaranko.ucoz.ru/" TargetMode="External"/><Relationship Id="rId9" Type="http://schemas.openxmlformats.org/officeDocument/2006/relationships/hyperlink" Target="http://kak.znate.ru/docs/index-66905.html?page=2" TargetMode="External"/><Relationship Id="rId14" Type="http://schemas.openxmlformats.org/officeDocument/2006/relationships/hyperlink" Target="http://www.numama.ru/zagadki-dlja-malenkih-detei/zagadki-pro-javlenija-prirody/zagadki-pro-kolobka.html" TargetMode="External"/><Relationship Id="rId22" Type="http://schemas.openxmlformats.org/officeDocument/2006/relationships/hyperlink" Target="http://kidsclever.ru/content/zagadki-pro-snezhnuyu-korolevu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47.xml"/><Relationship Id="rId10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39.xml"/><Relationship Id="rId18" Type="http://schemas.openxmlformats.org/officeDocument/2006/relationships/image" Target="../media/image11.png"/><Relationship Id="rId26" Type="http://schemas.openxmlformats.org/officeDocument/2006/relationships/slide" Target="slide17.xml"/><Relationship Id="rId39" Type="http://schemas.openxmlformats.org/officeDocument/2006/relationships/slide" Target="slide30.xml"/><Relationship Id="rId3" Type="http://schemas.openxmlformats.org/officeDocument/2006/relationships/image" Target="../media/image10.jpeg"/><Relationship Id="rId21" Type="http://schemas.openxmlformats.org/officeDocument/2006/relationships/slide" Target="slide12.xml"/><Relationship Id="rId34" Type="http://schemas.openxmlformats.org/officeDocument/2006/relationships/slide" Target="slide20.xml"/><Relationship Id="rId42" Type="http://schemas.openxmlformats.org/officeDocument/2006/relationships/slide" Target="slide45.xml"/><Relationship Id="rId7" Type="http://schemas.openxmlformats.org/officeDocument/2006/relationships/slide" Target="slide10.xml"/><Relationship Id="rId12" Type="http://schemas.openxmlformats.org/officeDocument/2006/relationships/slide" Target="slide35.xml"/><Relationship Id="rId17" Type="http://schemas.openxmlformats.org/officeDocument/2006/relationships/slide" Target="slide43.xml"/><Relationship Id="rId25" Type="http://schemas.openxmlformats.org/officeDocument/2006/relationships/slide" Target="slide16.xml"/><Relationship Id="rId33" Type="http://schemas.openxmlformats.org/officeDocument/2006/relationships/slide" Target="slide27.xml"/><Relationship Id="rId38" Type="http://schemas.openxmlformats.org/officeDocument/2006/relationships/slide" Target="slide22.xml"/><Relationship Id="rId2" Type="http://schemas.openxmlformats.org/officeDocument/2006/relationships/notesSlide" Target="../notesSlides/notesSlide3.xml"/><Relationship Id="rId16" Type="http://schemas.openxmlformats.org/officeDocument/2006/relationships/slide" Target="slide42.xml"/><Relationship Id="rId20" Type="http://schemas.openxmlformats.org/officeDocument/2006/relationships/slide" Target="slide44.xml"/><Relationship Id="rId29" Type="http://schemas.openxmlformats.org/officeDocument/2006/relationships/slide" Target="slide23.xml"/><Relationship Id="rId41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34.xml"/><Relationship Id="rId24" Type="http://schemas.openxmlformats.org/officeDocument/2006/relationships/slide" Target="slide15.xml"/><Relationship Id="rId32" Type="http://schemas.openxmlformats.org/officeDocument/2006/relationships/slide" Target="slide26.xml"/><Relationship Id="rId37" Type="http://schemas.openxmlformats.org/officeDocument/2006/relationships/slide" Target="slide29.xml"/><Relationship Id="rId40" Type="http://schemas.openxmlformats.org/officeDocument/2006/relationships/slide" Target="slide37.xml"/><Relationship Id="rId45" Type="http://schemas.openxmlformats.org/officeDocument/2006/relationships/image" Target="../media/image4.jpeg"/><Relationship Id="rId5" Type="http://schemas.openxmlformats.org/officeDocument/2006/relationships/slide" Target="slide8.xml"/><Relationship Id="rId15" Type="http://schemas.openxmlformats.org/officeDocument/2006/relationships/slide" Target="slide41.xml"/><Relationship Id="rId23" Type="http://schemas.openxmlformats.org/officeDocument/2006/relationships/slide" Target="slide31.xml"/><Relationship Id="rId28" Type="http://schemas.openxmlformats.org/officeDocument/2006/relationships/slide" Target="slide19.xml"/><Relationship Id="rId36" Type="http://schemas.openxmlformats.org/officeDocument/2006/relationships/slide" Target="slide21.xml"/><Relationship Id="rId10" Type="http://schemas.openxmlformats.org/officeDocument/2006/relationships/slide" Target="slide33.xml"/><Relationship Id="rId19" Type="http://schemas.openxmlformats.org/officeDocument/2006/relationships/slide" Target="slide36.xml"/><Relationship Id="rId31" Type="http://schemas.openxmlformats.org/officeDocument/2006/relationships/slide" Target="slide25.xml"/><Relationship Id="rId44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32.xml"/><Relationship Id="rId14" Type="http://schemas.openxmlformats.org/officeDocument/2006/relationships/slide" Target="slide40.xml"/><Relationship Id="rId22" Type="http://schemas.openxmlformats.org/officeDocument/2006/relationships/slide" Target="slide14.xml"/><Relationship Id="rId27" Type="http://schemas.openxmlformats.org/officeDocument/2006/relationships/slide" Target="slide18.xml"/><Relationship Id="rId30" Type="http://schemas.openxmlformats.org/officeDocument/2006/relationships/slide" Target="slide24.xml"/><Relationship Id="rId35" Type="http://schemas.openxmlformats.org/officeDocument/2006/relationships/slide" Target="slide28.xml"/><Relationship Id="rId43" Type="http://schemas.openxmlformats.org/officeDocument/2006/relationships/slide" Target="slide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04" y="214290"/>
            <a:ext cx="5672672" cy="4973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28662" y="571480"/>
            <a:ext cx="70868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«ЧЕЛОВЕК В МИРЕ ПРАВИЛ»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5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85720" y="5429264"/>
            <a:ext cx="856895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>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Автор – составитель: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Нарушьян Елена Степановна, </a:t>
            </a:r>
          </a:p>
          <a:p>
            <a:pPr algn="ctr"/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учитель </a:t>
            </a:r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начальных классов </a:t>
            </a:r>
            <a:endParaRPr lang="ru-RU" sz="22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85720" y="1785926"/>
            <a:ext cx="85689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Муниципальное  бюджетное общеобразовательное  учреждение города Кургана  «Средняя общеобразовательная школа №52»</a:t>
            </a: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85918" y="4929198"/>
            <a:ext cx="6045426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Культура</a:t>
            </a:r>
            <a:endParaRPr lang="ru-RU" sz="66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36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4857760"/>
            <a:ext cx="1164527" cy="179997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t="63368" r="17968" b="7986"/>
          <a:stretch>
            <a:fillRect/>
          </a:stretch>
        </p:blipFill>
        <p:spPr bwMode="auto">
          <a:xfrm>
            <a:off x="285720" y="1428736"/>
            <a:ext cx="8572560" cy="349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57290" y="5500702"/>
            <a:ext cx="6168178" cy="192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Поведение</a:t>
            </a:r>
            <a:endParaRPr lang="ru-RU" sz="66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4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15403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/>
          <a:srcRect l="34375" t="62153" r="22656" b="8333"/>
          <a:stretch>
            <a:fillRect/>
          </a:stretch>
        </p:blipFill>
        <p:spPr bwMode="auto">
          <a:xfrm>
            <a:off x="1000100" y="1500174"/>
            <a:ext cx="7072362" cy="364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4786322"/>
            <a:ext cx="1188640" cy="183724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315403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дом-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14348" y="5500702"/>
            <a:ext cx="6811120" cy="192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Безопасность</a:t>
            </a:r>
            <a:endParaRPr lang="ru-RU" sz="66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4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7" name="Рисунок 6" descr="Рисунок3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4786322"/>
            <a:ext cx="1188640" cy="1837243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14282" y="1571612"/>
            <a:ext cx="8786874" cy="1867692"/>
            <a:chOff x="142844" y="4143380"/>
            <a:chExt cx="8786874" cy="1867692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/>
            <a:srcRect l="20703" t="39931" r="13541" b="31771"/>
            <a:stretch>
              <a:fillRect/>
            </a:stretch>
          </p:blipFill>
          <p:spPr bwMode="auto">
            <a:xfrm>
              <a:off x="142844" y="4143380"/>
              <a:ext cx="5786478" cy="1867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6"/>
            <a:srcRect l="55339" t="39931" r="9505" b="32291"/>
            <a:stretch>
              <a:fillRect/>
            </a:stretch>
          </p:blipFill>
          <p:spPr bwMode="auto">
            <a:xfrm>
              <a:off x="5857884" y="4143380"/>
              <a:ext cx="3071834" cy="1820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315403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дом-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57290" y="5500702"/>
            <a:ext cx="6168178" cy="192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Уважение</a:t>
            </a:r>
            <a:endParaRPr lang="ru-RU" sz="66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4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7" name="Рисунок 6" descr="Рисунок3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4786322"/>
            <a:ext cx="1188640" cy="1837243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57158" y="1500174"/>
            <a:ext cx="8550522" cy="1680076"/>
            <a:chOff x="285720" y="500042"/>
            <a:chExt cx="8550522" cy="1680076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541" t="28298" r="37370" b="47396"/>
            <a:stretch>
              <a:fillRect/>
            </a:stretch>
          </p:blipFill>
          <p:spPr bwMode="auto">
            <a:xfrm>
              <a:off x="285720" y="571480"/>
              <a:ext cx="4143404" cy="1538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260" t="27430" r="22656" b="45660"/>
            <a:stretch>
              <a:fillRect/>
            </a:stretch>
          </p:blipFill>
          <p:spPr bwMode="auto">
            <a:xfrm>
              <a:off x="4500562" y="500042"/>
              <a:ext cx="4335680" cy="1680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315403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дом-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596" y="5500702"/>
            <a:ext cx="7858180" cy="192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Аккуратность</a:t>
            </a:r>
            <a:endParaRPr lang="ru-RU" sz="66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4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7" name="Рисунок 6" descr="Рисунок3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4786322"/>
            <a:ext cx="1188640" cy="1837243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88" t="63368" r="12109" b="7118"/>
          <a:stretch>
            <a:fillRect/>
          </a:stretch>
        </p:blipFill>
        <p:spPr bwMode="auto">
          <a:xfrm>
            <a:off x="285720" y="1500174"/>
            <a:ext cx="86482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57158" y="1428736"/>
            <a:ext cx="85011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делать, если посторонний просит тебя открыть дверь, потому что ему нужно срочно позвонить или попить?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00034" y="4572008"/>
            <a:ext cx="82153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2425" algn="just">
              <a:spcBef>
                <a:spcPct val="20000"/>
              </a:spcBef>
            </a:pPr>
            <a:r>
              <a:rPr lang="ru-RU" sz="2400" dirty="0" smtClean="0">
                <a:solidFill>
                  <a:srgbClr val="FF0000"/>
                </a:solidFill>
              </a:rPr>
              <a:t>Если посторонний просит тебя открыть дверь, потому что ему нужно срочно позвонить или попить, узнай телефон и позвони сам, но дверь не открывай, или объясни, где есть ближайшей телефон или магазин, чтобы купить воды.</a:t>
            </a:r>
            <a:endParaRPr lang="ru-RU" sz="2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3642748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4429132"/>
            <a:ext cx="835827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2425" algn="just">
              <a:spcBef>
                <a:spcPct val="20000"/>
              </a:spcBef>
            </a:pPr>
            <a:r>
              <a:rPr lang="ru-RU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Если около квартиры стоит посторонний, не подходи к нему, пойди в другой конец лестничной клетки и позвони к соседям, когда они откроют, попроси их о помощи.</a:t>
            </a:r>
          </a:p>
          <a:p>
            <a:pPr indent="352425" algn="just">
              <a:spcBef>
                <a:spcPct val="20000"/>
              </a:spcBef>
            </a:pPr>
            <a:endParaRPr lang="ru-RU" sz="4000" i="1" dirty="0" smtClean="0"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28596" y="1441727"/>
            <a:ext cx="839187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делать, если около квартиры стоит посторонний?</a:t>
            </a:r>
            <a:endParaRPr lang="ru-RU" sz="28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6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511" y="3664801"/>
            <a:ext cx="1512168" cy="2337309"/>
          </a:xfrm>
          <a:prstGeom prst="rect">
            <a:avLst/>
          </a:prstGeom>
        </p:spPr>
      </p:pic>
      <p:sp>
        <p:nvSpPr>
          <p:cNvPr id="21506" name="AutoShape 2" descr="Музей декабристов. Дом декабриста М.М. Нарышкина. Город Курган, фото № 12478744, снято 26 августа 2012 г. (c) Сергей Тюленев / Фотобанк Лор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Музей декабристов. Дом декабриста М.М. Нарышкина. Город Курган, фото № 12478744, снято 26 августа 2012 г. (c) Сергей Тюленев / Фотобанк Лор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Музей декабристов. Дом декабриста М.М. Нарышкина. Город Курган, фото № 12478744, снято 26 августа 2012 г. (c) Сергей Тюленев / Фотобанк Лор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prv0.lori-images.net/muzei-dekabristov-dom-dekabrista-mm-naryshkina-gorod-0012478744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14282" y="1571612"/>
            <a:ext cx="86923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2425" algn="ctr">
              <a:tabLst>
                <a:tab pos="352425" algn="l"/>
              </a:tabLst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Войдя в квартиру, ты чувствуешь запах газа. Взрослых дома нет. </a:t>
            </a:r>
          </a:p>
          <a:p>
            <a:pPr indent="352425" algn="ctr">
              <a:tabLst>
                <a:tab pos="352425" algn="l"/>
              </a:tabLst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ты сделаешь в первую очередь?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4786322"/>
            <a:ext cx="84296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Открою окно на кухне и отключу газ.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496" y="4071942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14282" y="1571612"/>
            <a:ext cx="8643998" cy="195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2425" algn="just">
              <a:spcBef>
                <a:spcPct val="20000"/>
              </a:spcBef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Ты выходишь на лестничную клетку, чтобы проводить приятеля до лифта. И вдруг сквозняк захлопывает дверь. Что делать?</a:t>
            </a:r>
          </a:p>
          <a:p>
            <a:pPr indent="352425" algn="just">
              <a:spcBef>
                <a:spcPct val="20000"/>
              </a:spcBef>
            </a:pPr>
            <a:endParaRPr lang="ru-RU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00034" y="4143380"/>
            <a:ext cx="807249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2425" algn="just"/>
            <a:r>
              <a:rPr lang="ru-RU" sz="6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Пойти к приятелю или хорошо знакомым соседям и позвонить родителям на работу. Надо договориться о встрече, чтобы взять ключ.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3571876"/>
            <a:ext cx="1049986" cy="16229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28596" y="1379095"/>
            <a:ext cx="8391876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Мама дала тебе ключ от дома. Но ключ можно потеряться во время прогулки и попасть в руки вора. Что же с ним делать?</a:t>
            </a:r>
          </a:p>
          <a:p>
            <a:pPr algn="ctr">
              <a:spcBef>
                <a:spcPct val="20000"/>
              </a:spcBef>
            </a:pPr>
            <a:endParaRPr lang="ru-RU" sz="2800" dirty="0" smtClean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4714884"/>
            <a:ext cx="85011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2425" algn="just">
              <a:spcBef>
                <a:spcPct val="20000"/>
              </a:spcBef>
              <a:tabLst>
                <a:tab pos="352425" algn="l"/>
              </a:tabLst>
            </a:pPr>
            <a:r>
              <a:rPr lang="ru-RU" sz="2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Положить в глубокий карман. Лучше если этот карман застегивается на молнию.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071" y="4062116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3757625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Предмет: </a:t>
            </a:r>
            <a:r>
              <a:rPr lang="ru-RU" dirty="0" smtClean="0"/>
              <a:t>окружающий мир</a:t>
            </a:r>
          </a:p>
          <a:p>
            <a:endParaRPr lang="ru-RU" dirty="0" smtClean="0"/>
          </a:p>
          <a:p>
            <a:r>
              <a:rPr lang="ru-RU" b="1" dirty="0" smtClean="0"/>
              <a:t>Тема</a:t>
            </a:r>
            <a:r>
              <a:rPr lang="ru-RU" dirty="0" smtClean="0"/>
              <a:t>: «Человек в мире правил»</a:t>
            </a:r>
          </a:p>
          <a:p>
            <a:endParaRPr lang="ru-RU" dirty="0" smtClean="0"/>
          </a:p>
          <a:p>
            <a:r>
              <a:rPr lang="ru-RU" b="1" dirty="0" smtClean="0"/>
              <a:t>Форма проведения</a:t>
            </a:r>
            <a:r>
              <a:rPr lang="ru-RU" dirty="0" smtClean="0"/>
              <a:t>: групповая форма работы</a:t>
            </a:r>
          </a:p>
          <a:p>
            <a:endParaRPr lang="ru-RU" dirty="0" smtClean="0"/>
          </a:p>
          <a:p>
            <a:r>
              <a:rPr lang="ru-RU" b="1" dirty="0" smtClean="0"/>
              <a:t>Тип мероприятия</a:t>
            </a:r>
            <a:r>
              <a:rPr lang="ru-RU" dirty="0" smtClean="0"/>
              <a:t>: интерактивная викторина</a:t>
            </a:r>
          </a:p>
          <a:p>
            <a:endParaRPr lang="ru-RU" dirty="0" smtClean="0"/>
          </a:p>
          <a:p>
            <a:r>
              <a:rPr lang="ru-RU" b="1" dirty="0" smtClean="0"/>
              <a:t>Категория учащихся: </a:t>
            </a:r>
            <a:r>
              <a:rPr lang="ru-RU" dirty="0" smtClean="0"/>
              <a:t>2 - 3 </a:t>
            </a:r>
            <a:r>
              <a:rPr lang="ru-RU" dirty="0" smtClean="0"/>
              <a:t>класс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28596" y="1379095"/>
            <a:ext cx="8391876" cy="147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в квартире произошла утечка газа, можно ли включать электрический свет?</a:t>
            </a:r>
          </a:p>
          <a:p>
            <a:pPr algn="ctr">
              <a:spcBef>
                <a:spcPct val="20000"/>
              </a:spcBef>
            </a:pPr>
            <a:r>
              <a:rPr lang="ru-RU" sz="2800" i="1" dirty="0"/>
              <a:t> 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42844" y="4643446"/>
            <a:ext cx="8643998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Нельзя. </a:t>
            </a:r>
          </a:p>
          <a:p>
            <a:pPr algn="ctr"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Может возникнуть искра и произойдет взрыв.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4" y="2928934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28596" y="1643050"/>
            <a:ext cx="83918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 ждёшь лифт. К тебе присоединяется незнакомый человек. Твои действия?</a:t>
            </a:r>
            <a:b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3143248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28596" y="4572008"/>
            <a:ext cx="83540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</a:rPr>
              <a:t>В лифт с незнакомцами садиться нельзя! Лучше всего пойти пешком.</a:t>
            </a:r>
            <a:endParaRPr lang="ru-RU" sz="9600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28596" y="1379095"/>
            <a:ext cx="8391876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 заходите в свой подъезд, слышите громкие крики, смех, шум и понимаете, что этажом выше на лестничной клетке находится пьяная компания.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вы поступите?</a:t>
            </a:r>
            <a:r>
              <a:rPr lang="ru-RU" sz="2800" i="1" dirty="0">
                <a:solidFill>
                  <a:srgbClr val="003300"/>
                </a:solidFill>
              </a:rPr>
              <a:t> </a:t>
            </a:r>
            <a:endParaRPr lang="ru-RU" sz="2800" dirty="0" smtClean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42910" y="4929198"/>
            <a:ext cx="800108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719138" algn="just">
              <a:spcBef>
                <a:spcPct val="20000"/>
              </a:spcBef>
            </a:pPr>
            <a:r>
              <a:rPr lang="ru-RU" sz="28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Дожидаться взрослого знакомого человека, входящего в подъезд, и попросите проводить вас до квартиры.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071" y="4062116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325" y="404949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ПРАВИЛА ПОВЕДЕНИЯ ДОМА»</a:t>
            </a:r>
            <a:endParaRPr lang="ru-RU" sz="28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00034" y="4786322"/>
            <a:ext cx="79296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dirty="0" smtClean="0">
                <a:solidFill>
                  <a:srgbClr val="FF0000"/>
                </a:solidFill>
                <a:latin typeface="Georgia" pitchFamily="18" charset="0"/>
              </a:rPr>
              <a:t>Вместе с учителем выйти из здания школы.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496" y="2857496"/>
            <a:ext cx="1214446" cy="18771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159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нужно сделать, если в школе услышали сигнал пожарной тревоги?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85720" y="4786322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Первым здоровается младший по возрасту.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4" y="3143248"/>
            <a:ext cx="1248720" cy="1930106"/>
          </a:xfrm>
          <a:prstGeom prst="rect">
            <a:avLst/>
          </a:prstGeom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663300"/>
                </a:solidFill>
              </a:rPr>
              <a:t> Кто должен здороваться первым: старший по возрасту или младший?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1472" y="4857760"/>
            <a:ext cx="73581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Поднять руку.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3071810"/>
            <a:ext cx="1036886" cy="1602680"/>
          </a:xfrm>
          <a:prstGeom prst="rect">
            <a:avLst/>
          </a:prstGeom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159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должен сделать учащийся, чтобы задать вопрос учителю?</a:t>
            </a:r>
            <a:endParaRPr lang="ru-RU" sz="2800" b="1" i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85720" y="4714884"/>
            <a:ext cx="85725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 smtClean="0">
                <a:solidFill>
                  <a:srgbClr val="FF0000"/>
                </a:solidFill>
                <a:latin typeface="Georgia" pitchFamily="18" charset="0"/>
              </a:rPr>
              <a:t>Чтобы привести себя в порядок, приготовиться к уроку.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20" y="3214686"/>
            <a:ext cx="1062647" cy="1642499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 школьник должен приходить в школу не позже чем за 10 минут до начала занятий?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00034" y="4286256"/>
            <a:ext cx="80010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0363" algn="ctr">
              <a:spcBef>
                <a:spcPct val="20000"/>
              </a:spcBef>
            </a:pPr>
            <a:r>
              <a:rPr lang="ru-RU" sz="2800" dirty="0" smtClean="0">
                <a:solidFill>
                  <a:srgbClr val="FF0000"/>
                </a:solidFill>
                <a:latin typeface="Georgia" pitchFamily="18" charset="0"/>
              </a:rPr>
              <a:t>Говорят, что уступает дорогу тот, кто лучше воспитан. А вообще при выходе входящий должен пропустить выходящего.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934" y="3429000"/>
            <a:ext cx="1026020" cy="1585886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должен пройти первым: входящий в школу или выходящий в это же время из нее?</a:t>
            </a:r>
            <a:endParaRPr lang="ru-RU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5338" y="5929330"/>
            <a:ext cx="770400" cy="670908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14282" y="4572008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Чтобы сохранить жизнь и здоровье учащихся.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934" y="3143248"/>
            <a:ext cx="1026020" cy="1585886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 в школе для детей есть правила, которые запрещают некоторые действия?</a:t>
            </a:r>
            <a:endParaRPr lang="ru-RU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7158" y="4286256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 smtClean="0">
                <a:solidFill>
                  <a:srgbClr val="FF0000"/>
                </a:solidFill>
                <a:latin typeface="Georgia" pitchFamily="18" charset="0"/>
              </a:rPr>
              <a:t>Перемена предназначена для отдыха, посещения столовой, туалета, а также для подготовки к следующему уроку.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2571744"/>
            <a:ext cx="1026020" cy="1585886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643050"/>
            <a:ext cx="8534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чего предназначена перемена?</a:t>
            </a:r>
            <a:endParaRPr lang="ru-RU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43998" cy="507209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500" b="1" dirty="0" smtClean="0"/>
              <a:t>Задачи</a:t>
            </a:r>
            <a:r>
              <a:rPr lang="ru-RU" sz="4500" dirty="0" smtClean="0"/>
              <a:t>:</a:t>
            </a:r>
          </a:p>
          <a:p>
            <a:pPr>
              <a:buNone/>
            </a:pPr>
            <a:r>
              <a:rPr lang="ru-RU" sz="4500" b="1" i="1" dirty="0" smtClean="0"/>
              <a:t>Обучающая</a:t>
            </a:r>
            <a:r>
              <a:rPr lang="ru-RU" sz="4500" dirty="0" smtClean="0"/>
              <a:t>: </a:t>
            </a:r>
          </a:p>
          <a:p>
            <a:pPr lvl="0"/>
            <a:r>
              <a:rPr lang="ru-RU" sz="4500" dirty="0" smtClean="0"/>
              <a:t>систематизировать и обобщить знания учащихся по правилам поведения в общественных местах, в школе и дома. </a:t>
            </a:r>
          </a:p>
          <a:p>
            <a:pPr>
              <a:buNone/>
            </a:pPr>
            <a:r>
              <a:rPr lang="ru-RU" sz="4500" b="1" i="1" dirty="0" smtClean="0"/>
              <a:t>Развивающая</a:t>
            </a:r>
            <a:r>
              <a:rPr lang="ru-RU" sz="4500" dirty="0" smtClean="0"/>
              <a:t>: </a:t>
            </a:r>
          </a:p>
          <a:p>
            <a:pPr lvl="0"/>
            <a:r>
              <a:rPr lang="ru-RU" sz="4500" dirty="0" smtClean="0"/>
              <a:t>активизировать познавательную деятельность учащихся через интерактивную форму обучения;</a:t>
            </a:r>
          </a:p>
          <a:p>
            <a:pPr lvl="0"/>
            <a:r>
              <a:rPr lang="ru-RU" sz="4500" dirty="0" smtClean="0"/>
              <a:t>способствовать дальнейшему освоению основных способов мыслительной деятельности: умение анализировать, обобщать; развитию умения работать в группе, высказывать свое мнение, самостоятельно принимать решение.</a:t>
            </a:r>
          </a:p>
          <a:p>
            <a:pPr>
              <a:buNone/>
            </a:pPr>
            <a:r>
              <a:rPr lang="ru-RU" sz="4500" b="1" i="1" dirty="0" smtClean="0"/>
              <a:t>Воспитательная</a:t>
            </a:r>
            <a:r>
              <a:rPr lang="ru-RU" sz="4500" dirty="0" smtClean="0"/>
              <a:t>:</a:t>
            </a:r>
          </a:p>
          <a:p>
            <a:pPr lvl="0"/>
            <a:r>
              <a:rPr lang="ru-RU" sz="4500" dirty="0" smtClean="0"/>
              <a:t>способствовать воспитанию чувства сотрудничества и взаимопомощи по отношению друг к другу.</a:t>
            </a:r>
          </a:p>
          <a:p>
            <a:endParaRPr lang="ru-RU" sz="4500" dirty="0" smtClean="0"/>
          </a:p>
          <a:p>
            <a:pPr>
              <a:buNone/>
            </a:pPr>
            <a:r>
              <a:rPr lang="ru-RU" sz="4500" b="1" dirty="0" smtClean="0"/>
              <a:t>Оборудование</a:t>
            </a:r>
            <a:r>
              <a:rPr lang="ru-RU" sz="4500" dirty="0" smtClean="0"/>
              <a:t>: компьютер, </a:t>
            </a:r>
            <a:r>
              <a:rPr lang="ru-RU" sz="4500" dirty="0" err="1" smtClean="0"/>
              <a:t>мультимедийный</a:t>
            </a:r>
            <a:r>
              <a:rPr lang="ru-RU" sz="4500" dirty="0" smtClean="0"/>
              <a:t> проектор, интерактивная игра (презентация).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285852" y="357166"/>
            <a:ext cx="7572428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применение знаний о правилах поведения в общественных местах, в школе и дома при решении нестандартных и практических задач.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00034" y="5572140"/>
            <a:ext cx="8001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Устав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3857628"/>
            <a:ext cx="1026020" cy="1585886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28736"/>
            <a:ext cx="85347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называется самый важный документ школы, по которому устанавливаются правила и порядок исполнения или применения чего-либо?</a:t>
            </a:r>
            <a:endParaRPr lang="ru-RU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28604"/>
            <a:ext cx="7358114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ШКОЛЕ»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14282" y="6000768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Лицом к сидящим.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71472" y="1466236"/>
            <a:ext cx="824827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идти вдоль сидящих в ряду к своему месту: лицом к ним или спиной?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177" y="3220562"/>
            <a:ext cx="1656184" cy="2559911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57158" y="4857760"/>
            <a:ext cx="85398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Надо держаться правой стороны.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57158" y="1643050"/>
            <a:ext cx="850112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Какой стороны надо держаться, когда идёшь по улице: правой или левой?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496" y="4000504"/>
            <a:ext cx="1254467" cy="1938989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28596" y="1443224"/>
            <a:ext cx="83918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ли заглядывать в книгу, журнал сидящего или стоящего рядом человека? 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85786" y="5286388"/>
            <a:ext cx="70988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Нельзя.</a:t>
            </a: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3786190"/>
            <a:ext cx="1082120" cy="16725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5720" y="5643578"/>
            <a:ext cx="79428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Нежелательно, в любом случае предпочтительна сдержанность.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28596" y="1524543"/>
            <a:ext cx="820299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Допустимо ли шумное выражение восторга в музее, на выставке?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934" y="3000372"/>
            <a:ext cx="1587605" cy="2453912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42844" y="5072074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Допускается в крайних случаях, если вы спешите на поезд или на последний автобус.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54813"/>
            <a:ext cx="85011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ли отправиться в гардероб, если занавес не опустился?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810" y="3927824"/>
            <a:ext cx="1390748" cy="2149634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7158" y="4643446"/>
            <a:ext cx="83540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Юноше — обязательно, девушке — если у нее высокая прическа или большая шляпа (шапка).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54813"/>
            <a:ext cx="850112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 ли снимать в кинотеатре (театре, музее, библиотеке и пр.) головной убор?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182" y="3571876"/>
            <a:ext cx="1390748" cy="2149634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14282" y="4929198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Идущих навстречу – справа, идущих впереди – слева.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454813"/>
            <a:ext cx="85011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какой стороны нужно обходить прохожих?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20" y="3000372"/>
            <a:ext cx="1390748" cy="2149634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0" y="557214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Когда своё место за столом заняла хозяйка дома.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5720" y="1857364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Когда гости садятся к столу?</a:t>
            </a:r>
            <a:endParaRPr lang="ru-RU" sz="3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496" y="3000372"/>
            <a:ext cx="1390748" cy="2149634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9452" y="363433"/>
            <a:ext cx="722273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«ПРАВИЛА ПОВЕДЕНИЯ В ОБЩЕСТВЕ»</a:t>
            </a:r>
            <a:endParaRPr lang="ru-RU" sz="2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85720" y="1405650"/>
            <a:ext cx="8534752" cy="395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безопасности нарушил герой?</a:t>
            </a:r>
          </a:p>
          <a:p>
            <a:pPr algn="ctr">
              <a:spcBef>
                <a:spcPct val="20000"/>
              </a:spcBef>
            </a:pPr>
            <a:endParaRPr lang="ru-RU" sz="24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серого волка в лесу повстречала </a:t>
            </a:r>
            <a:b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бабушкин домик ему показала. </a:t>
            </a:r>
            <a:b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Случилась беда; </a:t>
            </a:r>
            <a:b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Волк обманщиком был </a:t>
            </a:r>
            <a:b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бедную бабушку он проглотил.</a:t>
            </a:r>
            <a:br>
              <a:rPr lang="ru-RU" sz="24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7158" y="5000636"/>
            <a:ext cx="82153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Красная шапочка нарушила сразу 2 правила, о которых ей напоминала мама: идти по знакомой тропинке, никуда не сворачивать; не вступать в разговоры с посторонними.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4414" y="571480"/>
            <a:ext cx="69579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44" y="2857496"/>
            <a:ext cx="1512000" cy="2333508"/>
          </a:xfrm>
          <a:prstGeom prst="rect">
            <a:avLst/>
          </a:prstGeom>
        </p:spPr>
      </p:pic>
      <p:pic>
        <p:nvPicPr>
          <p:cNvPr id="10244" name="Picture 4" descr="http://perfectpics.ru/images/794619_blogrec-33996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500174"/>
            <a:ext cx="3000396" cy="348637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90063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Интерактивная игра  «Человек в мире правил» предназначена для обобщения и систематизации знании по правилам поведения в общественных местах, в школе и дома. Возможно применение на уроках окружающему мира и во внеурочной деятельности. </a:t>
            </a:r>
          </a:p>
          <a:p>
            <a:pPr algn="just"/>
            <a:r>
              <a:rPr lang="ru-RU" dirty="0" smtClean="0"/>
              <a:t>Игра состоит из 5 категорий: «Ребусы», «Правила поведения дома», «Правила поведения в школе», «Правила поведения в обществе», «Сказочная безопасность». В каждой категории настроены 8 вопросов стоимостью от 10 до 80 баллов. Сыгравший вопрос после возвращения на игровое поле исчезает. </a:t>
            </a:r>
          </a:p>
          <a:p>
            <a:pPr algn="just"/>
            <a:r>
              <a:rPr lang="ru-RU" dirty="0" smtClean="0"/>
              <a:t>Ответ на слайде появляется после нажатия на значок     . При нажатии на      (домик) происходит возврат на поле с категориями игры. </a:t>
            </a:r>
          </a:p>
          <a:p>
            <a:endParaRPr lang="ru-RU" dirty="0"/>
          </a:p>
        </p:txBody>
      </p:sp>
      <p:pic>
        <p:nvPicPr>
          <p:cNvPr id="66565" name="Рисунок 1" descr="Рисунок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5143512"/>
            <a:ext cx="1905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Рисунок 2" descr="дом-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5500702"/>
            <a:ext cx="2508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85852" y="285728"/>
            <a:ext cx="7358114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Рекомендации по проведению игры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14282" y="1483489"/>
            <a:ext cx="8715436" cy="320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безопасности нарушил герой?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от дедушки ушел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от бабушки ушел.</a:t>
            </a:r>
            <a:b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Только, на беду, в лесу</a:t>
            </a:r>
            <a:b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Встретил хитрую Лису.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14282" y="5357826"/>
            <a:ext cx="857256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Колобок забыл, что доверять незнакомым людям нельзя. </a:t>
            </a:r>
          </a:p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Не выполняй просьбы малознакомых людей.</a:t>
            </a: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768" y="2928934"/>
            <a:ext cx="1512000" cy="23335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crosti.ru/patterns/00/00/d8/84599e2746/picture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1500174"/>
            <a:ext cx="4190996" cy="378866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57158" y="1618956"/>
            <a:ext cx="8459797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безопасности нарушил герой?</a:t>
            </a: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зовут ребёночка,</a:t>
            </a:r>
            <a:b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стал козлёночком,</a:t>
            </a:r>
            <a:b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слушался сестрицу,</a:t>
            </a:r>
            <a:b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копытце пил водицу?</a:t>
            </a:r>
            <a:endParaRPr lang="ru-RU" sz="3200" dirty="0" smtClean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00034" y="5143512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Иванушка не слушался старших. Нарушил правило: пить можно кипяченую или фильтрованную воду.</a:t>
            </a:r>
            <a:endParaRPr lang="ru-RU" sz="2400" i="1" dirty="0" smtClean="0">
              <a:latin typeface="Georgia" pitchFamily="18" charset="0"/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44" y="2857496"/>
            <a:ext cx="1512000" cy="23335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1643050"/>
            <a:ext cx="598809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1439315"/>
            <a:ext cx="8715436" cy="362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гигиены нарушила героиня?</a:t>
            </a:r>
          </a:p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Возле леса, на опушке,</a:t>
            </a:r>
            <a:b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Трое их живет в избушке.</a:t>
            </a:r>
            <a:b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Там три стула и три кружки,</a:t>
            </a:r>
            <a:b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Три кроватки, три подушки.</a:t>
            </a:r>
            <a:b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Угадайте без подсказки,</a:t>
            </a:r>
            <a:b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Кто герои этой сказки?</a:t>
            </a:r>
            <a:endParaRPr lang="ru-RU" sz="2800" b="1" dirty="0">
              <a:solidFill>
                <a:srgbClr val="663300"/>
              </a:solidFill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0" y="4857760"/>
            <a:ext cx="878687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Машенька совершила сразу несколько ошибок, невозможных для разведчиков и знатоков ОБЖ: зашла в чужой дом, брала без спроса чужие вещи; нарушила правила личной гигиены: ела из чужой посуды, спала на чужой постели.</a:t>
            </a:r>
            <a:endParaRPr lang="ru-RU" sz="2000" i="1" dirty="0" smtClean="0">
              <a:latin typeface="Georgia" pitchFamily="18" charset="0"/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8082" y="2714620"/>
            <a:ext cx="1512000" cy="23335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st.stranamam.ru/data/cache/2015dec/26/29/18128064_879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1357298"/>
            <a:ext cx="5000660" cy="35295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14282" y="1571612"/>
            <a:ext cx="87154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безопасности нарушил герой?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Ждали маму с молоком,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пустили волка в дом...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Кем же были эти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Маленькие дети?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14282" y="5500702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Козлята забыли, что открывать двери  незнакомым и посторонним в отсутствии взрослого нельзя.</a:t>
            </a: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2330" y="2928934"/>
            <a:ext cx="1512000" cy="23335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6146" name="Picture 2" descr="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1571612"/>
            <a:ext cx="4762500" cy="37909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1571612"/>
            <a:ext cx="9144000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безопасности нарушила героиня?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Она была подружкой гномов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вам, конечно же, знакома.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5429264"/>
            <a:ext cx="83582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Нельзя брать угощение и подарки, которое тебе предлагает незнакомый на улице.</a:t>
            </a: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8082" y="2928934"/>
            <a:ext cx="1512000" cy="23335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ourkidsfamily.ru/uploads/posts/2013-04/1365595597_b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1500174"/>
            <a:ext cx="4952988" cy="37147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14282" y="1428736"/>
            <a:ext cx="871543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личной гигиены не соблюдал герой этой сказки?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</a:t>
            </a:r>
            <a:r>
              <a:rPr lang="ru-RU" sz="2800" b="1" dirty="0" err="1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грязнуль</a:t>
            </a: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не любит очень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Сделать чище всех он хочет.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Моет с мылом всех до дыр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Умывальник…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5286388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Умываться нужно утром и вечером. В течение дня соблюдать правила гигиены: мыть руки перед едой, быть опрятным, аккуратным.</a:t>
            </a: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768" y="2714620"/>
            <a:ext cx="1512000" cy="23335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://www.isrageo.com/wp-content/uploads/2016/02/mojdodyir.jpg"/>
          <p:cNvPicPr>
            <a:picLocks noChangeAspect="1" noChangeArrowheads="1"/>
          </p:cNvPicPr>
          <p:nvPr/>
        </p:nvPicPr>
        <p:blipFill>
          <a:blip r:embed="rId6"/>
          <a:srcRect b="2959"/>
          <a:stretch>
            <a:fillRect/>
          </a:stretch>
        </p:blipFill>
        <p:spPr bwMode="auto">
          <a:xfrm>
            <a:off x="1714480" y="1643050"/>
            <a:ext cx="5000660" cy="351819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42844" y="1571612"/>
            <a:ext cx="878687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 героя сказки.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Какое правило дорожного движения нарушил герой? 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снежных санях Королева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зимнему небу летела.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Коснулась мальца, невзначай.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Холодным, недобрым стал …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28596" y="5214950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Кай нарушил правило дорожного движения: нельзя цеплять сани за впереди идущий транспорт. </a:t>
            </a: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8082" y="2857496"/>
            <a:ext cx="1512000" cy="23335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100" y="50004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«СКАЗОЧНАЯ БЕЗОПАСНОСТЬ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5400000"/>
                </a:gradFill>
                <a:latin typeface="Georgia" pitchFamily="18" charset="0"/>
                <a:cs typeface="Times New Roman" pitchFamily="18" charset="0"/>
              </a:rPr>
              <a:t>»</a:t>
            </a:r>
            <a:endParaRPr lang="ru-RU" sz="2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rgbClr val="F79646">
                      <a:lumMod val="75000"/>
                    </a:srgbClr>
                  </a:gs>
                </a:gsLst>
                <a:lin ang="5400000"/>
              </a:gra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074" name="AutoShape 2" descr="https://www.freelancejob.ru/upload/582/776622407604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500174"/>
            <a:ext cx="870012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9" grpId="0"/>
      <p:bldP spid="2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5516" y="1379178"/>
            <a:ext cx="8712968" cy="1231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prstClr val="black"/>
                </a:solidFill>
                <a:cs typeface="Arial" panose="020B0604020202020204" pitchFamily="34" charset="0"/>
              </a:rPr>
              <a:t>а</a:t>
            </a:r>
            <a:r>
              <a:rPr lang="ru-RU" sz="11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втор шаблона -  </a:t>
            </a:r>
            <a:r>
              <a:rPr lang="ru-RU" sz="1100" b="1" dirty="0" err="1" smtClean="0">
                <a:solidFill>
                  <a:prstClr val="black"/>
                </a:solidFill>
                <a:cs typeface="Arial" panose="020B0604020202020204" pitchFamily="34" charset="0"/>
              </a:rPr>
              <a:t>Ранько</a:t>
            </a:r>
            <a:r>
              <a:rPr lang="ru-RU" sz="11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cs typeface="Arial" panose="020B0604020202020204" pitchFamily="34" charset="0"/>
              </a:rPr>
              <a:t>Елена </a:t>
            </a:r>
            <a:r>
              <a:rPr lang="ru-RU" sz="11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Алексеевна,</a:t>
            </a:r>
            <a:r>
              <a:rPr lang="ru-RU" sz="1100" b="1" dirty="0">
                <a:cs typeface="Arial" panose="020B0604020202020204" pitchFamily="34" charset="0"/>
              </a:rPr>
              <a:t> учитель начальных </a:t>
            </a:r>
            <a:r>
              <a:rPr lang="ru-RU" sz="1100" b="1" dirty="0" smtClean="0">
                <a:cs typeface="Arial" panose="020B0604020202020204" pitchFamily="34" charset="0"/>
              </a:rPr>
              <a:t>классов  МАОУ лицей №21  г. Иваново   Сайт: </a:t>
            </a:r>
            <a:r>
              <a:rPr lang="en-US" sz="1100" b="1" dirty="0" smtClean="0">
                <a:cs typeface="Arial" panose="020B0604020202020204" pitchFamily="34" charset="0"/>
                <a:hlinkClick r:id="rId4"/>
              </a:rPr>
              <a:t>http://elenaranko.ucoz.ru</a:t>
            </a:r>
            <a:endParaRPr lang="en-US" sz="1100" b="1" dirty="0" smtClean="0">
              <a:cs typeface="Arial" panose="020B0604020202020204" pitchFamily="34" charset="0"/>
            </a:endParaRPr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/>
              <a:t>ВОПРОСЫ ВИКТОРИНЫ:</a:t>
            </a:r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 </a:t>
            </a:r>
            <a:r>
              <a:rPr lang="en-US" sz="1100" b="1" dirty="0" smtClean="0">
                <a:hlinkClick r:id="rId5"/>
              </a:rPr>
              <a:t>http://</a:t>
            </a:r>
            <a:r>
              <a:rPr lang="ru-RU" sz="1100" b="1" dirty="0" err="1" smtClean="0">
                <a:hlinkClick r:id="rId5"/>
              </a:rPr>
              <a:t>топ-школа.рф</a:t>
            </a:r>
            <a:r>
              <a:rPr lang="ru-RU" sz="1100" b="1" dirty="0" smtClean="0">
                <a:hlinkClick r:id="rId5"/>
              </a:rPr>
              <a:t>/</a:t>
            </a:r>
            <a:r>
              <a:rPr lang="en-US" sz="1100" b="1" dirty="0" err="1" smtClean="0">
                <a:hlinkClick r:id="rId5"/>
              </a:rPr>
              <a:t>viktorina-etiket</a:t>
            </a:r>
            <a:r>
              <a:rPr lang="en-US" sz="1100" b="1" dirty="0" smtClean="0">
                <a:hlinkClick r:id="rId5"/>
              </a:rPr>
              <a:t>/</a:t>
            </a: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b="1" dirty="0" smtClean="0">
                <a:hlinkClick r:id="rId6"/>
              </a:rPr>
              <a:t>http://lady.webnice.ru/beauty/?act=article&amp;v=93</a:t>
            </a: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b="1" dirty="0" smtClean="0">
                <a:hlinkClick r:id="rId7"/>
              </a:rPr>
              <a:t>http://kladraz.ru/blogs/natalija-vladimirovna-puhanova/viktorina-s-otvetami-dlja-nachalnyh-klasov.html</a:t>
            </a: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b="1" dirty="0" smtClean="0">
                <a:hlinkClick r:id="rId8"/>
              </a:rPr>
              <a:t>http://www.maam.ru/detskijsad/-skazochnaja-bezopasnost-kak-obuchit-rebenka-pravilam-bezopasnosti-po-narodnym-skazkam.html</a:t>
            </a: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b="1" dirty="0" smtClean="0">
                <a:hlinkClick r:id="rId9"/>
              </a:rPr>
              <a:t>http://kak.znate.ru/docs/index-66905.html?page=2</a:t>
            </a: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100" b="1" dirty="0" smtClean="0">
                <a:hlinkClick r:id="rId10"/>
              </a:rPr>
              <a:t>http://festival.1september.ru/articles/507078/</a:t>
            </a: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Ребусы  </a:t>
            </a:r>
            <a:r>
              <a:rPr lang="en-US" sz="1100" b="1" dirty="0" smtClean="0">
                <a:hlinkClick r:id="rId11"/>
              </a:rPr>
              <a:t>http://rebus1.com/index.php?item=rebus_generator</a:t>
            </a: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Красная шапочка </a:t>
            </a:r>
            <a:r>
              <a:rPr lang="en-US" sz="1100" b="1" dirty="0" smtClean="0">
                <a:hlinkClick r:id="rId12"/>
              </a:rPr>
              <a:t>http://zagadki.info/zag/krasnaya-shapochka.html</a:t>
            </a:r>
            <a:r>
              <a:rPr lang="ru-RU" sz="1100" b="1" dirty="0" smtClean="0"/>
              <a:t>; </a:t>
            </a:r>
            <a:r>
              <a:rPr lang="en-US" sz="1100" b="1" dirty="0" smtClean="0">
                <a:hlinkClick r:id="rId13"/>
              </a:rPr>
              <a:t>http://perfectpics.ru/blogrec-33996/</a:t>
            </a: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Колобок  </a:t>
            </a:r>
            <a:r>
              <a:rPr lang="en-US" sz="1100" b="1" dirty="0" smtClean="0">
                <a:hlinkClick r:id="rId14"/>
              </a:rPr>
              <a:t>http://www.numama.ru/zagadki-dlja-malenkih-detei/zagadki-pro-javlenija-prirody/zagadki-pro-kolobka.html</a:t>
            </a:r>
            <a:r>
              <a:rPr lang="ru-RU" sz="1100" b="1" dirty="0" smtClean="0"/>
              <a:t>; </a:t>
            </a:r>
            <a:r>
              <a:rPr lang="en-US" sz="1100" b="1" dirty="0" smtClean="0">
                <a:hlinkClick r:id="rId15"/>
              </a:rPr>
              <a:t>http://crosti.ru/patterns/picture/55428</a:t>
            </a: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Сестрица Аленушка и братец Иванушка </a:t>
            </a:r>
            <a:r>
              <a:rPr lang="en-US" sz="1100" b="1" dirty="0" smtClean="0">
                <a:hlinkClick r:id="rId16"/>
              </a:rPr>
              <a:t>http://www.dityachi-zagadky.org.ua/tag/</a:t>
            </a:r>
            <a:r>
              <a:rPr lang="ru-RU" sz="1100" b="1" dirty="0" err="1" smtClean="0">
                <a:hlinkClick r:id="rId16"/>
              </a:rPr>
              <a:t>сестрица-аленушка-и-братец-иванушка</a:t>
            </a:r>
            <a:r>
              <a:rPr lang="ru-RU" sz="1100" b="1" dirty="0" smtClean="0">
                <a:hlinkClick r:id="rId16"/>
              </a:rPr>
              <a:t>/</a:t>
            </a:r>
            <a:r>
              <a:rPr lang="ru-RU" sz="1100" b="1" dirty="0" smtClean="0"/>
              <a:t>; </a:t>
            </a:r>
            <a:r>
              <a:rPr lang="en-US" sz="1100" b="1" dirty="0" smtClean="0">
                <a:hlinkClick r:id="rId17"/>
              </a:rPr>
              <a:t>https://yandex.ru/images/search?text=</a:t>
            </a:r>
            <a:r>
              <a:rPr lang="ru-RU" sz="1100" b="1" dirty="0" smtClean="0">
                <a:hlinkClick r:id="rId17"/>
              </a:rPr>
              <a:t>сестрица%20алёнушка%20и%20братец%20иванушка&amp;</a:t>
            </a:r>
            <a:r>
              <a:rPr lang="en-US" sz="1100" b="1" dirty="0" err="1" smtClean="0">
                <a:hlinkClick r:id="rId17"/>
              </a:rPr>
              <a:t>img_url</a:t>
            </a:r>
            <a:r>
              <a:rPr lang="en-US" sz="1100" b="1" dirty="0" smtClean="0">
                <a:hlinkClick r:id="rId17"/>
              </a:rPr>
              <a:t>=https%3A%2F%2Frutlib.com%2Fbooks%2F4600%2FOEBPS%2F_093_094.jpg&amp;pos=30&amp;rpt=</a:t>
            </a:r>
            <a:r>
              <a:rPr lang="en-US" sz="1100" b="1" dirty="0" err="1" smtClean="0">
                <a:hlinkClick r:id="rId17"/>
              </a:rPr>
              <a:t>simage&amp;lr</a:t>
            </a:r>
            <a:r>
              <a:rPr lang="en-US" sz="1100" b="1" dirty="0" smtClean="0">
                <a:hlinkClick r:id="rId17"/>
              </a:rPr>
              <a:t>=53</a:t>
            </a: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Три медведя </a:t>
            </a:r>
            <a:r>
              <a:rPr lang="en-US" sz="1100" b="1" dirty="0" smtClean="0">
                <a:hlinkClick r:id="rId18"/>
              </a:rPr>
              <a:t>http://prozagadki.ru/753-zagadki-pro-skazki.-tri-medvedja.html</a:t>
            </a:r>
            <a:r>
              <a:rPr lang="ru-RU" sz="1100" b="1" dirty="0" smtClean="0"/>
              <a:t>; </a:t>
            </a:r>
            <a:r>
              <a:rPr lang="en-US" sz="1100" b="1" dirty="0" smtClean="0">
                <a:hlinkClick r:id="rId19"/>
              </a:rPr>
              <a:t>http://www.stranamam.ru/post/10700415/</a:t>
            </a: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Волк и семеро козлят </a:t>
            </a:r>
            <a:r>
              <a:rPr lang="en-US" sz="1100" b="1" dirty="0" smtClean="0">
                <a:hlinkClick r:id="rId20"/>
              </a:rPr>
              <a:t>http://kidsclever.ru/content/zagadki-pro-semero-kozlyat</a:t>
            </a:r>
            <a:r>
              <a:rPr lang="ru-RU" sz="1100" b="1" dirty="0" smtClean="0"/>
              <a:t>; </a:t>
            </a:r>
            <a:r>
              <a:rPr lang="en-US" sz="1100" b="1" dirty="0" smtClean="0">
                <a:hlinkClick r:id="rId21"/>
              </a:rPr>
              <a:t>http://www.planetaskazok.ru/rusnarskz/volkikozlyatarusskz</a:t>
            </a: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Снежная  королева </a:t>
            </a:r>
            <a:r>
              <a:rPr lang="en-US" sz="1100" b="1" dirty="0" smtClean="0">
                <a:hlinkClick r:id="rId22"/>
              </a:rPr>
              <a:t>http://kidsclever.ru/content/zagadki-pro-snezhnuyu-korolevu</a:t>
            </a:r>
            <a:r>
              <a:rPr lang="ru-RU" sz="1100" b="1" dirty="0" smtClean="0"/>
              <a:t>;.</a:t>
            </a:r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err="1" smtClean="0"/>
              <a:t>Мойдодыр</a:t>
            </a:r>
            <a:r>
              <a:rPr lang="ru-RU" sz="1100" b="1" dirty="0" smtClean="0"/>
              <a:t> </a:t>
            </a:r>
            <a:r>
              <a:rPr lang="ru-RU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3"/>
              </a:rPr>
              <a:t>http://ljubimyj-detskij.ru/zagadki/695-o-skazke-mojdodyr.html</a:t>
            </a:r>
            <a:r>
              <a:rPr lang="ru-RU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http://www.isrageo.com/2016/02/28/mojdodyir/</a:t>
            </a:r>
            <a:endParaRPr lang="ru-RU" sz="11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Белоснежка  </a:t>
            </a:r>
            <a:r>
              <a:rPr lang="en-US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http://kidsclever.ru/content/zagadki-pro-belosnezhku</a:t>
            </a:r>
            <a:r>
              <a:rPr lang="ru-RU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100" b="1" dirty="0" smtClean="0">
                <a:solidFill>
                  <a:srgbClr val="6633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6"/>
              </a:rPr>
              <a:t>http://ourkidsfamily.ru/skazkart/126-belosnezhka-i-sem-gnomov.html</a:t>
            </a:r>
            <a:endParaRPr lang="ru-RU" sz="11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>
              <a:solidFill>
                <a:srgbClr val="66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04" y="214290"/>
            <a:ext cx="5672672" cy="497318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4612" y="5143512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Для учащихся 1 - 2 классов</a:t>
            </a:r>
          </a:p>
        </p:txBody>
      </p:sp>
      <p:pic>
        <p:nvPicPr>
          <p:cNvPr id="13" name="Рисунок 12" descr="Рисунок16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4348" y="1785926"/>
            <a:ext cx="7560841" cy="14497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28662" y="571480"/>
            <a:ext cx="70868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10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«ЧЕЛОВЕК В МИРЕ ПРАВИЛ»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10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43240" y="1714488"/>
            <a:ext cx="571504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857620" y="1714488"/>
            <a:ext cx="571503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1714488"/>
            <a:ext cx="571503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286380" y="1714488"/>
            <a:ext cx="571503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000760" y="1714488"/>
            <a:ext cx="571504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36" name="AutoShape 6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85762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28638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00076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4324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42" name="AutoShape 7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85762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43" name="AutoShape 7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57200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28638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00076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285720" y="1700734"/>
            <a:ext cx="2714644" cy="76588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«РЕБУСЫ»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285720" y="5157118"/>
            <a:ext cx="2714644" cy="84365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«Сказочная </a:t>
            </a:r>
          </a:p>
          <a:p>
            <a:pPr algn="ctr"/>
            <a:r>
              <a:rPr lang="ru-RU" sz="1600" b="1" cap="all" dirty="0" smtClean="0">
                <a:latin typeface="Georgia" pitchFamily="18" charset="0"/>
              </a:rPr>
              <a:t>безопасность»</a:t>
            </a: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285720" y="4293022"/>
            <a:ext cx="2714644" cy="765879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</a:t>
            </a:r>
            <a:r>
              <a:rPr lang="ru-RU" sz="1400" b="1" cap="all" dirty="0" smtClean="0">
                <a:latin typeface="Georgia" pitchFamily="18" charset="0"/>
              </a:rPr>
              <a:t>ПРАВИЛА ПОВЕДЕНИЯ </a:t>
            </a:r>
          </a:p>
          <a:p>
            <a:pPr algn="ctr"/>
            <a:r>
              <a:rPr lang="ru-RU" sz="1400" b="1" cap="all" dirty="0" smtClean="0">
                <a:latin typeface="Georgia" pitchFamily="18" charset="0"/>
              </a:rPr>
              <a:t>В обществе</a:t>
            </a:r>
            <a:r>
              <a:rPr lang="ru-RU" sz="1600" b="1" cap="all" dirty="0" smtClean="0">
                <a:latin typeface="Georgia" pitchFamily="18" charset="0"/>
              </a:rPr>
              <a:t>»</a:t>
            </a: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285720" y="2564830"/>
            <a:ext cx="2714644" cy="76588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</a:t>
            </a:r>
            <a:r>
              <a:rPr lang="ru-RU" sz="1400" b="1" cap="all" dirty="0" smtClean="0">
                <a:latin typeface="Georgia" pitchFamily="18" charset="0"/>
              </a:rPr>
              <a:t>ПРАВИЛА ПОВЕДЕНИЯ</a:t>
            </a:r>
          </a:p>
          <a:p>
            <a:pPr algn="ctr"/>
            <a:r>
              <a:rPr lang="ru-RU" sz="1400" b="1" cap="all" dirty="0" smtClean="0">
                <a:latin typeface="Georgia" pitchFamily="18" charset="0"/>
              </a:rPr>
              <a:t>ДОМА»</a:t>
            </a: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285720" y="3428926"/>
            <a:ext cx="2714644" cy="765879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</a:t>
            </a:r>
            <a:r>
              <a:rPr lang="ru-RU" sz="1400" b="1" cap="all" dirty="0" smtClean="0">
                <a:latin typeface="Georgia" pitchFamily="18" charset="0"/>
              </a:rPr>
              <a:t>ПРАВИЛА ПОВЕДЕНИЯ </a:t>
            </a:r>
          </a:p>
          <a:p>
            <a:pPr algn="ctr"/>
            <a:r>
              <a:rPr lang="ru-RU" sz="1400" b="1" cap="all" dirty="0" smtClean="0">
                <a:latin typeface="Georgia" pitchFamily="18" charset="0"/>
              </a:rPr>
              <a:t>В ШКОЛЕ»</a:t>
            </a: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  <p:sp>
        <p:nvSpPr>
          <p:cNvPr id="39" name="AutoShape 6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71514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40" name="AutoShape 73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1514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41" name="AutoShape 52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715140" y="1714488"/>
            <a:ext cx="571504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42" name="AutoShape 5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143900" y="1714488"/>
            <a:ext cx="571504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80</a:t>
            </a:r>
            <a:endParaRPr lang="ru-RU" sz="3200" b="1" dirty="0"/>
          </a:p>
        </p:txBody>
      </p:sp>
      <p:sp>
        <p:nvSpPr>
          <p:cNvPr id="55" name="AutoShape 6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314324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56" name="AutoShape 53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14324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57" name="AutoShape 54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385762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58" name="AutoShape 55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457200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sp>
        <p:nvSpPr>
          <p:cNvPr id="59" name="AutoShape 56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528638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60" name="AutoShape 57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00076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61" name="AutoShape 58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3143240" y="342900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62" name="AutoShape 59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3857620" y="3435839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63" name="AutoShape 60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4572000" y="3435839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64" name="AutoShape 6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5286380" y="342900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65" name="AutoShape 62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6000760" y="342900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66" name="AutoShape 57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671514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67" name="AutoShape 62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6715140" y="342900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60</a:t>
            </a:r>
            <a:endParaRPr lang="ru-RU" sz="3200" b="1" dirty="0"/>
          </a:p>
        </p:txBody>
      </p:sp>
      <p:sp>
        <p:nvSpPr>
          <p:cNvPr id="68" name="AutoShape 57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742952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70</a:t>
            </a:r>
            <a:endParaRPr lang="ru-RU" sz="3200" b="1" dirty="0"/>
          </a:p>
        </p:txBody>
      </p:sp>
      <p:sp>
        <p:nvSpPr>
          <p:cNvPr id="69" name="AutoShape 62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7429520" y="342900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70</a:t>
            </a:r>
            <a:endParaRPr lang="ru-RU" sz="3200" b="1" dirty="0"/>
          </a:p>
        </p:txBody>
      </p:sp>
      <p:sp>
        <p:nvSpPr>
          <p:cNvPr id="70" name="AutoShape 57">
            <a:hlinkClick r:id="rId38" action="ppaction://hlinksldjump"/>
          </p:cNvPr>
          <p:cNvSpPr>
            <a:spLocks noChangeArrowheads="1"/>
          </p:cNvSpPr>
          <p:nvPr/>
        </p:nvSpPr>
        <p:spPr bwMode="auto">
          <a:xfrm>
            <a:off x="8143900" y="2571744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80</a:t>
            </a:r>
            <a:endParaRPr lang="ru-RU" sz="3200" b="1" dirty="0"/>
          </a:p>
        </p:txBody>
      </p:sp>
      <p:sp>
        <p:nvSpPr>
          <p:cNvPr id="71" name="AutoShape 62">
            <a:hlinkClick r:id="rId39" action="ppaction://hlinksldjump"/>
          </p:cNvPr>
          <p:cNvSpPr>
            <a:spLocks noChangeArrowheads="1"/>
          </p:cNvSpPr>
          <p:nvPr/>
        </p:nvSpPr>
        <p:spPr bwMode="auto">
          <a:xfrm>
            <a:off x="8143900" y="342900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80</a:t>
            </a:r>
            <a:endParaRPr lang="ru-RU" sz="3200" b="1" dirty="0"/>
          </a:p>
        </p:txBody>
      </p:sp>
      <p:sp>
        <p:nvSpPr>
          <p:cNvPr id="72" name="AutoShape 67">
            <a:hlinkClick r:id="rId40" action="ppaction://hlinksldjump"/>
          </p:cNvPr>
          <p:cNvSpPr>
            <a:spLocks noChangeArrowheads="1"/>
          </p:cNvSpPr>
          <p:nvPr/>
        </p:nvSpPr>
        <p:spPr bwMode="auto">
          <a:xfrm>
            <a:off x="742952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70</a:t>
            </a:r>
            <a:endParaRPr lang="ru-RU" sz="3200" b="1" dirty="0"/>
          </a:p>
        </p:txBody>
      </p:sp>
      <p:sp>
        <p:nvSpPr>
          <p:cNvPr id="73" name="AutoShape 67">
            <a:hlinkClick r:id="rId41" action="ppaction://hlinksldjump"/>
          </p:cNvPr>
          <p:cNvSpPr>
            <a:spLocks noChangeArrowheads="1"/>
          </p:cNvSpPr>
          <p:nvPr/>
        </p:nvSpPr>
        <p:spPr bwMode="auto">
          <a:xfrm>
            <a:off x="8143900" y="4286256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80</a:t>
            </a:r>
            <a:endParaRPr lang="ru-RU" sz="3200" b="1" dirty="0"/>
          </a:p>
        </p:txBody>
      </p:sp>
      <p:sp>
        <p:nvSpPr>
          <p:cNvPr id="74" name="AutoShape 73">
            <a:hlinkClick r:id="rId42" action="ppaction://hlinksldjump"/>
          </p:cNvPr>
          <p:cNvSpPr>
            <a:spLocks noChangeArrowheads="1"/>
          </p:cNvSpPr>
          <p:nvPr/>
        </p:nvSpPr>
        <p:spPr bwMode="auto">
          <a:xfrm>
            <a:off x="742952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70</a:t>
            </a:r>
            <a:endParaRPr lang="ru-RU" sz="3200" b="1" dirty="0"/>
          </a:p>
        </p:txBody>
      </p:sp>
      <p:sp>
        <p:nvSpPr>
          <p:cNvPr id="75" name="AutoShape 73">
            <a:hlinkClick r:id="rId43" action="ppaction://hlinksldjump"/>
          </p:cNvPr>
          <p:cNvSpPr>
            <a:spLocks noChangeArrowheads="1"/>
          </p:cNvSpPr>
          <p:nvPr/>
        </p:nvSpPr>
        <p:spPr bwMode="auto">
          <a:xfrm>
            <a:off x="8143900" y="5214950"/>
            <a:ext cx="572400" cy="720000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80</a:t>
            </a:r>
            <a:endParaRPr lang="ru-RU" sz="3200" b="1" dirty="0"/>
          </a:p>
        </p:txBody>
      </p:sp>
      <p:sp>
        <p:nvSpPr>
          <p:cNvPr id="76" name="AutoShape 52">
            <a:hlinkClick r:id="rId44" action="ppaction://hlinksldjump"/>
          </p:cNvPr>
          <p:cNvSpPr>
            <a:spLocks noChangeArrowheads="1"/>
          </p:cNvSpPr>
          <p:nvPr/>
        </p:nvSpPr>
        <p:spPr bwMode="auto">
          <a:xfrm>
            <a:off x="7429520" y="1714488"/>
            <a:ext cx="571504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70</a:t>
            </a:r>
            <a:endParaRPr lang="ru-RU" sz="32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857224" y="285728"/>
            <a:ext cx="80155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45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ЧЕЛОВЕК В МИРЕ ПРАВИЛ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45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6" dur="indefinit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7" dur="indefinite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2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63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8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69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4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75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0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81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6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87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2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3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8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9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4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05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0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11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6" dur="indefinit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17" dur="indefinite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2" dur="indefinit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23" dur="indefinit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8" dur="indefinit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29" dur="indefinite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4" dur="indefinite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35" dur="indefinite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0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41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  <p:bldP spid="39" grpId="0" animBg="1"/>
      <p:bldP spid="40" grpId="0" animBg="1"/>
      <p:bldP spid="41" grpId="0" animBg="1"/>
      <p:bldP spid="4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14348" y="4802053"/>
            <a:ext cx="7858180" cy="162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Этикет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ПРАВИЛА ПОВЕДЕНИЯ ЧЕЛОВЕКА</a:t>
            </a: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4429132"/>
            <a:ext cx="1340328" cy="2071702"/>
          </a:xfrm>
          <a:prstGeom prst="rect">
            <a:avLst/>
          </a:prstGeom>
        </p:spPr>
      </p:pic>
      <p:sp>
        <p:nvSpPr>
          <p:cNvPr id="1028" name="AutoShape 4" descr="Flag of Shumikha (Kurgan oblast)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818" t="63021" r="16145" b="11805"/>
          <a:stretch>
            <a:fillRect/>
          </a:stretch>
        </p:blipFill>
        <p:spPr bwMode="auto">
          <a:xfrm>
            <a:off x="357158" y="1500174"/>
            <a:ext cx="85873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14414" y="5500702"/>
            <a:ext cx="650085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Вежливость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934" y="4572008"/>
            <a:ext cx="1214446" cy="1877130"/>
          </a:xfrm>
          <a:prstGeom prst="rect">
            <a:avLst/>
          </a:prstGeom>
        </p:spPr>
      </p:pic>
      <p:sp>
        <p:nvSpPr>
          <p:cNvPr id="30724" name="AutoShape 4" descr="https://upload.wikimedia.org/wikipedia/commons/thumb/1/1a/Mishkino_Centr.jpg/1280px-Mishkino_Cent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833" t="62500" r="10807" b="9722"/>
          <a:stretch>
            <a:fillRect/>
          </a:stretch>
        </p:blipFill>
        <p:spPr bwMode="auto">
          <a:xfrm>
            <a:off x="214282" y="1428736"/>
            <a:ext cx="867302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4643446"/>
            <a:ext cx="8215370" cy="169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Правило</a:t>
            </a:r>
          </a:p>
          <a:p>
            <a:pPr algn="ctr">
              <a:spcBef>
                <a:spcPct val="20000"/>
              </a:spcBef>
            </a:pP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Норма поведения, привычка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915" y="4055513"/>
            <a:ext cx="1512168" cy="2337309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60" t="39583" r="12239" b="34375"/>
          <a:stretch>
            <a:fillRect/>
          </a:stretch>
        </p:blipFill>
        <p:spPr bwMode="auto">
          <a:xfrm>
            <a:off x="285719" y="1500174"/>
            <a:ext cx="868686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3721</TotalTime>
  <Words>1695</Words>
  <Application>Microsoft Office PowerPoint</Application>
  <PresentationFormat>Экран (4:3)</PresentationFormat>
  <Paragraphs>331</Paragraphs>
  <Slides>47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2</dc:title>
  <dc:creator>Елена</dc:creator>
  <cp:lastModifiedBy>PUTNIK</cp:lastModifiedBy>
  <cp:revision>351</cp:revision>
  <dcterms:created xsi:type="dcterms:W3CDTF">2014-01-06T16:00:12Z</dcterms:created>
  <dcterms:modified xsi:type="dcterms:W3CDTF">2022-03-31T09:33:49Z</dcterms:modified>
</cp:coreProperties>
</file>