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9" r:id="rId3"/>
    <p:sldId id="256" r:id="rId4"/>
    <p:sldId id="257" r:id="rId5"/>
    <p:sldId id="264" r:id="rId6"/>
    <p:sldId id="265" r:id="rId7"/>
    <p:sldId id="266" r:id="rId8"/>
    <p:sldId id="275" r:id="rId9"/>
    <p:sldId id="268" r:id="rId10"/>
    <p:sldId id="271" r:id="rId11"/>
    <p:sldId id="27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4660"/>
  </p:normalViewPr>
  <p:slideViewPr>
    <p:cSldViewPr showGuides="1">
      <p:cViewPr varScale="1">
        <p:scale>
          <a:sx n="83" d="100"/>
          <a:sy n="83" d="100"/>
        </p:scale>
        <p:origin x="147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370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238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170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085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119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217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707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2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341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968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51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tx2">
                <a:lumMod val="60000"/>
                <a:lumOff val="40000"/>
              </a:schemeClr>
            </a:gs>
            <a:gs pos="78000">
              <a:schemeClr val="accent5">
                <a:lumMod val="75000"/>
              </a:schemeClr>
            </a:gs>
            <a:gs pos="100000">
              <a:schemeClr val="accent4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76946-0F52-4058-9AEC-79FAF41A2C87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29740-71D9-41A6-97D0-AB5FDBC56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00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12" Type="http://schemas.openxmlformats.org/officeDocument/2006/relationships/slide" Target="slide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90239"/>
            <a:ext cx="8784976" cy="1470025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Учебная музыкальная интерактивная игра-викторина </a:t>
            </a:r>
            <a:r>
              <a:rPr lang="ru-RU" dirty="0" smtClean="0"/>
              <a:t>«Музыка и мы»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373216"/>
            <a:ext cx="6192688" cy="1417712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</a:rPr>
              <a:t>Новосибирская область, </a:t>
            </a:r>
          </a:p>
          <a:p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</a:rPr>
              <a:t>Куйбышевский район, МКОУ </a:t>
            </a:r>
            <a:r>
              <a:rPr lang="ru-RU" sz="1800" dirty="0" err="1" smtClean="0">
                <a:solidFill>
                  <a:schemeClr val="tx2">
                    <a:lumMod val="50000"/>
                  </a:schemeClr>
                </a:solidFill>
              </a:rPr>
              <a:t>Абрамовская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</a:rPr>
              <a:t> СОШ, </a:t>
            </a:r>
          </a:p>
          <a:p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</a:rPr>
              <a:t>учитель музыки: Севостьянова А.В., учитель русского и литературы: </a:t>
            </a:r>
            <a:r>
              <a:rPr lang="ru-RU" sz="1800" dirty="0" err="1" smtClean="0">
                <a:solidFill>
                  <a:schemeClr val="tx2">
                    <a:lumMod val="50000"/>
                  </a:schemeClr>
                </a:solidFill>
              </a:rPr>
              <a:t>Показанова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</a:rPr>
              <a:t> О.А.</a:t>
            </a:r>
            <a:endParaRPr lang="ru-RU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99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2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Большой Детский Хор - Когда мои друзья со мной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3567" y="5229200"/>
            <a:ext cx="487363" cy="487363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3" name="Стрелка вправо 2">
            <a:hlinkClick r:id="rId4" action="ppaction://hlinksldjump"/>
          </p:cNvPr>
          <p:cNvSpPr/>
          <p:nvPr/>
        </p:nvSpPr>
        <p:spPr>
          <a:xfrm>
            <a:off x="7884368" y="5643528"/>
            <a:ext cx="97840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следующий</a:t>
            </a:r>
            <a:endParaRPr lang="ru-RU" sz="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99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4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956" y="309094"/>
            <a:ext cx="1607310" cy="11719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956" y="1566989"/>
            <a:ext cx="1582030" cy="121394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169" y="260647"/>
            <a:ext cx="1426800" cy="122042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169" y="1566988"/>
            <a:ext cx="1426800" cy="1213941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236" y="2915497"/>
            <a:ext cx="1582030" cy="1027006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169" y="2915497"/>
            <a:ext cx="1426800" cy="1027006"/>
          </a:xfrm>
          <a:prstGeom prst="rect">
            <a:avLst/>
          </a:prstGeom>
        </p:spPr>
      </p:pic>
      <p:pic>
        <p:nvPicPr>
          <p:cNvPr id="4099" name="Picture 3" descr="E:\Севостьянова А.В\гармонь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957" y="4077071"/>
            <a:ext cx="1607310" cy="108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Севостьянова А.В\аккордеон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169" y="4077072"/>
            <a:ext cx="1385419" cy="1080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Севостьянова А.В\орган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236" y="5229200"/>
            <a:ext cx="1582030" cy="141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E:\Севостьянова А.В\гитара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169" y="5229200"/>
            <a:ext cx="1426800" cy="141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2" name="Таблица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050870"/>
              </p:ext>
            </p:extLst>
          </p:nvPr>
        </p:nvGraphicFramePr>
        <p:xfrm>
          <a:off x="982449" y="641368"/>
          <a:ext cx="2957845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8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8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88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88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14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33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691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588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183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524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4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4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4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4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4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4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4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ы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3" name="TextBox 72"/>
          <p:cNvSpPr txBox="1"/>
          <p:nvPr/>
        </p:nvSpPr>
        <p:spPr>
          <a:xfrm>
            <a:off x="1465978" y="64394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4" name="TextBox 73"/>
          <p:cNvSpPr txBox="1"/>
          <p:nvPr/>
        </p:nvSpPr>
        <p:spPr>
          <a:xfrm>
            <a:off x="600862" y="992475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72744" y="1382323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224396" y="1722905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258182" y="2100429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1696087" y="2478008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1442433" y="2794655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654744" y="3229534"/>
            <a:ext cx="32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1161092" y="3567107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82" name="TextBox 81"/>
          <p:cNvSpPr txBox="1"/>
          <p:nvPr/>
        </p:nvSpPr>
        <p:spPr>
          <a:xfrm>
            <a:off x="1580479" y="3942503"/>
            <a:ext cx="482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83" name="TextBox 82"/>
          <p:cNvSpPr txBox="1"/>
          <p:nvPr/>
        </p:nvSpPr>
        <p:spPr>
          <a:xfrm>
            <a:off x="1752534" y="64394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007899" y="64394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270705" y="64394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867358" y="648306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3149053" y="648306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3430875" y="64394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89" name="TextBox 88"/>
          <p:cNvSpPr txBox="1"/>
          <p:nvPr/>
        </p:nvSpPr>
        <p:spPr>
          <a:xfrm>
            <a:off x="946231" y="992475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90" name="TextBox 89"/>
          <p:cNvSpPr txBox="1"/>
          <p:nvPr/>
        </p:nvSpPr>
        <p:spPr>
          <a:xfrm>
            <a:off x="1242812" y="992475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1" name="TextBox 90"/>
          <p:cNvSpPr txBox="1"/>
          <p:nvPr/>
        </p:nvSpPr>
        <p:spPr>
          <a:xfrm>
            <a:off x="1500928" y="1005056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92" name="TextBox 91"/>
          <p:cNvSpPr txBox="1"/>
          <p:nvPr/>
        </p:nvSpPr>
        <p:spPr>
          <a:xfrm>
            <a:off x="1749217" y="1025857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3" name="TextBox 92"/>
          <p:cNvSpPr txBox="1"/>
          <p:nvPr/>
        </p:nvSpPr>
        <p:spPr>
          <a:xfrm>
            <a:off x="2053854" y="1025857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94" name="TextBox 93"/>
          <p:cNvSpPr txBox="1"/>
          <p:nvPr/>
        </p:nvSpPr>
        <p:spPr>
          <a:xfrm>
            <a:off x="2286144" y="1025857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5" name="TextBox 94"/>
          <p:cNvSpPr txBox="1"/>
          <p:nvPr/>
        </p:nvSpPr>
        <p:spPr>
          <a:xfrm>
            <a:off x="974349" y="1333766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96" name="TextBox 95"/>
          <p:cNvSpPr txBox="1"/>
          <p:nvPr/>
        </p:nvSpPr>
        <p:spPr>
          <a:xfrm>
            <a:off x="1230938" y="1345577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7" name="TextBox 96"/>
          <p:cNvSpPr txBox="1"/>
          <p:nvPr/>
        </p:nvSpPr>
        <p:spPr>
          <a:xfrm>
            <a:off x="1473524" y="135946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98" name="TextBox 97"/>
          <p:cNvSpPr txBox="1"/>
          <p:nvPr/>
        </p:nvSpPr>
        <p:spPr>
          <a:xfrm>
            <a:off x="1783252" y="135946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9" name="TextBox 98"/>
          <p:cNvSpPr txBox="1"/>
          <p:nvPr/>
        </p:nvSpPr>
        <p:spPr>
          <a:xfrm>
            <a:off x="2053853" y="135946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100" name="TextBox 99"/>
          <p:cNvSpPr txBox="1"/>
          <p:nvPr/>
        </p:nvSpPr>
        <p:spPr>
          <a:xfrm>
            <a:off x="2320179" y="1373053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01" name="TextBox 100"/>
          <p:cNvSpPr txBox="1"/>
          <p:nvPr/>
        </p:nvSpPr>
        <p:spPr>
          <a:xfrm>
            <a:off x="1462037" y="1728796"/>
            <a:ext cx="274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102" name="TextBox 101"/>
          <p:cNvSpPr txBox="1"/>
          <p:nvPr/>
        </p:nvSpPr>
        <p:spPr>
          <a:xfrm>
            <a:off x="1763934" y="1722905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103" name="TextBox 102"/>
          <p:cNvSpPr txBox="1"/>
          <p:nvPr/>
        </p:nvSpPr>
        <p:spPr>
          <a:xfrm>
            <a:off x="2007899" y="1748186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104" name="TextBox 103"/>
          <p:cNvSpPr txBox="1"/>
          <p:nvPr/>
        </p:nvSpPr>
        <p:spPr>
          <a:xfrm>
            <a:off x="2303556" y="1748082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105" name="TextBox 104"/>
          <p:cNvSpPr txBox="1"/>
          <p:nvPr/>
        </p:nvSpPr>
        <p:spPr>
          <a:xfrm>
            <a:off x="2867358" y="1748082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06" name="TextBox 105"/>
          <p:cNvSpPr txBox="1"/>
          <p:nvPr/>
        </p:nvSpPr>
        <p:spPr>
          <a:xfrm>
            <a:off x="2863660" y="2092237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3163015" y="211741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я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3444077" y="211741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3669515" y="211741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ь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011786" y="2445130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292848" y="2461569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2845152" y="2461569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165428" y="2445130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1754333" y="2814462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2027263" y="2814462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317514" y="284080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880695" y="2830901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161734" y="2830901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3425553" y="2847340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ь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994343" y="3200233"/>
            <a:ext cx="32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226109" y="3197775"/>
            <a:ext cx="32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497922" y="3216672"/>
            <a:ext cx="32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1748084" y="3225207"/>
            <a:ext cx="259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2036723" y="3209297"/>
            <a:ext cx="32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2309267" y="3223208"/>
            <a:ext cx="32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2872315" y="3205623"/>
            <a:ext cx="32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3153627" y="3225207"/>
            <a:ext cx="32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1472090" y="358600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1736598" y="3594539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036723" y="358600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2280131" y="3586004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007898" y="3933007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2273980" y="3942503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2907375" y="3933007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3178089" y="3942503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3379673" y="3942503"/>
            <a:ext cx="37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2" name="Стрелка вправо 1">
            <a:hlinkClick r:id="rId12" action="ppaction://hlinksldjump"/>
          </p:cNvPr>
          <p:cNvSpPr/>
          <p:nvPr/>
        </p:nvSpPr>
        <p:spPr>
          <a:xfrm>
            <a:off x="787605" y="6093296"/>
            <a:ext cx="97840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дальше</a:t>
            </a:r>
            <a:endParaRPr lang="ru-RU" sz="900" b="1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hlinkClick r:id="" action="ppaction://noaction"/>
          </p:cNvPr>
          <p:cNvSpPr txBox="1"/>
          <p:nvPr/>
        </p:nvSpPr>
        <p:spPr>
          <a:xfrm>
            <a:off x="4283968" y="6165304"/>
            <a:ext cx="988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КОНЕЦ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7464" y="4906034"/>
            <a:ext cx="42054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Чтоб узнать правильно ли вы ответили, </a:t>
            </a:r>
          </a:p>
          <a:p>
            <a:r>
              <a:rPr lang="ru-RU" sz="1200" b="1" dirty="0" smtClean="0"/>
              <a:t>нажмите на соответствующую цифру, </a:t>
            </a:r>
          </a:p>
          <a:p>
            <a:r>
              <a:rPr lang="ru-RU" sz="1200" b="1" dirty="0" smtClean="0"/>
              <a:t>затем на появившуюся картинку,</a:t>
            </a:r>
          </a:p>
          <a:p>
            <a:r>
              <a:rPr lang="ru-RU" sz="1200" b="1" dirty="0" smtClean="0"/>
              <a:t>затем перейдите по стрелочке дальше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261942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2" grpId="0"/>
      <p:bldP spid="133" grpId="0"/>
      <p:bldP spid="134" grpId="0"/>
      <p:bldP spid="135" grpId="0"/>
      <p:bldP spid="136" grpId="0"/>
      <p:bldP spid="1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Цель: </a:t>
            </a:r>
            <a:r>
              <a:rPr lang="ru-RU" dirty="0" smtClean="0"/>
              <a:t>закрепить </a:t>
            </a:r>
            <a:r>
              <a:rPr lang="ru-RU" dirty="0"/>
              <a:t>знания</a:t>
            </a:r>
            <a:r>
              <a:rPr lang="ru-RU" dirty="0" smtClean="0"/>
              <a:t>, полученные </a:t>
            </a:r>
            <a:r>
              <a:rPr lang="ru-RU" dirty="0"/>
              <a:t>на уроках музыки, </a:t>
            </a:r>
            <a:r>
              <a:rPr lang="ru-RU" dirty="0" smtClean="0"/>
              <a:t>способствовать </a:t>
            </a:r>
            <a:r>
              <a:rPr lang="ru-RU" dirty="0"/>
              <a:t>формированию духовной культуры школьников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b="1" dirty="0"/>
              <a:t>Задачи:</a:t>
            </a:r>
          </a:p>
          <a:p>
            <a:pPr marL="0" indent="0">
              <a:buNone/>
            </a:pPr>
            <a:r>
              <a:rPr lang="ru-RU" dirty="0"/>
              <a:t>– заинтересовать детей музыкой, способствовать расширению кругозора, умению работать в группах;</a:t>
            </a:r>
          </a:p>
          <a:p>
            <a:pPr marL="0" indent="0">
              <a:buNone/>
            </a:pPr>
            <a:r>
              <a:rPr lang="ru-RU" dirty="0"/>
              <a:t>– развивать внимание и образное мышление;</a:t>
            </a:r>
          </a:p>
          <a:p>
            <a:pPr marL="0" indent="0">
              <a:buNone/>
            </a:pPr>
            <a:r>
              <a:rPr lang="ru-RU" dirty="0"/>
              <a:t>– учиться применять знания, полученные на уроках, в условиях соперничества.</a:t>
            </a:r>
          </a:p>
        </p:txBody>
      </p:sp>
    </p:spTree>
    <p:extLst>
      <p:ext uri="{BB962C8B-B14F-4D97-AF65-F5344CB8AC3E}">
        <p14:creationId xmlns:p14="http://schemas.microsoft.com/office/powerpoint/2010/main" val="228622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Группа 34"/>
          <p:cNvGrpSpPr/>
          <p:nvPr/>
        </p:nvGrpSpPr>
        <p:grpSpPr>
          <a:xfrm>
            <a:off x="1196008" y="44624"/>
            <a:ext cx="7048400" cy="6736728"/>
            <a:chOff x="1196008" y="44624"/>
            <a:chExt cx="7048400" cy="6736728"/>
          </a:xfrm>
        </p:grpSpPr>
        <p:sp>
          <p:nvSpPr>
            <p:cNvPr id="29" name="Овал 28">
              <a:hlinkClick r:id="rId2" action="ppaction://hlinksldjump"/>
            </p:cNvPr>
            <p:cNvSpPr/>
            <p:nvPr/>
          </p:nvSpPr>
          <p:spPr>
            <a:xfrm rot="16200000">
              <a:off x="2888196" y="1160748"/>
              <a:ext cx="3384376" cy="1152128"/>
            </a:xfrm>
            <a:prstGeom prst="ellipse">
              <a:avLst/>
            </a:prstGeom>
            <a:gradFill>
              <a:gsLst>
                <a:gs pos="38000">
                  <a:srgbClr val="FFC000"/>
                </a:gs>
                <a:gs pos="77000">
                  <a:srgbClr val="FFFF00"/>
                </a:gs>
                <a:gs pos="95000">
                  <a:schemeClr val="accent4">
                    <a:lumMod val="75000"/>
                  </a:schemeClr>
                </a:gs>
              </a:gsLst>
              <a:path path="shape">
                <a:fillToRect l="50000" t="50000" r="50000" b="50000"/>
              </a:path>
            </a:gra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2800" b="1" dirty="0" smtClean="0">
                  <a:solidFill>
                    <a:srgbClr val="800080"/>
                  </a:solidFill>
                  <a:hlinkClick r:id="rId2" action="ppaction://hlinksldjump"/>
                </a:rPr>
                <a:t>песня</a:t>
              </a:r>
              <a:endParaRPr lang="ru-RU" sz="2800" b="1" dirty="0">
                <a:solidFill>
                  <a:srgbClr val="800080"/>
                </a:solidFill>
              </a:endParaRPr>
            </a:p>
          </p:txBody>
        </p:sp>
        <p:sp>
          <p:nvSpPr>
            <p:cNvPr id="17" name="Овал 16">
              <a:hlinkClick r:id="rId3" action="ppaction://hlinksldjump"/>
            </p:cNvPr>
            <p:cNvSpPr/>
            <p:nvPr/>
          </p:nvSpPr>
          <p:spPr>
            <a:xfrm rot="2700000">
              <a:off x="4074134" y="4073115"/>
              <a:ext cx="3384376" cy="1152128"/>
            </a:xfrm>
            <a:prstGeom prst="ellipse">
              <a:avLst/>
            </a:prstGeom>
            <a:gradFill>
              <a:gsLst>
                <a:gs pos="38000">
                  <a:srgbClr val="FFC000"/>
                </a:gs>
                <a:gs pos="77000">
                  <a:srgbClr val="FFFF00"/>
                </a:gs>
                <a:gs pos="95000">
                  <a:schemeClr val="accent4">
                    <a:lumMod val="75000"/>
                  </a:schemeClr>
                </a:gs>
              </a:gsLst>
              <a:path path="shape">
                <a:fillToRect l="50000" t="50000" r="50000" b="50000"/>
              </a:path>
            </a:gra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800080"/>
                  </a:solidFill>
                  <a:hlinkClick r:id="rId3" action="ppaction://hlinksldjump"/>
                </a:rPr>
                <a:t>опера</a:t>
              </a:r>
              <a:endParaRPr lang="ru-RU" sz="2800" b="1" dirty="0">
                <a:solidFill>
                  <a:srgbClr val="800080"/>
                </a:solidFill>
              </a:endParaRPr>
            </a:p>
          </p:txBody>
        </p:sp>
        <p:sp>
          <p:nvSpPr>
            <p:cNvPr id="25" name="Овал 24">
              <a:hlinkClick r:id="rId2" action="ppaction://hlinksldjump"/>
            </p:cNvPr>
            <p:cNvSpPr/>
            <p:nvPr/>
          </p:nvSpPr>
          <p:spPr>
            <a:xfrm rot="5400000">
              <a:off x="2888196" y="4513100"/>
              <a:ext cx="3384376" cy="1152128"/>
            </a:xfrm>
            <a:prstGeom prst="ellipse">
              <a:avLst/>
            </a:prstGeom>
            <a:gradFill>
              <a:gsLst>
                <a:gs pos="38000">
                  <a:srgbClr val="FFC000"/>
                </a:gs>
                <a:gs pos="77000">
                  <a:srgbClr val="FFFF00"/>
                </a:gs>
                <a:gs pos="95000">
                  <a:schemeClr val="accent4">
                    <a:lumMod val="75000"/>
                  </a:schemeClr>
                </a:gs>
              </a:gsLst>
              <a:path path="shape">
                <a:fillToRect l="50000" t="50000" r="50000" b="50000"/>
              </a:path>
            </a:gra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800080"/>
                  </a:solidFill>
                  <a:hlinkClick r:id="rId2" action="ppaction://hlinksldjump"/>
                </a:rPr>
                <a:t>серенада</a:t>
              </a:r>
              <a:endParaRPr lang="ru-RU" sz="2800" b="1" dirty="0">
                <a:solidFill>
                  <a:srgbClr val="800080"/>
                </a:solidFill>
              </a:endParaRPr>
            </a:p>
          </p:txBody>
        </p:sp>
        <p:sp>
          <p:nvSpPr>
            <p:cNvPr id="26" name="Овал 25">
              <a:hlinkClick r:id="rId3" action="ppaction://hlinksldjump"/>
            </p:cNvPr>
            <p:cNvSpPr/>
            <p:nvPr/>
          </p:nvSpPr>
          <p:spPr>
            <a:xfrm rot="8100000">
              <a:off x="1671990" y="4083409"/>
              <a:ext cx="3384376" cy="1152128"/>
            </a:xfrm>
            <a:prstGeom prst="ellipse">
              <a:avLst/>
            </a:prstGeom>
            <a:gradFill>
              <a:gsLst>
                <a:gs pos="38000">
                  <a:srgbClr val="FFC000"/>
                </a:gs>
                <a:gs pos="77000">
                  <a:srgbClr val="FFFF00"/>
                </a:gs>
                <a:gs pos="95000">
                  <a:schemeClr val="accent4">
                    <a:lumMod val="75000"/>
                  </a:schemeClr>
                </a:gs>
              </a:gsLst>
              <a:path path="shape">
                <a:fillToRect l="50000" t="50000" r="50000" b="50000"/>
              </a:path>
            </a:gra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800080"/>
                  </a:solidFill>
                  <a:hlinkClick r:id="rId3" action="ppaction://hlinksldjump"/>
                </a:rPr>
                <a:t>кантата</a:t>
              </a:r>
              <a:endParaRPr lang="ru-RU" sz="2800" b="1" dirty="0">
                <a:solidFill>
                  <a:srgbClr val="800080"/>
                </a:solidFill>
              </a:endParaRPr>
            </a:p>
          </p:txBody>
        </p:sp>
        <p:sp>
          <p:nvSpPr>
            <p:cNvPr id="27" name="Овал 26">
              <a:hlinkClick r:id="" action="ppaction://noaction"/>
            </p:cNvPr>
            <p:cNvSpPr/>
            <p:nvPr/>
          </p:nvSpPr>
          <p:spPr>
            <a:xfrm rot="10800000">
              <a:off x="1196008" y="2852936"/>
              <a:ext cx="3384376" cy="1152128"/>
            </a:xfrm>
            <a:prstGeom prst="ellipse">
              <a:avLst/>
            </a:prstGeom>
            <a:gradFill>
              <a:gsLst>
                <a:gs pos="38000">
                  <a:srgbClr val="FFC000"/>
                </a:gs>
                <a:gs pos="77000">
                  <a:srgbClr val="FFFF00"/>
                </a:gs>
                <a:gs pos="95000">
                  <a:schemeClr val="accent4">
                    <a:lumMod val="75000"/>
                  </a:schemeClr>
                </a:gs>
              </a:gsLst>
              <a:path path="shape">
                <a:fillToRect l="50000" t="50000" r="50000" b="50000"/>
              </a:path>
            </a:gra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800080"/>
                  </a:solidFill>
                  <a:hlinkClick r:id="" action="ppaction://noaction"/>
                </a:rPr>
                <a:t>романс</a:t>
              </a:r>
              <a:endParaRPr lang="ru-RU" sz="2800" b="1" dirty="0">
                <a:solidFill>
                  <a:srgbClr val="800080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 rot="13500000">
              <a:off x="1675397" y="1653952"/>
              <a:ext cx="3384376" cy="1152128"/>
            </a:xfrm>
            <a:prstGeom prst="ellipse">
              <a:avLst/>
            </a:prstGeom>
            <a:gradFill>
              <a:gsLst>
                <a:gs pos="38000">
                  <a:srgbClr val="FFC000"/>
                </a:gs>
                <a:gs pos="77000">
                  <a:srgbClr val="FFFF00"/>
                </a:gs>
                <a:gs pos="95000">
                  <a:schemeClr val="accent4">
                    <a:lumMod val="75000"/>
                  </a:schemeClr>
                </a:gs>
              </a:gsLst>
              <a:path path="shape">
                <a:fillToRect l="50000" t="50000" r="50000" b="50000"/>
              </a:path>
            </a:gra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800080"/>
                  </a:solidFill>
                  <a:hlinkClick r:id="" action="ppaction://noaction"/>
                </a:rPr>
                <a:t>вокализ</a:t>
              </a:r>
              <a:endParaRPr lang="ru-RU" sz="2800" b="1" dirty="0">
                <a:solidFill>
                  <a:srgbClr val="800080"/>
                </a:solidFill>
              </a:endParaRPr>
            </a:p>
          </p:txBody>
        </p:sp>
        <p:sp>
          <p:nvSpPr>
            <p:cNvPr id="30" name="Овал 29">
              <a:hlinkClick r:id="" action="ppaction://noaction"/>
            </p:cNvPr>
            <p:cNvSpPr/>
            <p:nvPr/>
          </p:nvSpPr>
          <p:spPr>
            <a:xfrm rot="18900000">
              <a:off x="4068429" y="1648520"/>
              <a:ext cx="3384376" cy="1152128"/>
            </a:xfrm>
            <a:prstGeom prst="ellipse">
              <a:avLst/>
            </a:prstGeom>
            <a:gradFill>
              <a:gsLst>
                <a:gs pos="38000">
                  <a:srgbClr val="FFC000"/>
                </a:gs>
                <a:gs pos="77000">
                  <a:srgbClr val="FFFF00"/>
                </a:gs>
                <a:gs pos="95000">
                  <a:schemeClr val="accent4">
                    <a:lumMod val="75000"/>
                  </a:schemeClr>
                </a:gs>
              </a:gsLst>
              <a:path path="shape">
                <a:fillToRect l="50000" t="50000" r="50000" b="50000"/>
              </a:path>
            </a:gra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800080"/>
                  </a:solidFill>
                  <a:hlinkClick r:id="" action="ppaction://noaction"/>
                </a:rPr>
                <a:t>ария</a:t>
              </a:r>
              <a:endParaRPr lang="ru-RU" sz="2800" b="1" dirty="0">
                <a:solidFill>
                  <a:srgbClr val="800080"/>
                </a:solidFill>
              </a:endParaRPr>
            </a:p>
          </p:txBody>
        </p:sp>
        <p:sp>
          <p:nvSpPr>
            <p:cNvPr id="31" name="Овал 30">
              <a:hlinkClick r:id="rId4" action="ppaction://hlinksldjump"/>
            </p:cNvPr>
            <p:cNvSpPr/>
            <p:nvPr/>
          </p:nvSpPr>
          <p:spPr>
            <a:xfrm>
              <a:off x="4860032" y="2852936"/>
              <a:ext cx="3384376" cy="1152128"/>
            </a:xfrm>
            <a:prstGeom prst="ellipse">
              <a:avLst/>
            </a:prstGeom>
            <a:gradFill>
              <a:gsLst>
                <a:gs pos="38000">
                  <a:srgbClr val="FFC000"/>
                </a:gs>
                <a:gs pos="77000">
                  <a:srgbClr val="FFFF00"/>
                </a:gs>
                <a:gs pos="95000">
                  <a:schemeClr val="accent4">
                    <a:lumMod val="75000"/>
                  </a:schemeClr>
                </a:gs>
              </a:gsLst>
              <a:path path="shape">
                <a:fillToRect l="50000" t="50000" r="50000" b="50000"/>
              </a:path>
            </a:gra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800080"/>
                  </a:solidFill>
                  <a:hlinkClick r:id="rId4" action="ppaction://hlinksldjump"/>
                </a:rPr>
                <a:t>Баркарола</a:t>
              </a:r>
              <a:endParaRPr lang="ru-RU" sz="2800" b="1" dirty="0">
                <a:solidFill>
                  <a:srgbClr val="800080"/>
                </a:solidFill>
              </a:endParaRPr>
            </a:p>
          </p:txBody>
        </p:sp>
      </p:grpSp>
      <p:sp>
        <p:nvSpPr>
          <p:cNvPr id="34" name="Овал 33"/>
          <p:cNvSpPr/>
          <p:nvPr/>
        </p:nvSpPr>
        <p:spPr>
          <a:xfrm>
            <a:off x="3545886" y="2748925"/>
            <a:ext cx="2052228" cy="12561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Жанры вокальной музыки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63487"/>
            <a:ext cx="3923928" cy="673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Дать определение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7755204" y="6263370"/>
            <a:ext cx="97840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следующий</a:t>
            </a:r>
            <a:endParaRPr lang="ru-RU" sz="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7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Desktop\Новая папка (5)\фе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624" y="1412776"/>
            <a:ext cx="3628578" cy="5346154"/>
          </a:xfrm>
          <a:prstGeom prst="rect">
            <a:avLst/>
          </a:prstGeom>
          <a:solidFill>
            <a:srgbClr val="FFC000">
              <a:alpha val="97000"/>
            </a:srgbClr>
          </a:solidFill>
          <a:ln>
            <a:noFill/>
          </a:ln>
        </p:spPr>
      </p:pic>
      <p:sp>
        <p:nvSpPr>
          <p:cNvPr id="2" name="Овал 1">
            <a:hlinkClick r:id="" action="ppaction://noaction">
              <a:snd r:embed="rId3" name="wind.wav"/>
            </a:hlinkClick>
          </p:cNvPr>
          <p:cNvSpPr/>
          <p:nvPr/>
        </p:nvSpPr>
        <p:spPr>
          <a:xfrm>
            <a:off x="170440" y="1844824"/>
            <a:ext cx="3096344" cy="914400"/>
          </a:xfrm>
          <a:prstGeom prst="ellips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болт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4" name="Овал 3">
            <a:hlinkClick r:id="" action="ppaction://noaction">
              <a:snd r:embed="rId3" name="wind.wav"/>
            </a:hlinkClick>
          </p:cNvPr>
          <p:cNvSpPr/>
          <p:nvPr/>
        </p:nvSpPr>
        <p:spPr>
          <a:xfrm>
            <a:off x="170440" y="5301208"/>
            <a:ext cx="3096344" cy="914400"/>
          </a:xfrm>
          <a:prstGeom prst="ellips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гайка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5" name="Овал 4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170440" y="3531493"/>
            <a:ext cx="3096344" cy="914400"/>
          </a:xfrm>
          <a:prstGeom prst="ellips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ключ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620688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Музыкальный знак?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99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1455" y="1412776"/>
            <a:ext cx="3594916" cy="5346154"/>
          </a:xfrm>
          <a:prstGeom prst="rect">
            <a:avLst/>
          </a:prstGeom>
          <a:solidFill>
            <a:srgbClr val="FFC000">
              <a:alpha val="97000"/>
            </a:srgbClr>
          </a:solidFill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55576" y="620688"/>
            <a:ext cx="5616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На каком инструменте играл Садко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Овал 3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107504" y="1844824"/>
            <a:ext cx="3096344" cy="9144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гусли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5" name="Овал 4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138392" y="3628653"/>
            <a:ext cx="3096344" cy="9144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ложки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6" name="Овал 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156108" y="5373216"/>
            <a:ext cx="3096344" cy="9144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барабан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99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ЖЖ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2627783" y="4797151"/>
            <a:ext cx="3888433" cy="1728193"/>
            <a:chOff x="2627783" y="4797151"/>
            <a:chExt cx="3888433" cy="1728193"/>
          </a:xfrm>
        </p:grpSpPr>
        <p:sp>
          <p:nvSpPr>
            <p:cNvPr id="5" name="Блок-схема: память с прямым доступом 4"/>
            <p:cNvSpPr/>
            <p:nvPr/>
          </p:nvSpPr>
          <p:spPr>
            <a:xfrm rot="10800000">
              <a:off x="2627784" y="4797152"/>
              <a:ext cx="3888432" cy="1728192"/>
            </a:xfrm>
            <a:prstGeom prst="flowChartMagneticDrum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2627783" y="4797151"/>
              <a:ext cx="1296145" cy="1728193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79512" y="332656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Животное и плод дерева в названии которого есть нота </a:t>
            </a:r>
            <a:r>
              <a:rPr lang="ru-RU" sz="2400" b="1" dirty="0" smtClean="0">
                <a:solidFill>
                  <a:srgbClr val="FF0000"/>
                </a:solidFill>
              </a:rPr>
              <a:t>ре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1268760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че</a:t>
            </a:r>
            <a:r>
              <a:rPr lang="ru-RU" sz="4000" b="1" dirty="0" smtClean="0">
                <a:solidFill>
                  <a:schemeClr val="bg1"/>
                </a:solidFill>
              </a:rPr>
              <a:t>ре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паха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6567" y="2924944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о</a:t>
            </a:r>
            <a:r>
              <a:rPr lang="ru-RU" sz="4400" b="1" dirty="0" smtClean="0">
                <a:solidFill>
                  <a:schemeClr val="bg1"/>
                </a:solidFill>
              </a:rPr>
              <a:t>ре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х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099" y="4797152"/>
            <a:ext cx="3901117" cy="173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99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07407E-6 L -0.004 0.599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59953 L 0.28299 0.59953 C 0.41198 0.59953 0.57084 0.4449 0.57084 0.32129 L 0.57084 0.04305 " pathEditMode="relative" rAng="0" ptsTypes="FfFF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33" y="-2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2 -0.01041 L 0.0283 0.3537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1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29 0.3537 L 0.3118 0.3537 C 0.43888 0.3537 0.59531 0.26088 0.59531 0.18565 L 0.59531 0.01759 " pathEditMode="relative" rAng="0" ptsTypes="FfFF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51" y="-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179512" y="116632"/>
            <a:ext cx="4082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Струнный смычковый инструмент</a:t>
            </a:r>
            <a:endParaRPr lang="ru-RU" dirty="0"/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194344" y="485964"/>
            <a:ext cx="413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 Ударный мембранный инструмент</a:t>
            </a:r>
            <a:endParaRPr lang="ru-RU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194344" y="860596"/>
            <a:ext cx="8019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 Древнейший ударно-шумовой инструмент, разновидность погремушки</a:t>
            </a:r>
            <a:endParaRPr lang="ru-RU" dirty="0"/>
          </a:p>
        </p:txBody>
      </p:sp>
      <p:sp>
        <p:nvSpPr>
          <p:cNvPr id="9" name="TextBox 8">
            <a:hlinkClick r:id="rId2" action="ppaction://hlinksldjump"/>
          </p:cNvPr>
          <p:cNvSpPr txBox="1"/>
          <p:nvPr/>
        </p:nvSpPr>
        <p:spPr>
          <a:xfrm>
            <a:off x="194344" y="1212684"/>
            <a:ext cx="4014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 Деревянный духовой инструмент</a:t>
            </a:r>
            <a:endParaRPr lang="ru-RU" dirty="0"/>
          </a:p>
        </p:txBody>
      </p:sp>
      <p:sp>
        <p:nvSpPr>
          <p:cNvPr id="10" name="TextBox 9">
            <a:hlinkClick r:id="rId2" action="ppaction://hlinksldjump"/>
          </p:cNvPr>
          <p:cNvSpPr txBox="1"/>
          <p:nvPr/>
        </p:nvSpPr>
        <p:spPr>
          <a:xfrm>
            <a:off x="179512" y="1582120"/>
            <a:ext cx="8960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5. Клавишный, концертный инструмент, в переводе с французского «королевский</a:t>
            </a:r>
            <a:endParaRPr lang="ru-RU" dirty="0"/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179512" y="1951348"/>
            <a:ext cx="6739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6. Медный духовой инструмент, очень подходит для фанфар</a:t>
            </a:r>
            <a:endParaRPr lang="ru-RU" dirty="0"/>
          </a:p>
        </p:txBody>
      </p:sp>
      <p:sp>
        <p:nvSpPr>
          <p:cNvPr id="12" name="TextBox 11">
            <a:hlinkClick r:id="rId2" action="ppaction://hlinksldjump"/>
          </p:cNvPr>
          <p:cNvSpPr txBox="1"/>
          <p:nvPr/>
        </p:nvSpPr>
        <p:spPr>
          <a:xfrm>
            <a:off x="179512" y="2320680"/>
            <a:ext cx="6068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7. В </a:t>
            </a:r>
            <a:r>
              <a:rPr lang="ru-RU" dirty="0"/>
              <a:t>руки ты ее возьмешь, То растянешь, то сожмешь!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Звонкая</a:t>
            </a:r>
            <a:r>
              <a:rPr lang="ru-RU" dirty="0"/>
              <a:t>, нарядная, Русская, двухрядная. </a:t>
            </a:r>
          </a:p>
        </p:txBody>
      </p:sp>
      <p:sp>
        <p:nvSpPr>
          <p:cNvPr id="13" name="TextBox 12">
            <a:hlinkClick r:id="rId2" action="ppaction://hlinksldjump"/>
          </p:cNvPr>
          <p:cNvSpPr txBox="1"/>
          <p:nvPr/>
        </p:nvSpPr>
        <p:spPr>
          <a:xfrm>
            <a:off x="179512" y="2967011"/>
            <a:ext cx="5494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8. От гармони он родился с пианино подружился.</a:t>
            </a:r>
            <a:endParaRPr lang="ru-RU" dirty="0"/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179512" y="3336343"/>
            <a:ext cx="557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9. Самый большой клавишно-духовой инструмент</a:t>
            </a:r>
            <a:endParaRPr lang="ru-RU" dirty="0"/>
          </a:p>
        </p:txBody>
      </p:sp>
      <p:sp>
        <p:nvSpPr>
          <p:cNvPr id="15" name="TextBox 14">
            <a:hlinkClick r:id="rId2" action="ppaction://hlinksldjump"/>
          </p:cNvPr>
          <p:cNvSpPr txBox="1"/>
          <p:nvPr/>
        </p:nvSpPr>
        <p:spPr>
          <a:xfrm>
            <a:off x="194344" y="3729667"/>
            <a:ext cx="7577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10. Струнный щипковый музыкальный инструмент в виде восьмёрки</a:t>
            </a:r>
            <a:endParaRPr lang="ru-RU" dirty="0"/>
          </a:p>
        </p:txBody>
      </p: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597"/>
            <a:ext cx="9139978" cy="2708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94803" y="5189333"/>
            <a:ext cx="67011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/>
              <a:t>Для того чтоб начать отгадывать кроссворд нужно </a:t>
            </a:r>
            <a:r>
              <a:rPr lang="ru-RU" sz="1200" b="1" i="1" dirty="0" err="1"/>
              <a:t>к</a:t>
            </a:r>
            <a:r>
              <a:rPr lang="ru-RU" sz="1200" b="1" i="1" dirty="0" err="1" smtClean="0"/>
              <a:t>икнуть</a:t>
            </a:r>
            <a:r>
              <a:rPr lang="ru-RU" sz="1200" b="1" i="1" dirty="0" smtClean="0"/>
              <a:t>  мышкой на вопрос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77799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</a:t>
            </a:r>
            <a:endParaRPr lang="ru-RU" dirty="0"/>
          </a:p>
        </p:txBody>
      </p:sp>
      <p:pic>
        <p:nvPicPr>
          <p:cNvPr id="102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21" y="404664"/>
            <a:ext cx="7872875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Чайковский - Баркарол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5" name="Чайковский - Баркарол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1173" y="5819226"/>
            <a:ext cx="487363" cy="487363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7" name="Стрелка вправо 6"/>
          <p:cNvSpPr/>
          <p:nvPr/>
        </p:nvSpPr>
        <p:spPr>
          <a:xfrm>
            <a:off x="7450732" y="5821957"/>
            <a:ext cx="97840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hlinkClick r:id="rId4" action="ppaction://hlinksldjump"/>
              </a:rPr>
              <a:t>следующий</a:t>
            </a:r>
            <a:endParaRPr lang="ru-RU" sz="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2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5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95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514" y="-20270"/>
            <a:ext cx="9198514" cy="689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7596336" y="5968676"/>
            <a:ext cx="978408" cy="48463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hlinkClick r:id="rId2" action="ppaction://hlinksldjump"/>
              </a:rPr>
              <a:t>следующий</a:t>
            </a:r>
            <a:endParaRPr lang="ru-RU" sz="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99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2304</TotalTime>
  <Words>334</Words>
  <Application>Microsoft Office PowerPoint</Application>
  <PresentationFormat>Экран (4:3)</PresentationFormat>
  <Paragraphs>130</Paragraphs>
  <Slides>11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Arial Black</vt:lpstr>
      <vt:lpstr>Тема Office</vt:lpstr>
      <vt:lpstr>Учебная музыкальная интерактивная игра-викторина «Музыка и мы»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User</cp:lastModifiedBy>
  <cp:revision>77</cp:revision>
  <dcterms:created xsi:type="dcterms:W3CDTF">2022-09-27T07:54:54Z</dcterms:created>
  <dcterms:modified xsi:type="dcterms:W3CDTF">2025-06-09T05:55:48Z</dcterms:modified>
</cp:coreProperties>
</file>