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9" r:id="rId5"/>
    <p:sldId id="262" r:id="rId6"/>
    <p:sldId id="263" r:id="rId7"/>
    <p:sldId id="260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1BDFB8-046C-4C85-AC15-D6953C0976FF}" type="doc">
      <dgm:prSet loTypeId="urn:microsoft.com/office/officeart/2005/8/layout/radial4" loCatId="relationship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5801F9D-D816-4C06-9EE9-2A26910914F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Полезные свойства ели и сосны</a:t>
          </a:r>
          <a:endParaRPr lang="ru-RU" dirty="0">
            <a:solidFill>
              <a:schemeClr val="tx1"/>
            </a:solidFill>
          </a:endParaRPr>
        </a:p>
      </dgm:t>
    </dgm:pt>
    <dgm:pt modelId="{B46D1FCF-7649-4F06-8681-B4A1249892EC}" type="parTrans" cxnId="{4F163D25-02D5-4B0B-8440-D526408450F9}">
      <dgm:prSet/>
      <dgm:spPr/>
      <dgm:t>
        <a:bodyPr/>
        <a:lstStyle/>
        <a:p>
          <a:endParaRPr lang="ru-RU"/>
        </a:p>
      </dgm:t>
    </dgm:pt>
    <dgm:pt modelId="{1FEFAD7E-6DE7-4298-8E5D-70E4DDF4F6FD}" type="sibTrans" cxnId="{4F163D25-02D5-4B0B-8440-D526408450F9}">
      <dgm:prSet/>
      <dgm:spPr/>
      <dgm:t>
        <a:bodyPr/>
        <a:lstStyle/>
        <a:p>
          <a:endParaRPr lang="ru-RU"/>
        </a:p>
      </dgm:t>
    </dgm:pt>
    <dgm:pt modelId="{83ED9D94-0776-45C0-851E-EB52A21581FB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Очищают воздух от вредных веществ и примесей, выделяя кислород круглый год</a:t>
          </a:r>
          <a:endParaRPr lang="ru-RU" sz="1400" b="1" dirty="0">
            <a:solidFill>
              <a:schemeClr val="tx1"/>
            </a:solidFill>
          </a:endParaRPr>
        </a:p>
      </dgm:t>
    </dgm:pt>
    <dgm:pt modelId="{4C08F0C3-8966-4CBA-95D8-AF81A0B7D79E}" type="parTrans" cxnId="{4FADFA3F-5D91-40DF-86F9-F05E370C901B}">
      <dgm:prSet/>
      <dgm:spPr/>
      <dgm:t>
        <a:bodyPr/>
        <a:lstStyle/>
        <a:p>
          <a:endParaRPr lang="ru-RU" dirty="0"/>
        </a:p>
      </dgm:t>
    </dgm:pt>
    <dgm:pt modelId="{553260E6-4904-4B6E-8479-4D7E52DC862C}" type="sibTrans" cxnId="{4FADFA3F-5D91-40DF-86F9-F05E370C901B}">
      <dgm:prSet/>
      <dgm:spPr/>
      <dgm:t>
        <a:bodyPr/>
        <a:lstStyle/>
        <a:p>
          <a:endParaRPr lang="ru-RU"/>
        </a:p>
      </dgm:t>
    </dgm:pt>
    <dgm:pt modelId="{A8038445-5855-4EFA-8E75-D83C409C7CB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Широко применяются в строительстве </a:t>
          </a:r>
          <a:endParaRPr lang="ru-RU" sz="1600" dirty="0">
            <a:solidFill>
              <a:schemeClr val="tx1"/>
            </a:solidFill>
          </a:endParaRPr>
        </a:p>
      </dgm:t>
    </dgm:pt>
    <dgm:pt modelId="{C63659C8-F224-48AF-9792-1B9467A0CEBB}" type="parTrans" cxnId="{1203F46C-765D-459C-8FEA-DD882D5D9C56}">
      <dgm:prSet/>
      <dgm:spPr/>
      <dgm:t>
        <a:bodyPr/>
        <a:lstStyle/>
        <a:p>
          <a:endParaRPr lang="ru-RU" dirty="0"/>
        </a:p>
      </dgm:t>
    </dgm:pt>
    <dgm:pt modelId="{6D3D499A-9AEB-4C62-A2CE-7E95C5749A3D}" type="sibTrans" cxnId="{1203F46C-765D-459C-8FEA-DD882D5D9C56}">
      <dgm:prSet/>
      <dgm:spPr/>
      <dgm:t>
        <a:bodyPr/>
        <a:lstStyle/>
        <a:p>
          <a:endParaRPr lang="ru-RU"/>
        </a:p>
      </dgm:t>
    </dgm:pt>
    <dgm:pt modelId="{B99AB228-65CD-4F0C-B7B7-337A70B868C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Производят лекарства, настои, мази, эфирные масла которыми лечат различные заболевания</a:t>
          </a:r>
          <a:endParaRPr lang="ru-RU" sz="1400" dirty="0">
            <a:solidFill>
              <a:schemeClr val="tx1"/>
            </a:solidFill>
          </a:endParaRPr>
        </a:p>
      </dgm:t>
    </dgm:pt>
    <dgm:pt modelId="{4C6AEABF-F17F-4699-83AD-2589E0974CD5}" type="parTrans" cxnId="{A53F3CF6-7226-4093-B2A8-442EE77F1C9E}">
      <dgm:prSet/>
      <dgm:spPr/>
      <dgm:t>
        <a:bodyPr/>
        <a:lstStyle/>
        <a:p>
          <a:endParaRPr lang="ru-RU" dirty="0"/>
        </a:p>
      </dgm:t>
    </dgm:pt>
    <dgm:pt modelId="{FD1F0B1D-C0FC-4EDF-957C-F30D216DF744}" type="sibTrans" cxnId="{A53F3CF6-7226-4093-B2A8-442EE77F1C9E}">
      <dgm:prSet/>
      <dgm:spPr/>
      <dgm:t>
        <a:bodyPr/>
        <a:lstStyle/>
        <a:p>
          <a:endParaRPr lang="ru-RU"/>
        </a:p>
      </dgm:t>
    </dgm:pt>
    <dgm:pt modelId="{62AD9D0D-AB2F-48E9-93D4-9029BC7F681D}">
      <dgm:prSet/>
      <dgm:spPr/>
      <dgm:t>
        <a:bodyPr/>
        <a:lstStyle/>
        <a:p>
          <a:endParaRPr lang="ru-RU" dirty="0"/>
        </a:p>
      </dgm:t>
    </dgm:pt>
    <dgm:pt modelId="{74E1C679-0CA4-41CA-88AC-587BC70A738A}" type="parTrans" cxnId="{FF4C39DE-903E-4C03-8EB1-AEECF1412889}">
      <dgm:prSet/>
      <dgm:spPr/>
      <dgm:t>
        <a:bodyPr/>
        <a:lstStyle/>
        <a:p>
          <a:endParaRPr lang="ru-RU"/>
        </a:p>
      </dgm:t>
    </dgm:pt>
    <dgm:pt modelId="{2B56A461-6D8E-4491-8E15-059145343583}" type="sibTrans" cxnId="{FF4C39DE-903E-4C03-8EB1-AEECF1412889}">
      <dgm:prSet/>
      <dgm:spPr/>
      <dgm:t>
        <a:bodyPr/>
        <a:lstStyle/>
        <a:p>
          <a:endParaRPr lang="ru-RU"/>
        </a:p>
      </dgm:t>
    </dgm:pt>
    <dgm:pt modelId="{BF773383-0096-4E26-B1A7-17CA365CF438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 древесины вырабатывают бумагу, ткани</a:t>
          </a:r>
        </a:p>
      </dgm:t>
    </dgm:pt>
    <dgm:pt modelId="{A8755EE3-6B45-4224-8761-6758198E5F73}" type="parTrans" cxnId="{3B031ED1-6AE7-416F-B76C-661907684ECE}">
      <dgm:prSet/>
      <dgm:spPr/>
      <dgm:t>
        <a:bodyPr/>
        <a:lstStyle/>
        <a:p>
          <a:endParaRPr lang="ru-RU" dirty="0"/>
        </a:p>
      </dgm:t>
    </dgm:pt>
    <dgm:pt modelId="{64A83CB9-0CF8-45DE-97DE-A987A6DE9D16}" type="sibTrans" cxnId="{3B031ED1-6AE7-416F-B76C-661907684ECE}">
      <dgm:prSet/>
      <dgm:spPr/>
      <dgm:t>
        <a:bodyPr/>
        <a:lstStyle/>
        <a:p>
          <a:endParaRPr lang="ru-RU"/>
        </a:p>
      </dgm:t>
    </dgm:pt>
    <dgm:pt modelId="{CB9BAFD2-6707-4551-8083-1C39CA828F9A}">
      <dgm:prSet/>
      <dgm:spPr/>
      <dgm:t>
        <a:bodyPr/>
        <a:lstStyle/>
        <a:p>
          <a:endParaRPr lang="ru-RU"/>
        </a:p>
      </dgm:t>
    </dgm:pt>
    <dgm:pt modelId="{A3C324F1-11C5-431B-85BD-12B060A65878}" type="sibTrans" cxnId="{8209A5C6-B947-449F-BC5C-A42EBF94FFC7}">
      <dgm:prSet/>
      <dgm:spPr/>
      <dgm:t>
        <a:bodyPr/>
        <a:lstStyle/>
        <a:p>
          <a:endParaRPr lang="ru-RU"/>
        </a:p>
      </dgm:t>
    </dgm:pt>
    <dgm:pt modelId="{23659292-2275-4E09-A5AF-75C3E1FB68D1}" type="parTrans" cxnId="{8209A5C6-B947-449F-BC5C-A42EBF94FFC7}">
      <dgm:prSet/>
      <dgm:spPr/>
      <dgm:t>
        <a:bodyPr/>
        <a:lstStyle/>
        <a:p>
          <a:endParaRPr lang="ru-RU"/>
        </a:p>
      </dgm:t>
    </dgm:pt>
    <dgm:pt modelId="{A1B731DC-435E-4198-AB38-D13D2FA94CC5}">
      <dgm:prSet custT="1"/>
      <dgm:spPr/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Используют в производстве шампуней, мыла, зубных паст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E6403A-C1F5-40CA-84C4-0934405B049A}" type="parTrans" cxnId="{BCC09EB3-11CF-4857-AA7D-6C029C2BE423}">
      <dgm:prSet/>
      <dgm:spPr/>
      <dgm:t>
        <a:bodyPr/>
        <a:lstStyle/>
        <a:p>
          <a:endParaRPr lang="ru-RU"/>
        </a:p>
      </dgm:t>
    </dgm:pt>
    <dgm:pt modelId="{C279EE7B-5EB4-472F-AD67-4469956E3C96}" type="sibTrans" cxnId="{BCC09EB3-11CF-4857-AA7D-6C029C2BE423}">
      <dgm:prSet/>
      <dgm:spPr/>
      <dgm:t>
        <a:bodyPr/>
        <a:lstStyle/>
        <a:p>
          <a:endParaRPr lang="ru-RU"/>
        </a:p>
      </dgm:t>
    </dgm:pt>
    <dgm:pt modelId="{27818EA5-94C2-4BA2-A213-91BD2674FC06}">
      <dgm:prSet custT="1"/>
      <dgm:spPr/>
      <dgm:t>
        <a:bodyPr/>
        <a:lstStyle/>
        <a:p>
          <a:pPr algn="l"/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6E9CEF5-EF4D-41E6-9645-0202499ED0F8}" type="parTrans" cxnId="{469FB878-AD74-40A9-8C3D-7D764BFE7C58}">
      <dgm:prSet/>
      <dgm:spPr/>
      <dgm:t>
        <a:bodyPr/>
        <a:lstStyle/>
        <a:p>
          <a:endParaRPr lang="ru-RU"/>
        </a:p>
      </dgm:t>
    </dgm:pt>
    <dgm:pt modelId="{940CDE9F-89BA-4BE5-A46F-E37615E0130D}" type="sibTrans" cxnId="{469FB878-AD74-40A9-8C3D-7D764BFE7C58}">
      <dgm:prSet/>
      <dgm:spPr/>
      <dgm:t>
        <a:bodyPr/>
        <a:lstStyle/>
        <a:p>
          <a:endParaRPr lang="ru-RU"/>
        </a:p>
      </dgm:t>
    </dgm:pt>
    <dgm:pt modelId="{0F62D3A1-A01B-4FF7-AD6B-A0311D1A4C3A}" type="pres">
      <dgm:prSet presAssocID="{361BDFB8-046C-4C85-AC15-D6953C097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B96C51-DB77-4D8D-852A-D9C095DDEA71}" type="pres">
      <dgm:prSet presAssocID="{65801F9D-D816-4C06-9EE9-2A26910914FA}" presName="centerShape" presStyleLbl="node0" presStyleIdx="0" presStyleCnt="1" custLinFactNeighborX="516" custLinFactNeighborY="-1354"/>
      <dgm:spPr/>
      <dgm:t>
        <a:bodyPr/>
        <a:lstStyle/>
        <a:p>
          <a:endParaRPr lang="ru-RU"/>
        </a:p>
      </dgm:t>
    </dgm:pt>
    <dgm:pt modelId="{244E5346-D0A4-4629-9941-7996E6F1591A}" type="pres">
      <dgm:prSet presAssocID="{4C08F0C3-8966-4CBA-95D8-AF81A0B7D79E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ECFE267A-8A72-4B66-88BE-9E63F223158E}" type="pres">
      <dgm:prSet presAssocID="{83ED9D94-0776-45C0-851E-EB52A21581F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AF11E-600E-4C64-9585-AD9F96A291A5}" type="pres">
      <dgm:prSet presAssocID="{A8755EE3-6B45-4224-8761-6758198E5F73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92D4A42B-C9AA-4735-BF3B-1EE79760453B}" type="pres">
      <dgm:prSet presAssocID="{BF773383-0096-4E26-B1A7-17CA365CF43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7995B-2D1A-4678-94EB-D833CFB35084}" type="pres">
      <dgm:prSet presAssocID="{C63659C8-F224-48AF-9792-1B9467A0CEBB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7079BD78-8D55-450F-8A67-ED646D1EF299}" type="pres">
      <dgm:prSet presAssocID="{A8038445-5855-4EFA-8E75-D83C409C7CB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210F7-C805-46B2-87BF-7FE6BFA52D0F}" type="pres">
      <dgm:prSet presAssocID="{4C6AEABF-F17F-4699-83AD-2589E0974CD5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85D69336-F470-4E8C-9854-138846D9ED6E}" type="pres">
      <dgm:prSet presAssocID="{B99AB228-65CD-4F0C-B7B7-337A70B868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F853D-D3E5-466C-82C9-3DB967358B6F}" type="pres">
      <dgm:prSet presAssocID="{5BE6403A-C1F5-40CA-84C4-0934405B049A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B562049F-8F27-4DAC-805E-F1D7AB5E6668}" type="pres">
      <dgm:prSet presAssocID="{A1B731DC-435E-4198-AB38-D13D2FA94CC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B34AF3-71B6-40BC-95B0-EDF73362740F}" type="presOf" srcId="{27818EA5-94C2-4BA2-A213-91BD2674FC06}" destId="{B562049F-8F27-4DAC-805E-F1D7AB5E6668}" srcOrd="0" destOrd="1" presId="urn:microsoft.com/office/officeart/2005/8/layout/radial4"/>
    <dgm:cxn modelId="{87B2A6EE-CAAB-47ED-8665-ABF75A96039B}" type="presOf" srcId="{4C6AEABF-F17F-4699-83AD-2589E0974CD5}" destId="{253210F7-C805-46B2-87BF-7FE6BFA52D0F}" srcOrd="0" destOrd="0" presId="urn:microsoft.com/office/officeart/2005/8/layout/radial4"/>
    <dgm:cxn modelId="{B24F18FC-8343-4007-B8F9-002F4C7E2A7A}" type="presOf" srcId="{361BDFB8-046C-4C85-AC15-D6953C0976FF}" destId="{0F62D3A1-A01B-4FF7-AD6B-A0311D1A4C3A}" srcOrd="0" destOrd="0" presId="urn:microsoft.com/office/officeart/2005/8/layout/radial4"/>
    <dgm:cxn modelId="{FF4C39DE-903E-4C03-8EB1-AEECF1412889}" srcId="{CB9BAFD2-6707-4551-8083-1C39CA828F9A}" destId="{62AD9D0D-AB2F-48E9-93D4-9029BC7F681D}" srcOrd="0" destOrd="0" parTransId="{74E1C679-0CA4-41CA-88AC-587BC70A738A}" sibTransId="{2B56A461-6D8E-4491-8E15-059145343583}"/>
    <dgm:cxn modelId="{34405393-F1B2-4D47-A42F-7581C2408FA8}" type="presOf" srcId="{83ED9D94-0776-45C0-851E-EB52A21581FB}" destId="{ECFE267A-8A72-4B66-88BE-9E63F223158E}" srcOrd="0" destOrd="0" presId="urn:microsoft.com/office/officeart/2005/8/layout/radial4"/>
    <dgm:cxn modelId="{4F163D25-02D5-4B0B-8440-D526408450F9}" srcId="{361BDFB8-046C-4C85-AC15-D6953C0976FF}" destId="{65801F9D-D816-4C06-9EE9-2A26910914FA}" srcOrd="0" destOrd="0" parTransId="{B46D1FCF-7649-4F06-8681-B4A1249892EC}" sibTransId="{1FEFAD7E-6DE7-4298-8E5D-70E4DDF4F6FD}"/>
    <dgm:cxn modelId="{A9193E85-D25D-4F90-8AA2-08AF235A8420}" type="presOf" srcId="{A8755EE3-6B45-4224-8761-6758198E5F73}" destId="{586AF11E-600E-4C64-9585-AD9F96A291A5}" srcOrd="0" destOrd="0" presId="urn:microsoft.com/office/officeart/2005/8/layout/radial4"/>
    <dgm:cxn modelId="{4FADFA3F-5D91-40DF-86F9-F05E370C901B}" srcId="{65801F9D-D816-4C06-9EE9-2A26910914FA}" destId="{83ED9D94-0776-45C0-851E-EB52A21581FB}" srcOrd="0" destOrd="0" parTransId="{4C08F0C3-8966-4CBA-95D8-AF81A0B7D79E}" sibTransId="{553260E6-4904-4B6E-8479-4D7E52DC862C}"/>
    <dgm:cxn modelId="{0398D142-6827-4B68-B1CC-8FA3BF3F2C3C}" type="presOf" srcId="{BF773383-0096-4E26-B1A7-17CA365CF438}" destId="{92D4A42B-C9AA-4735-BF3B-1EE79760453B}" srcOrd="0" destOrd="0" presId="urn:microsoft.com/office/officeart/2005/8/layout/radial4"/>
    <dgm:cxn modelId="{A4278808-7B38-4C8F-BA32-D60C42A0043B}" type="presOf" srcId="{A8038445-5855-4EFA-8E75-D83C409C7CB0}" destId="{7079BD78-8D55-450F-8A67-ED646D1EF299}" srcOrd="0" destOrd="0" presId="urn:microsoft.com/office/officeart/2005/8/layout/radial4"/>
    <dgm:cxn modelId="{1203F46C-765D-459C-8FEA-DD882D5D9C56}" srcId="{65801F9D-D816-4C06-9EE9-2A26910914FA}" destId="{A8038445-5855-4EFA-8E75-D83C409C7CB0}" srcOrd="2" destOrd="0" parTransId="{C63659C8-F224-48AF-9792-1B9467A0CEBB}" sibTransId="{6D3D499A-9AEB-4C62-A2CE-7E95C5749A3D}"/>
    <dgm:cxn modelId="{213EFAB7-FE73-4DEF-89E9-8BD46F4A3583}" type="presOf" srcId="{65801F9D-D816-4C06-9EE9-2A26910914FA}" destId="{43B96C51-DB77-4D8D-852A-D9C095DDEA71}" srcOrd="0" destOrd="0" presId="urn:microsoft.com/office/officeart/2005/8/layout/radial4"/>
    <dgm:cxn modelId="{BCC09EB3-11CF-4857-AA7D-6C029C2BE423}" srcId="{65801F9D-D816-4C06-9EE9-2A26910914FA}" destId="{A1B731DC-435E-4198-AB38-D13D2FA94CC5}" srcOrd="4" destOrd="0" parTransId="{5BE6403A-C1F5-40CA-84C4-0934405B049A}" sibTransId="{C279EE7B-5EB4-472F-AD67-4469956E3C96}"/>
    <dgm:cxn modelId="{7F2F4C24-18BD-44A2-ADA8-78573BC82367}" type="presOf" srcId="{A1B731DC-435E-4198-AB38-D13D2FA94CC5}" destId="{B562049F-8F27-4DAC-805E-F1D7AB5E6668}" srcOrd="0" destOrd="0" presId="urn:microsoft.com/office/officeart/2005/8/layout/radial4"/>
    <dgm:cxn modelId="{A53F3CF6-7226-4093-B2A8-442EE77F1C9E}" srcId="{65801F9D-D816-4C06-9EE9-2A26910914FA}" destId="{B99AB228-65CD-4F0C-B7B7-337A70B868C0}" srcOrd="3" destOrd="0" parTransId="{4C6AEABF-F17F-4699-83AD-2589E0974CD5}" sibTransId="{FD1F0B1D-C0FC-4EDF-957C-F30D216DF744}"/>
    <dgm:cxn modelId="{3AE0BC24-B940-445F-A383-BEDF0F95EAD9}" type="presOf" srcId="{5BE6403A-C1F5-40CA-84C4-0934405B049A}" destId="{DACF853D-D3E5-466C-82C9-3DB967358B6F}" srcOrd="0" destOrd="0" presId="urn:microsoft.com/office/officeart/2005/8/layout/radial4"/>
    <dgm:cxn modelId="{5D6CA000-DF0F-4383-93E4-7CA93C8CD4D6}" type="presOf" srcId="{C63659C8-F224-48AF-9792-1B9467A0CEBB}" destId="{3037995B-2D1A-4678-94EB-D833CFB35084}" srcOrd="0" destOrd="0" presId="urn:microsoft.com/office/officeart/2005/8/layout/radial4"/>
    <dgm:cxn modelId="{8209A5C6-B947-449F-BC5C-A42EBF94FFC7}" srcId="{361BDFB8-046C-4C85-AC15-D6953C0976FF}" destId="{CB9BAFD2-6707-4551-8083-1C39CA828F9A}" srcOrd="1" destOrd="0" parTransId="{23659292-2275-4E09-A5AF-75C3E1FB68D1}" sibTransId="{A3C324F1-11C5-431B-85BD-12B060A65878}"/>
    <dgm:cxn modelId="{A3E2DE9B-1AD9-4CB6-8CB5-CC81EC70F359}" type="presOf" srcId="{B99AB228-65CD-4F0C-B7B7-337A70B868C0}" destId="{85D69336-F470-4E8C-9854-138846D9ED6E}" srcOrd="0" destOrd="0" presId="urn:microsoft.com/office/officeart/2005/8/layout/radial4"/>
    <dgm:cxn modelId="{3B031ED1-6AE7-416F-B76C-661907684ECE}" srcId="{65801F9D-D816-4C06-9EE9-2A26910914FA}" destId="{BF773383-0096-4E26-B1A7-17CA365CF438}" srcOrd="1" destOrd="0" parTransId="{A8755EE3-6B45-4224-8761-6758198E5F73}" sibTransId="{64A83CB9-0CF8-45DE-97DE-A987A6DE9D16}"/>
    <dgm:cxn modelId="{319FE4AF-FD3F-4247-911A-11C54AE82013}" type="presOf" srcId="{4C08F0C3-8966-4CBA-95D8-AF81A0B7D79E}" destId="{244E5346-D0A4-4629-9941-7996E6F1591A}" srcOrd="0" destOrd="0" presId="urn:microsoft.com/office/officeart/2005/8/layout/radial4"/>
    <dgm:cxn modelId="{469FB878-AD74-40A9-8C3D-7D764BFE7C58}" srcId="{A1B731DC-435E-4198-AB38-D13D2FA94CC5}" destId="{27818EA5-94C2-4BA2-A213-91BD2674FC06}" srcOrd="0" destOrd="0" parTransId="{26E9CEF5-EF4D-41E6-9645-0202499ED0F8}" sibTransId="{940CDE9F-89BA-4BE5-A46F-E37615E0130D}"/>
    <dgm:cxn modelId="{A740886A-153D-4958-8288-C80D08A3EF81}" type="presParOf" srcId="{0F62D3A1-A01B-4FF7-AD6B-A0311D1A4C3A}" destId="{43B96C51-DB77-4D8D-852A-D9C095DDEA71}" srcOrd="0" destOrd="0" presId="urn:microsoft.com/office/officeart/2005/8/layout/radial4"/>
    <dgm:cxn modelId="{22BB171B-29AD-4A19-9491-14F0DB261FBB}" type="presParOf" srcId="{0F62D3A1-A01B-4FF7-AD6B-A0311D1A4C3A}" destId="{244E5346-D0A4-4629-9941-7996E6F1591A}" srcOrd="1" destOrd="0" presId="urn:microsoft.com/office/officeart/2005/8/layout/radial4"/>
    <dgm:cxn modelId="{258EF873-CE37-44D0-BC7E-17D4E416F48E}" type="presParOf" srcId="{0F62D3A1-A01B-4FF7-AD6B-A0311D1A4C3A}" destId="{ECFE267A-8A72-4B66-88BE-9E63F223158E}" srcOrd="2" destOrd="0" presId="urn:microsoft.com/office/officeart/2005/8/layout/radial4"/>
    <dgm:cxn modelId="{9F948C0B-97B1-4F7A-A9B2-60041A01C8FC}" type="presParOf" srcId="{0F62D3A1-A01B-4FF7-AD6B-A0311D1A4C3A}" destId="{586AF11E-600E-4C64-9585-AD9F96A291A5}" srcOrd="3" destOrd="0" presId="urn:microsoft.com/office/officeart/2005/8/layout/radial4"/>
    <dgm:cxn modelId="{D2A62832-FE98-4455-889B-309CD218979C}" type="presParOf" srcId="{0F62D3A1-A01B-4FF7-AD6B-A0311D1A4C3A}" destId="{92D4A42B-C9AA-4735-BF3B-1EE79760453B}" srcOrd="4" destOrd="0" presId="urn:microsoft.com/office/officeart/2005/8/layout/radial4"/>
    <dgm:cxn modelId="{82BED01E-97FA-41AC-B62D-271827C6D97C}" type="presParOf" srcId="{0F62D3A1-A01B-4FF7-AD6B-A0311D1A4C3A}" destId="{3037995B-2D1A-4678-94EB-D833CFB35084}" srcOrd="5" destOrd="0" presId="urn:microsoft.com/office/officeart/2005/8/layout/radial4"/>
    <dgm:cxn modelId="{4709C715-B3AC-4B33-B708-CF602707549A}" type="presParOf" srcId="{0F62D3A1-A01B-4FF7-AD6B-A0311D1A4C3A}" destId="{7079BD78-8D55-450F-8A67-ED646D1EF299}" srcOrd="6" destOrd="0" presId="urn:microsoft.com/office/officeart/2005/8/layout/radial4"/>
    <dgm:cxn modelId="{80ABBE43-4655-47A2-83E4-1989F00AC89E}" type="presParOf" srcId="{0F62D3A1-A01B-4FF7-AD6B-A0311D1A4C3A}" destId="{253210F7-C805-46B2-87BF-7FE6BFA52D0F}" srcOrd="7" destOrd="0" presId="urn:microsoft.com/office/officeart/2005/8/layout/radial4"/>
    <dgm:cxn modelId="{CAD237A1-C0CC-42B1-8A64-A3F58292A1FB}" type="presParOf" srcId="{0F62D3A1-A01B-4FF7-AD6B-A0311D1A4C3A}" destId="{85D69336-F470-4E8C-9854-138846D9ED6E}" srcOrd="8" destOrd="0" presId="urn:microsoft.com/office/officeart/2005/8/layout/radial4"/>
    <dgm:cxn modelId="{F44BA172-71A7-4C67-B2F0-1121B0485A6C}" type="presParOf" srcId="{0F62D3A1-A01B-4FF7-AD6B-A0311D1A4C3A}" destId="{DACF853D-D3E5-466C-82C9-3DB967358B6F}" srcOrd="9" destOrd="0" presId="urn:microsoft.com/office/officeart/2005/8/layout/radial4"/>
    <dgm:cxn modelId="{7780AA74-5D43-4455-929F-2EFDFB01BCC9}" type="presParOf" srcId="{0F62D3A1-A01B-4FF7-AD6B-A0311D1A4C3A}" destId="{B562049F-8F27-4DAC-805E-F1D7AB5E6668}" srcOrd="10" destOrd="0" presId="urn:microsoft.com/office/officeart/2005/8/layout/radial4"/>
  </dgm:cxnLst>
  <dgm:bg>
    <a:noFill/>
  </dgm:bg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B96C51-DB77-4D8D-852A-D9C095DDEA71}">
      <dsp:nvSpPr>
        <dsp:cNvPr id="0" name=""/>
        <dsp:cNvSpPr/>
      </dsp:nvSpPr>
      <dsp:spPr>
        <a:xfrm>
          <a:off x="2448272" y="2592264"/>
          <a:ext cx="1679115" cy="167911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Полезные свойства ели и сосны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448272" y="2592264"/>
        <a:ext cx="1679115" cy="1679115"/>
      </dsp:txXfrm>
    </dsp:sp>
    <dsp:sp modelId="{244E5346-D0A4-4629-9941-7996E6F1591A}">
      <dsp:nvSpPr>
        <dsp:cNvPr id="0" name=""/>
        <dsp:cNvSpPr/>
      </dsp:nvSpPr>
      <dsp:spPr>
        <a:xfrm rot="10707879">
          <a:off x="797799" y="3238379"/>
          <a:ext cx="1560277" cy="47854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FE267A-8A72-4B66-88BE-9E63F223158E}">
      <dsp:nvSpPr>
        <dsp:cNvPr id="0" name=""/>
        <dsp:cNvSpPr/>
      </dsp:nvSpPr>
      <dsp:spPr>
        <a:xfrm>
          <a:off x="499" y="2860492"/>
          <a:ext cx="1595160" cy="1276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Очищают воздух от вредных веществ и примесей, выделяя кислород круглый год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99" y="2860492"/>
        <a:ext cx="1595160" cy="1276128"/>
      </dsp:txXfrm>
    </dsp:sp>
    <dsp:sp modelId="{586AF11E-600E-4C64-9585-AD9F96A291A5}">
      <dsp:nvSpPr>
        <dsp:cNvPr id="0" name=""/>
        <dsp:cNvSpPr/>
      </dsp:nvSpPr>
      <dsp:spPr>
        <a:xfrm rot="13408018">
          <a:off x="1313007" y="2035664"/>
          <a:ext cx="1508624" cy="47854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D4A42B-C9AA-4735-BF3B-1EE79760453B}">
      <dsp:nvSpPr>
        <dsp:cNvPr id="0" name=""/>
        <dsp:cNvSpPr/>
      </dsp:nvSpPr>
      <dsp:spPr>
        <a:xfrm>
          <a:off x="722281" y="1117955"/>
          <a:ext cx="1595160" cy="1276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 древесины вырабатывают бумагу, ткани</a:t>
          </a:r>
        </a:p>
      </dsp:txBody>
      <dsp:txXfrm>
        <a:off x="722281" y="1117955"/>
        <a:ext cx="1595160" cy="1276128"/>
      </dsp:txXfrm>
    </dsp:sp>
    <dsp:sp modelId="{3037995B-2D1A-4678-94EB-D833CFB35084}">
      <dsp:nvSpPr>
        <dsp:cNvPr id="0" name=""/>
        <dsp:cNvSpPr/>
      </dsp:nvSpPr>
      <dsp:spPr>
        <a:xfrm rot="16163536">
          <a:off x="2533976" y="1531153"/>
          <a:ext cx="1472463" cy="47854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079BD78-8D55-450F-8A67-ED646D1EF299}">
      <dsp:nvSpPr>
        <dsp:cNvPr id="0" name=""/>
        <dsp:cNvSpPr/>
      </dsp:nvSpPr>
      <dsp:spPr>
        <a:xfrm>
          <a:off x="2464818" y="396173"/>
          <a:ext cx="1595160" cy="1276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Широко применяются в строительстве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464818" y="396173"/>
        <a:ext cx="1595160" cy="1276128"/>
      </dsp:txXfrm>
    </dsp:sp>
    <dsp:sp modelId="{253210F7-C805-46B2-87BF-7FE6BFA52D0F}">
      <dsp:nvSpPr>
        <dsp:cNvPr id="0" name=""/>
        <dsp:cNvSpPr/>
      </dsp:nvSpPr>
      <dsp:spPr>
        <a:xfrm rot="18941846">
          <a:off x="3740509" y="2031494"/>
          <a:ext cx="1473981" cy="47854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D69336-F470-4E8C-9854-138846D9ED6E}">
      <dsp:nvSpPr>
        <dsp:cNvPr id="0" name=""/>
        <dsp:cNvSpPr/>
      </dsp:nvSpPr>
      <dsp:spPr>
        <a:xfrm>
          <a:off x="4207355" y="1117955"/>
          <a:ext cx="1595160" cy="1276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Производят лекарства, настои, мази, эфирные масла которыми лечат различные заболевания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207355" y="1117955"/>
        <a:ext cx="1595160" cy="1276128"/>
      </dsp:txXfrm>
    </dsp:sp>
    <dsp:sp modelId="{DACF853D-D3E5-466C-82C9-3DB967358B6F}">
      <dsp:nvSpPr>
        <dsp:cNvPr id="0" name=""/>
        <dsp:cNvSpPr/>
      </dsp:nvSpPr>
      <dsp:spPr>
        <a:xfrm rot="94041">
          <a:off x="4214772" y="3238601"/>
          <a:ext cx="1512229" cy="47854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62049F-8F27-4DAC-805E-F1D7AB5E6668}">
      <dsp:nvSpPr>
        <dsp:cNvPr id="0" name=""/>
        <dsp:cNvSpPr/>
      </dsp:nvSpPr>
      <dsp:spPr>
        <a:xfrm>
          <a:off x="4929138" y="2860492"/>
          <a:ext cx="1595160" cy="1276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Используют в производстве шампуней, мыла, зубных паст</a:t>
          </a:r>
          <a:endParaRPr lang="ru-RU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9138" y="2860492"/>
        <a:ext cx="1595160" cy="12761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42;&#1085;&#1077;&#1082;&#1083;&#1089;&#1089;&#1085;&#1086;&#1077;%20&#1085;&#1086;&#1074;&#1086;&#1075;&#1086;&#1076;&#1085;&#1103;&#1103;%20&#1082;&#1088;&#1072;&#1089;&#1072;&#1074;&#1080;&#1094;&#1072;\&#1060;&#1091;&#1090;&#1072;&#1078;%20&#1041;&#1086;&#1082;&#1077;%20-&#1047;&#1080;&#1084;&#1085;&#1080;&#1081;%20&#1083;&#1077;&#1089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42;&#1085;&#1077;&#1082;&#1083;&#1089;&#1089;&#1085;&#1086;&#1077;%20&#1085;&#1086;&#1074;&#1086;&#1075;&#1086;&#1076;&#1085;&#1103;&#1103;%20&#1082;&#1088;&#1072;&#1089;&#1072;&#1074;&#1080;&#1094;&#1072;\&#1041;&#1077;&#1088;&#1077;&#1075;&#1080;&#1090;&#1077;%20&#1078;&#1080;&#1074;&#1091;&#1102;%20&#1025;&#1083;&#1082;&#1091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32.jpeg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6" Type="http://schemas.microsoft.com/office/2007/relationships/diagramDrawing" Target="../diagrams/drawing1.xml"/><Relationship Id="rId1" Type="http://schemas.openxmlformats.org/officeDocument/2006/relationships/audio" Target="file:///F:\&#1042;&#1085;&#1077;&#1082;&#1083;&#1089;&#1089;&#1085;&#1086;&#1077;%20&#1085;&#1086;&#1074;&#1086;&#1075;&#1086;&#1076;&#1085;&#1103;&#1103;%20&#1082;&#1088;&#1072;&#1089;&#1072;&#1074;&#1080;&#1094;&#1072;\&#1057;&#1082;&#1088;&#1080;&#1087;&#1082;&#1072;%20&#8211;%20&#1079;&#1074;&#1091;&#1082;(maxxmusic.org).mp3" TargetMode="Externa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0.jpeg"/><Relationship Id="rId5" Type="http://schemas.openxmlformats.org/officeDocument/2006/relationships/diagramData" Target="../diagrams/data1.xml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7.jpeg"/><Relationship Id="rId9" Type="http://schemas.openxmlformats.org/officeDocument/2006/relationships/image" Target="../media/image28.jpeg"/><Relationship Id="rId1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утаж Боке -Зимний ле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50658"/>
            <a:ext cx="8352928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.d-cd.net/9dfd53as-960.jpg"/>
          <p:cNvPicPr>
            <a:picLocks noChangeAspect="1" noChangeArrowheads="1"/>
          </p:cNvPicPr>
          <p:nvPr/>
        </p:nvPicPr>
        <p:blipFill>
          <a:blip r:embed="rId2" cstate="print"/>
          <a:srcRect r="35017" b="-560"/>
          <a:stretch>
            <a:fillRect/>
          </a:stretch>
        </p:blipFill>
        <p:spPr bwMode="auto">
          <a:xfrm rot="21378280">
            <a:off x="2262461" y="987867"/>
            <a:ext cx="4202691" cy="2892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95736" y="116632"/>
            <a:ext cx="5062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История новогодней ёлки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a.d-cd.net/9dfd53as-960.jpg"/>
          <p:cNvPicPr>
            <a:picLocks noChangeAspect="1" noChangeArrowheads="1"/>
          </p:cNvPicPr>
          <p:nvPr/>
        </p:nvPicPr>
        <p:blipFill>
          <a:blip r:embed="rId2" cstate="print"/>
          <a:srcRect l="64983" b="-560"/>
          <a:stretch>
            <a:fillRect/>
          </a:stretch>
        </p:blipFill>
        <p:spPr bwMode="auto">
          <a:xfrm rot="294897">
            <a:off x="6360727" y="938199"/>
            <a:ext cx="2506489" cy="3201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http://www.playcast.ru/uploads/2014/12/27/113056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476672"/>
            <a:ext cx="3615489" cy="5877272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5688449"/>
            <a:ext cx="9144000" cy="1169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Обычай приносить в дом и украшать новогоднюю ёлку родился в Германии в XVII веке. В Германии уже украшали ёлку, а в России в то время праздновали Новый год 1 сентября. Только 1 января 1700 года по специальному указу царя Петра I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Новый год стал в России зимним праздником. Тогда впервые все дома были украшены еловыми и  сосновыми ветками. В Москве палили из пушек и мушкетов, жгли костры на площадях, устраивали пышные фейерверки. И с тех пор каждый Новый год мы встречаем с ёлкой.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vse-secrety.ru/wp-content/uploads/2018/01/tema_nomera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01008"/>
            <a:ext cx="3250447" cy="2034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ерегите живую Ёлк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7" y="404664"/>
            <a:ext cx="8208912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pic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498" y="273380"/>
            <a:ext cx="8455966" cy="634197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352928" cy="1152128"/>
          </a:xfrm>
        </p:spPr>
        <p:txBody>
          <a:bodyPr>
            <a:noAutofit/>
          </a:bodyPr>
          <a:lstStyle/>
          <a:p>
            <a:pPr lvl="0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«Ёлочка, живи!» </a:t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" name="Содержимое 30" descr="41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" name="Прямоугольник 16"/>
          <p:cNvSpPr/>
          <p:nvPr/>
        </p:nvSpPr>
        <p:spPr>
          <a:xfrm>
            <a:off x="107504" y="5589240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Script" pitchFamily="66" charset="0"/>
                <a:cs typeface="Arial" pitchFamily="34" charset="0"/>
              </a:rPr>
              <a:t>Новогодняя красавица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nashzeleniymir.ru/wp-content/uploads/2016/03/%D0%95%D0%BB%D1%8C-%D1%84%D0%BE%D1%82%D0%BE.jpg" id="15372" name="Picture 12"/>
          <p:cNvPicPr>
            <a:picLocks noChangeArrowheads="1" noChangeAspect="1"/>
          </p:cNvPicPr>
          <p:nvPr/>
        </p:nvPicPr>
        <p:blipFill>
          <a:blip cstate="print" r:embed="rId2"/>
          <a:srcRect b="71" l="74" r="115"/>
          <a:stretch>
            <a:fillRect/>
          </a:stretch>
        </p:blipFill>
        <p:spPr bwMode="auto">
          <a:xfrm>
            <a:off x="6357950" y="1928802"/>
            <a:ext cx="2558738" cy="3518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www.green-dvorik.ru/upload/iblock/db7/db7b8318a3deade5bbc5d3813c1bd7fe.jpg" id="15368" name="Picture 8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500298" y="0"/>
            <a:ext cx="3866476" cy="5591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images.wallpaperscraft.ru/image/shishki_el_vetka_109307_2048x1152.jpg" id="15366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37178" y="0"/>
            <a:ext cx="3192500" cy="1928802"/>
          </a:xfrm>
          <a:prstGeom prst="wedgeRoundRectCallout">
            <a:avLst>
              <a:gd fmla="val -42831" name="adj1"/>
              <a:gd fmla="val 87856" name="adj2"/>
              <a:gd fmla="val 16667" name="adj3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descr="http://xn--e1aaqjt5d.xn--p1ai/upload/000/u1/039/f9a6019f.jpg" id="2" name="Рисунок 1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 flipH="1">
            <a:off x="428596" y="0"/>
            <a:ext cx="2857488" cy="1928802"/>
          </a:xfrm>
          <a:prstGeom prst="wedgeRoundRectCallout">
            <a:avLst>
              <a:gd fmla="val -75316" name="adj1"/>
              <a:gd fmla="val 102464" name="adj2"/>
              <a:gd fmla="val 16667" name="adj3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139952" y="188640"/>
            <a:ext cx="995785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36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Ель</a:t>
            </a:r>
            <a:endParaRPr b="1" dirty="0" lang="ru-RU" sz="36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okskiylandshaft.ru/images/4/Picea-pungens-Biaobok.jpg" id="15374" name="Picture 14"/>
          <p:cNvPicPr>
            <a:picLocks noChangeArrowheads="1" noChangeAspect="1"/>
          </p:cNvPicPr>
          <p:nvPr/>
        </p:nvPicPr>
        <p:blipFill>
          <a:blip cstate="print" r:embed="rId6"/>
          <a:srcRect b="99" l="88" r="90"/>
          <a:stretch>
            <a:fillRect/>
          </a:stretch>
        </p:blipFill>
        <p:spPr bwMode="auto">
          <a:xfrm>
            <a:off x="0" y="2000240"/>
            <a:ext cx="2534071" cy="3497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:\Внеклссное новогодняя красавица\2512w-10.jpg" id="15375" name="Picture 15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571868" y="1428736"/>
            <a:ext cx="1714512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5473005"/>
            <a:ext cx="9144000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Ель — долгожительница, она живёт 250-300 лет. И  может вырастать высотой до 35 метров.  Крона ели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спускается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почти до земли.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Ствол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крупный, прямой, покрыт красновато-коричневой чешуйчатой корой.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Когда </a:t>
            </a:r>
            <a:r>
              <a:rPr b="1" dirty="0" lang="ru-RU" smtClean="0" sz="1400">
                <a:latin charset="0" pitchFamily="18" typeface="Times New Roman"/>
                <a:cs charset="0" pitchFamily="18" typeface="Times New Roman"/>
              </a:rPr>
              <a:t>приходит весна, на ветках ели появляются цветы. Вскоре зеленые и красные цветы станут коричневые и превратятся в шишки. Шишки у ели узкие и длинные. В конце зимы шишки открываются и оттуда вылетают семена.</a:t>
            </a:r>
            <a:endParaRPr b="1" dirty="0" lang="ru-RU" sz="1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club.foto.ru/gallery/images/photo/2010/03/30/1544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457266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419872" y="0"/>
            <a:ext cx="1617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Ельник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998" y="6062518"/>
            <a:ext cx="88103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тенелюбивое растение.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Чистые еловые леса очень плотные, густые, тёмные и называются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ельники.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rostov.polvamvdom.ru/f/product/sosna_01.jpg" id="21512" name="Picture 8"/>
          <p:cNvPicPr>
            <a:picLocks noChangeArrowheads="1" noChangeAspect="1"/>
          </p:cNvPicPr>
          <p:nvPr/>
        </p:nvPicPr>
        <p:blipFill>
          <a:blip cstate="print" r:embed="rId2"/>
          <a:srcRect b="38" r="13"/>
          <a:stretch>
            <a:fillRect/>
          </a:stretch>
        </p:blipFill>
        <p:spPr bwMode="auto">
          <a:xfrm>
            <a:off x="2714612" y="0"/>
            <a:ext cx="4357718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yapolyana.ru/km/sosnaobik/5.jpg" id="21510" name="Picture 6"/>
          <p:cNvPicPr>
            <a:picLocks noChangeArrowheads="1" noChangeAspect="1"/>
          </p:cNvPicPr>
          <p:nvPr/>
        </p:nvPicPr>
        <p:blipFill>
          <a:blip cstate="print" r:embed="rId3"/>
          <a:srcRect r="153"/>
          <a:stretch>
            <a:fillRect/>
          </a:stretch>
        </p:blipFill>
        <p:spPr bwMode="auto">
          <a:xfrm>
            <a:off x="0" y="2357430"/>
            <a:ext cx="2949156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upload.wikimedia.org/wikipedia/commons/thumb/f/f4/%D0%A8%D0%B8%D1%88%D0%BA%D0%B0_%D0%A1%D0%BE%D1%81%D0%BD%D1%8B_%D0%BF%D0%B8%D1%86%D1%83%D0%BD%D0%B4%D1%81%D0%BA%D0%BE%D0%B9.jpg/1600px-%D0%A8%D0%B8%D1%88%D0%BA%D0%B0_%D0%A1%D0%BE%D1%81%D0%BD%D1%8B_%D0%BF%D0%B8%D1%86%D1%83%D0%BD%D0%B4%D1%81%D0%BA%D0%BE%D0%B9.jpg" id="21508" name="Picture 4"/>
          <p:cNvPicPr>
            <a:picLocks noChangeArrowheads="1" noChangeAspect="1"/>
          </p:cNvPicPr>
          <p:nvPr/>
        </p:nvPicPr>
        <p:blipFill>
          <a:blip cstate="print" r:embed="rId4"/>
          <a:srcRect r="94"/>
          <a:stretch>
            <a:fillRect/>
          </a:stretch>
        </p:blipFill>
        <p:spPr bwMode="auto">
          <a:xfrm>
            <a:off x="5715008" y="285728"/>
            <a:ext cx="2428892" cy="2212990"/>
          </a:xfrm>
          <a:prstGeom prst="wedgeRoundRectCallout">
            <a:avLst>
              <a:gd fmla="val -62534" name="adj1"/>
              <a:gd fmla="val 73943" name="adj2"/>
              <a:gd fmla="val 16667" name="adj3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descr="http://www.nat-geo.ru/upload/iblock/1dd/1dd2471b2900c9544934c68557fc2031.JPG" id="21506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 flipH="1">
            <a:off x="0" y="214290"/>
            <a:ext cx="2928714" cy="2195992"/>
          </a:xfrm>
          <a:prstGeom prst="wedgeRoundRectCallout">
            <a:avLst>
              <a:gd fmla="val -66228" name="adj1"/>
              <a:gd fmla="val 80832" name="adj2"/>
              <a:gd fmla="val 16667" name="adj3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419872" y="260648"/>
            <a:ext cx="1311578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32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Сосна</a:t>
            </a:r>
            <a:endParaRPr b="1" dirty="0" lang="ru-RU" sz="32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5842337"/>
            <a:ext cx="9144000" cy="1169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449263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Сосны – самые древние деревья на нашей планете.  Они стройные, высокие, с красивыми золотистыми стволами, высотой от 20 до 40 м. </a:t>
            </a: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Могут </a:t>
            </a: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вырасти с десятиэтажный дом. С восьми лет нижние ветви начинают засыхать и отваливаться, и к сорока годам раскидистая живая крона остается лишь в верхней части ствола. Зацветает сосна шишечками-свечками в мае - июне.  Сосенки не боятся ни морозов, ни влаги, ни засухи, ни ветров. </a:t>
            </a:r>
            <a:endParaRPr b="1" baseline="0" cap="none" dirty="0" i="0" kumimoji="0" lang="ru-RU" normalizeH="0" smtClean="0" strike="noStrike" sz="14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img-fotki.yandex.ru/get/5501/brovar4uk.1/0_4610e_702bea96_-1-L.jpg" id="8196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300192" y="2507606"/>
            <a:ext cx="2664296" cy="3424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osnovybor-ykt.ru/wp-content/uploads/2017/10/wsi-imageoptim-cf6a85ba04077a1eca8210d7a4ffcab30e7e5942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5725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15816" y="116632"/>
            <a:ext cx="2815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Сосновый бор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211669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сосне нужен солнечный свет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Сосны – растения светолюбивые, любят простор и солнце.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ublication_243272_img599366036a661e72db3dfa9c939898dc_620x0.png" id="2" name="Рисунок 1"/>
          <p:cNvPicPr>
            <a:picLocks noChangeAspect="1"/>
          </p:cNvPicPr>
          <p:nvPr/>
        </p:nvPicPr>
        <p:blipFill>
          <a:blip cstate="print" r:embed="rId2"/>
          <a:srcRect b="152" l="162" r="77" t="321"/>
          <a:stretch>
            <a:fillRect/>
          </a:stretch>
        </p:blipFill>
        <p:spPr>
          <a:xfrm>
            <a:off x="1" y="1714487"/>
            <a:ext cx="9144000" cy="4745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dirty="0" lang="ru-RU" smtClean="0" sz="2400"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З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а первый год ёлочка вырастает всего на 4 см. Затем каждый год она вытягивается на 15-20см. Ель вырастает за 5-7 лет всего на один метр. </a:t>
            </a:r>
            <a:endParaRPr b="1" baseline="0" cap="none" dirty="0" i="0" kumimoji="0" lang="ru-RU" normalizeH="0" smtClean="0" strike="noStrike" sz="36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look.com.ua/pic/201209/2560x1600/look.com.ua-33078.jpg" id="2077" name="Picture 29"/>
          <p:cNvPicPr>
            <a:picLocks noChangeArrowheads="1" noChangeAspect="1"/>
          </p:cNvPicPr>
          <p:nvPr/>
        </p:nvPicPr>
        <p:blipFill>
          <a:blip cstate="print" r:embed="rId2"/>
          <a:srcRect b="-1747" r="70"/>
          <a:stretch>
            <a:fillRect/>
          </a:stretch>
        </p:blipFill>
        <p:spPr bwMode="auto">
          <a:xfrm>
            <a:off x="2571736" y="1000108"/>
            <a:ext cx="4310773" cy="4572032"/>
          </a:xfrm>
          <a:prstGeom prst="ellipse">
            <a:avLst/>
          </a:prstGeom>
          <a:noFill/>
        </p:spPr>
      </p:pic>
      <p:pic>
        <p:nvPicPr>
          <p:cNvPr descr="http://foto.spbland.ru/data/media/2/lrg_85915_.jpg" id="2058" name="Picture 10"/>
          <p:cNvPicPr>
            <a:picLocks noChangeArrowheads="1" noChangeAspect="1"/>
          </p:cNvPicPr>
          <p:nvPr/>
        </p:nvPicPr>
        <p:blipFill>
          <a:blip cstate="print" r:embed="rId3"/>
          <a:srcRect b="235"/>
          <a:stretch>
            <a:fillRect/>
          </a:stretch>
        </p:blipFill>
        <p:spPr bwMode="auto">
          <a:xfrm>
            <a:off x="3428992" y="4500570"/>
            <a:ext cx="2214578" cy="14747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000364" y="214290"/>
            <a:ext cx="332610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 smtClean="0" sz="2800">
                <a:latin charset="0" pitchFamily="18" typeface="Times New Roman"/>
                <a:cs charset="0" pitchFamily="18" typeface="Times New Roman"/>
              </a:rPr>
              <a:t>С </a:t>
            </a:r>
            <a:r>
              <a:rPr b="1" dirty="0" lang="ru-RU" smtClean="0" sz="3200">
                <a:latin charset="0" pitchFamily="18" typeface="Times New Roman"/>
                <a:cs charset="0" pitchFamily="18" typeface="Times New Roman"/>
              </a:rPr>
              <a:t>кем</a:t>
            </a:r>
            <a:r>
              <a:rPr b="1" dirty="0" lang="ru-RU" smtClean="0" sz="2800">
                <a:latin charset="0" pitchFamily="18" typeface="Times New Roman"/>
                <a:cs charset="0" pitchFamily="18" typeface="Times New Roman"/>
              </a:rPr>
              <a:t> дружит ель?</a:t>
            </a:r>
          </a:p>
          <a:p>
            <a:endParaRPr dirty="0" lang="ru-RU"/>
          </a:p>
        </p:txBody>
      </p:sp>
      <p:sp>
        <p:nvSpPr>
          <p:cNvPr descr="https://cdn.pixabay.com/photo/2016/01/06/22/25/animal-1125111_1280.jpg" id="2050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dirty="0" lang="ru-RU"/>
          </a:p>
        </p:txBody>
      </p:sp>
      <p:pic>
        <p:nvPicPr>
          <p:cNvPr descr="http://nemarov.com/wp-content/uploads/old/20090812-1249912782_1221592189yml6g9s.jpg" id="2054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428992" y="2714620"/>
            <a:ext cx="2143140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zolushka-salsk.3dn.ru/Linnik/image-16-.jpg" id="2056" name="Picture 8"/>
          <p:cNvPicPr>
            <a:picLocks noChangeArrowheads="1" noChangeAspect="1"/>
          </p:cNvPicPr>
          <p:nvPr/>
        </p:nvPicPr>
        <p:blipFill>
          <a:blip cstate="print" r:embed="rId5"/>
          <a:srcRect b="79" r="53"/>
          <a:stretch>
            <a:fillRect/>
          </a:stretch>
        </p:blipFill>
        <p:spPr bwMode="auto">
          <a:xfrm>
            <a:off x="428596" y="3429000"/>
            <a:ext cx="2714644" cy="2124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descr="https://www.giftofcuriosity.com/wp-content/uploads/2015/03/Ant.jpg" id="2062" name="AutoShape 1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dirty="0" lang="ru-RU"/>
          </a:p>
        </p:txBody>
      </p:sp>
      <p:pic>
        <p:nvPicPr>
          <p:cNvPr descr="https://getridpests.com/wp-content/uploads/2016/02/shutterstock_11760313-min.jpg" id="2072" name="Picture 24"/>
          <p:cNvPicPr>
            <a:picLocks noChangeArrowheads="1" noChangeAspect="1"/>
          </p:cNvPicPr>
          <p:nvPr/>
        </p:nvPicPr>
        <p:blipFill>
          <a:blip cstate="print"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143372" y="4857760"/>
            <a:ext cx="857256" cy="64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ds04.infourok.ru/uploads/ex/0c5c/0015a3b3-f90cb12b/640/img4.jpg" id="2052" name="Picture 4"/>
          <p:cNvPicPr>
            <a:picLocks noChangeArrowheads="1" noChangeAspect="1"/>
          </p:cNvPicPr>
          <p:nvPr/>
        </p:nvPicPr>
        <p:blipFill>
          <a:blip cstate="print" r:embed="rId7"/>
          <a:srcRect b="162" r="116"/>
          <a:stretch>
            <a:fillRect/>
          </a:stretch>
        </p:blipFill>
        <p:spPr bwMode="auto">
          <a:xfrm>
            <a:off x="5857884" y="1071546"/>
            <a:ext cx="2880138" cy="2071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0" y="5688449"/>
            <a:ext cx="9144000" cy="1169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1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Белка строит гнездо-гайно, питается семенами, молодыми побегами. Дятел ест семена, личинки насекомых. Для клеста и снегиря– ель служит и домом, и столовой.  Заяц прячется от хищников под еловыми лапами. Медведь делает берлогу под корнями упавшей ели. Ель помогает выжить лосю в суровое зимнее время. Он ест кору и хвою. Муравьи  для постройки муравейников  используют еловую хвою. Ель даёт многим животным пищу, укрытие.</a:t>
            </a:r>
            <a:endParaRPr b="1" baseline="0" cap="none" dirty="0" i="0" kumimoji="0" lang="ru-RU" normalizeH="0" smtClean="0" strike="noStrike" sz="14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s://img-fotki.yandex.ru/get/6001/g-pestowa.5/0_67bcc_b9ce2869_XXL.jpg" id="6" name="Рисунок 5"/>
          <p:cNvPicPr/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428596" y="1214422"/>
            <a:ext cx="2954311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komotoz.ru/photo/zhivotnye/images/photo_losya_zimoj/photo_losya_zimoj_04.jpg" id="2074" name="Picture 2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5926073" y="3571876"/>
            <a:ext cx="3217928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playcast.ru/uploads/2014/12/27/11305681.png" id="13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699792" y="-81306"/>
            <a:ext cx="3951734" cy="6423866"/>
          </a:xfrm>
          <a:prstGeom prst="rect">
            <a:avLst/>
          </a:prstGeom>
          <a:noFill/>
        </p:spPr>
      </p:pic>
      <p:pic>
        <p:nvPicPr>
          <p:cNvPr descr="http://usadba.tomsk.ru/img/2013_06/done25/4.jpg" id="102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23527" y="188640"/>
            <a:ext cx="2837873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1259632" y="908720"/>
          <a:ext cx="6524798" cy="473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8" r:dm="rId5" r:lo="rId6" r:qs="rId7"/>
          </a:graphicData>
        </a:graphic>
      </p:graphicFrame>
      <p:pic>
        <p:nvPicPr>
          <p:cNvPr descr="http://da-da.by/wa-data/public/shop/products/10/67/6710/images/2608/2608.750x0.jpg" id="1030" name="Picture 6"/>
          <p:cNvPicPr>
            <a:picLocks noChangeArrowheads="1" noChangeAspect="1"/>
          </p:cNvPicPr>
          <p:nvPr/>
        </p:nvPicPr>
        <p:blipFill>
          <a:blip cstate="print" r:embed="rId9"/>
          <a:srcRect b="1" t="256"/>
          <a:stretch>
            <a:fillRect/>
          </a:stretch>
        </p:blipFill>
        <p:spPr bwMode="auto">
          <a:xfrm>
            <a:off x="5971082" y="214290"/>
            <a:ext cx="2744322" cy="1486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www.dolgo-let.ru/media/catalog/product/cache/1/image/800x800/9df78eab33525d08d6e5fb8d27136e95/s/o/sosna_maslo.jpg" id="1034" name="Picture 10"/>
          <p:cNvPicPr>
            <a:picLocks noChangeArrowheads="1" noChangeAspect="1"/>
          </p:cNvPicPr>
          <p:nvPr/>
        </p:nvPicPr>
        <p:blipFill>
          <a:blip cstate="print" r:embed="rId10"/>
          <a:srcRect l="238" r="234"/>
          <a:stretch>
            <a:fillRect/>
          </a:stretch>
        </p:blipFill>
        <p:spPr bwMode="auto">
          <a:xfrm>
            <a:off x="7668344" y="1500174"/>
            <a:ext cx="1475656" cy="1988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house.jofo.me/data/userfiles/106/images/653902-lekus10elovayahvoya.jpg" id="1036" name="Picture 12"/>
          <p:cNvPicPr>
            <a:picLocks noChangeArrowheads="1" noChangeAspect="1"/>
          </p:cNvPicPr>
          <p:nvPr/>
        </p:nvPicPr>
        <p:blipFill>
          <a:blip cstate="print" r:embed="rId11"/>
          <a:srcRect b="201" l="163" r="1" t="201"/>
          <a:stretch>
            <a:fillRect/>
          </a:stretch>
        </p:blipFill>
        <p:spPr bwMode="auto">
          <a:xfrm>
            <a:off x="7812360" y="4437112"/>
            <a:ext cx="1331640" cy="2143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descr="https://wobla.ru/doska/previews/2014/41f15b076fcc28c658511587780c6008.jpg" id="1038" name="AutoShape 1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https://i.uralweb.ru/albums/fotos/f/78a/78a6274ad763a1bcb5630de9d9fd4323.jpg" id="1042" name="Picture 18"/>
          <p:cNvPicPr>
            <a:picLocks noChangeArrowheads="1"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142887" y="5013176"/>
            <a:ext cx="2587409" cy="17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st3.depositphotos.com/1345889/16257/i/1600/depositphotos_162575830-stock-photo-young-brunette-girl-playing-violin.jpg" id="1046" name="Picture 22"/>
          <p:cNvPicPr>
            <a:picLocks noChangeArrowheads="1" noChangeAspect="1"/>
          </p:cNvPicPr>
          <p:nvPr/>
        </p:nvPicPr>
        <p:blipFill>
          <a:blip cstate="print" r:embed="rId13"/>
          <a:srcRect b="116" l="100" r="71"/>
          <a:stretch>
            <a:fillRect/>
          </a:stretch>
        </p:blipFill>
        <p:spPr bwMode="auto">
          <a:xfrm>
            <a:off x="3643306" y="4929198"/>
            <a:ext cx="2169903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Скрипка – звук(maxxmusic.org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15"/>
          <a:srcRect/>
          <a:stretch>
            <a:fillRect/>
          </a:stretch>
        </p:blipFill>
        <p:spPr bwMode="auto">
          <a:xfrm>
            <a:off x="0" y="2060848"/>
            <a:ext cx="2080191" cy="1560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17" nodeType="interactiveSeq" restart="whenNotActive">
                <p:stCondLst>
                  <p:cond delay="0" evt="onClick">
                    <p:tgtEl>
                      <p:spTgt spid="1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8">
                      <p:stCondLst>
                        <p:cond delay="0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33958" fill="hold" id="21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8"/>
                  </p:tgtEl>
                </p:cond>
              </p:nextCondLst>
            </p:seq>
            <p:audio>
              <p:cMediaNode>
                <p:cTn display="0" fill="hold" id="22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Graphic grpId="0" spid="7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389</Words>
  <Application>Microsoft Office PowerPoint</Application>
  <PresentationFormat>Экран (4:3)</PresentationFormat>
  <Paragraphs>23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«Ёлочка, живи!»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031</dc:creator>
  <cp:lastModifiedBy>Прокудина М И</cp:lastModifiedBy>
  <cp:revision>72</cp:revision>
  <dcterms:created xsi:type="dcterms:W3CDTF">2018-11-26T15:32:49Z</dcterms:created>
  <dcterms:modified xsi:type="dcterms:W3CDTF">2018-12-04T06:14:08Z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10423749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S9.2.0</vt:lpwstr>
  </property>
</Properties>
</file>