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8" r:id="rId12"/>
    <p:sldId id="268" r:id="rId13"/>
    <p:sldId id="277" r:id="rId14"/>
    <p:sldId id="274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Учителя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Ученики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37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8827264"/>
        <c:axId val="185056000"/>
      </c:barChart>
      <c:catAx>
        <c:axId val="138827264"/>
        <c:scaling>
          <c:orientation val="minMax"/>
        </c:scaling>
        <c:delete val="0"/>
        <c:axPos val="b"/>
        <c:majorTickMark val="out"/>
        <c:minorTickMark val="none"/>
        <c:tickLblPos val="nextTo"/>
        <c:crossAx val="185056000"/>
        <c:crosses val="autoZero"/>
        <c:auto val="1"/>
        <c:lblAlgn val="ctr"/>
        <c:lblOffset val="100"/>
        <c:noMultiLvlLbl val="0"/>
      </c:catAx>
      <c:valAx>
        <c:axId val="1850560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882726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400" baseline="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Учителя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Вопрос</c:v>
                </c:pt>
                <c:pt idx="1">
                  <c:v>Просьба</c:v>
                </c:pt>
                <c:pt idx="2">
                  <c:v>Поздравление</c:v>
                </c:pt>
                <c:pt idx="3">
                  <c:v>Приветствие</c:v>
                </c:pt>
                <c:pt idx="4">
                  <c:v>Шутка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Ученики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Вопрос</c:v>
                </c:pt>
                <c:pt idx="1">
                  <c:v>Просьба</c:v>
                </c:pt>
                <c:pt idx="2">
                  <c:v>Поздравление</c:v>
                </c:pt>
                <c:pt idx="3">
                  <c:v>Приветствие</c:v>
                </c:pt>
                <c:pt idx="4">
                  <c:v>Шутка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</c:v>
                </c:pt>
                <c:pt idx="1">
                  <c:v>2</c:v>
                </c:pt>
                <c:pt idx="2">
                  <c:v>3</c:v>
                </c:pt>
                <c:pt idx="3">
                  <c:v>6</c:v>
                </c:pt>
                <c:pt idx="4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822592"/>
        <c:axId val="133734976"/>
      </c:barChart>
      <c:catAx>
        <c:axId val="139822592"/>
        <c:scaling>
          <c:orientation val="minMax"/>
        </c:scaling>
        <c:delete val="0"/>
        <c:axPos val="b"/>
        <c:majorTickMark val="out"/>
        <c:minorTickMark val="none"/>
        <c:tickLblPos val="nextTo"/>
        <c:crossAx val="133734976"/>
        <c:crosses val="autoZero"/>
        <c:auto val="1"/>
        <c:lblAlgn val="ctr"/>
        <c:lblOffset val="100"/>
        <c:noMultiLvlLbl val="0"/>
      </c:catAx>
      <c:valAx>
        <c:axId val="133734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98225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400" baseline="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Учителя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2</c:v>
                </c:pt>
                <c:pt idx="2">
                  <c:v>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Ученики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25</c:v>
                </c:pt>
                <c:pt idx="1">
                  <c:v>12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8828800"/>
        <c:axId val="133737280"/>
      </c:barChart>
      <c:catAx>
        <c:axId val="138828800"/>
        <c:scaling>
          <c:orientation val="minMax"/>
        </c:scaling>
        <c:delete val="0"/>
        <c:axPos val="b"/>
        <c:majorTickMark val="out"/>
        <c:minorTickMark val="none"/>
        <c:tickLblPos val="nextTo"/>
        <c:crossAx val="133737280"/>
        <c:crosses val="autoZero"/>
        <c:auto val="1"/>
        <c:lblAlgn val="ctr"/>
        <c:lblOffset val="100"/>
        <c:noMultiLvlLbl val="0"/>
      </c:catAx>
      <c:valAx>
        <c:axId val="1337372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88288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200" baseline="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Учителя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Ученики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34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824640"/>
        <c:axId val="133739008"/>
      </c:barChart>
      <c:catAx>
        <c:axId val="139824640"/>
        <c:scaling>
          <c:orientation val="minMax"/>
        </c:scaling>
        <c:delete val="0"/>
        <c:axPos val="b"/>
        <c:majorTickMark val="out"/>
        <c:minorTickMark val="none"/>
        <c:tickLblPos val="nextTo"/>
        <c:crossAx val="133739008"/>
        <c:crosses val="autoZero"/>
        <c:auto val="1"/>
        <c:lblAlgn val="ctr"/>
        <c:lblOffset val="100"/>
        <c:noMultiLvlLbl val="0"/>
      </c:catAx>
      <c:valAx>
        <c:axId val="1337390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98246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culture.ru/poems/27625/russkii-yazyk-stikhotvorenie-v-proze" TargetMode="External"/><Relationship Id="rId7" Type="http://schemas.openxmlformats.org/officeDocument/2006/relationships/hyperlink" Target="https://ru.m.wikipedia.org/wiki/SMS" TargetMode="External"/><Relationship Id="rId2" Type="http://schemas.openxmlformats.org/officeDocument/2006/relationships/hyperlink" Target="https://ru.m.wikipedia.org/wiki%20/&#1040;&#1073;&#1073;&#1088;&#1077;&#1074;&#1080;&#1072;&#1090;&#1091;&#1088;&#1072;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nsportal.ru/ap/library/drugoe/2013/04/10/yazyk-smaylov" TargetMode="External"/><Relationship Id="rId5" Type="http://schemas.openxmlformats.org/officeDocument/2006/relationships/hyperlink" Target="https://refdb.ru/look/2164958.html" TargetMode="External"/><Relationship Id="rId4" Type="http://schemas.openxmlformats.org/officeDocument/2006/relationships/hyperlink" Target="http://www.microarticles.ru/article/storija-razvitija.html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55576" y="908720"/>
            <a:ext cx="7776864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4092499"/>
            <a:ext cx="4714908" cy="1343072"/>
          </a:xfrm>
        </p:spPr>
        <p:txBody>
          <a:bodyPr>
            <a:noAutofit/>
          </a:bodyPr>
          <a:lstStyle/>
          <a:p>
            <a:pPr algn="r"/>
            <a:r>
              <a:rPr lang="ru-RU" sz="1800" dirty="0">
                <a:solidFill>
                  <a:schemeClr val="tx1"/>
                </a:solidFill>
              </a:rPr>
              <a:t>Выполнили: </a:t>
            </a:r>
            <a:r>
              <a:rPr lang="ru-RU" sz="1800" dirty="0" err="1" smtClean="0">
                <a:solidFill>
                  <a:schemeClr val="tx1"/>
                </a:solidFill>
              </a:rPr>
              <a:t>Гурьяшова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Н.С.,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</a:rPr>
              <a:t>        </a:t>
            </a:r>
            <a:r>
              <a:rPr lang="ru-RU" sz="1800" dirty="0" smtClean="0">
                <a:solidFill>
                  <a:schemeClr val="tx1"/>
                </a:solidFill>
              </a:rPr>
              <a:t>учитель </a:t>
            </a:r>
            <a:r>
              <a:rPr lang="ru-RU" sz="1800" dirty="0">
                <a:solidFill>
                  <a:schemeClr val="tx1"/>
                </a:solidFill>
              </a:rPr>
              <a:t>русского языка и литературы</a:t>
            </a:r>
            <a:endParaRPr lang="ru-RU" sz="1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404664"/>
            <a:ext cx="84969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автономное общеобразовательное учреждение </a:t>
            </a:r>
          </a:p>
          <a:p>
            <a:pPr algn="ctr"/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Ямновская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основная школа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1369" y="1168622"/>
            <a:ext cx="748883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 smtClean="0"/>
          </a:p>
          <a:p>
            <a:pPr algn="ctr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/>
              <a:t>Язык современных </a:t>
            </a:r>
            <a:r>
              <a:rPr lang="en-US" sz="3600" dirty="0"/>
              <a:t>SMS</a:t>
            </a:r>
            <a:r>
              <a:rPr lang="ru-RU" sz="3600" dirty="0"/>
              <a:t>-сообщений</a:t>
            </a:r>
          </a:p>
          <a:p>
            <a:pPr algn="ctr"/>
            <a:endParaRPr lang="ru-RU" sz="36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60648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Изучение языка SMS-сообщений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83569" y="882114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«</a:t>
            </a:r>
            <a:r>
              <a:rPr lang="ru-RU" b="1" dirty="0"/>
              <a:t>Пользуетесь ли Вы  </a:t>
            </a:r>
            <a:r>
              <a:rPr lang="en-US" b="1" dirty="0" err="1"/>
              <a:t>sms</a:t>
            </a:r>
            <a:r>
              <a:rPr lang="ru-RU" b="1" dirty="0"/>
              <a:t>-сообщениями?»</a:t>
            </a:r>
            <a:r>
              <a:rPr lang="ru-RU" dirty="0"/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35696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237953155"/>
              </p:ext>
            </p:extLst>
          </p:nvPr>
        </p:nvGraphicFramePr>
        <p:xfrm>
          <a:off x="683569" y="1700808"/>
          <a:ext cx="3240359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508104" y="1205279"/>
            <a:ext cx="1080120" cy="1008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067944" y="879695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«А какие жанры  </a:t>
            </a:r>
            <a:r>
              <a:rPr lang="en-US" b="1" dirty="0" err="1"/>
              <a:t>sms</a:t>
            </a:r>
            <a:r>
              <a:rPr lang="ru-RU" b="1" dirty="0"/>
              <a:t>-сообщений отправляют учителя, ученики нашей школы?»</a:t>
            </a:r>
            <a:r>
              <a:rPr lang="ru-RU" dirty="0"/>
              <a:t> 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985564727"/>
              </p:ext>
            </p:extLst>
          </p:nvPr>
        </p:nvGraphicFramePr>
        <p:xfrm>
          <a:off x="5148064" y="1709717"/>
          <a:ext cx="3384376" cy="358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30066855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60648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Изучение языка SMS-сообщений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83569" y="882114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«Используете ли Вы сокращенные  слова в </a:t>
            </a:r>
            <a:r>
              <a:rPr lang="en-US" b="1" dirty="0" err="1"/>
              <a:t>sms</a:t>
            </a:r>
            <a:r>
              <a:rPr lang="ru-RU" b="1" dirty="0" smtClean="0"/>
              <a:t>-сообщениях?»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835696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508104" y="1205279"/>
            <a:ext cx="1080120" cy="1008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067944" y="879695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«Используете ли вы </a:t>
            </a:r>
            <a:r>
              <a:rPr lang="ru-RU" b="1" dirty="0" err="1"/>
              <a:t>смайлы</a:t>
            </a:r>
            <a:r>
              <a:rPr lang="ru-RU" b="1" dirty="0"/>
              <a:t>, символы  в  SMS –общении?»</a:t>
            </a:r>
            <a:endParaRPr lang="ru-RU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699880954"/>
              </p:ext>
            </p:extLst>
          </p:nvPr>
        </p:nvGraphicFramePr>
        <p:xfrm>
          <a:off x="660436" y="1806965"/>
          <a:ext cx="3744416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008255619"/>
              </p:ext>
            </p:extLst>
          </p:nvPr>
        </p:nvGraphicFramePr>
        <p:xfrm>
          <a:off x="5076056" y="1805444"/>
          <a:ext cx="3168353" cy="38558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31753478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16632"/>
            <a:ext cx="22349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Плюсы </a:t>
            </a:r>
            <a:r>
              <a:rPr lang="en-US" altLang="ru-RU" sz="3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SMS</a:t>
            </a:r>
            <a:endParaRPr lang="ru-RU" altLang="ru-RU" sz="3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96136" y="116632"/>
            <a:ext cx="242245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Минусы </a:t>
            </a:r>
            <a:r>
              <a:rPr lang="en-US" altLang="ru-RU" sz="3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SMS</a:t>
            </a:r>
            <a:endParaRPr lang="ru-RU" altLang="ru-RU" sz="3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670630"/>
            <a:ext cx="3744416" cy="61427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670630"/>
            <a:ext cx="3816424" cy="61427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0" y="476672"/>
            <a:ext cx="388843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endParaRPr lang="ru-RU" dirty="0" smtClean="0"/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b="1" dirty="0" smtClean="0"/>
              <a:t>Передача </a:t>
            </a:r>
            <a:r>
              <a:rPr lang="ru-RU" b="1" dirty="0"/>
              <a:t>большего количества информации за  минимальное количество </a:t>
            </a:r>
            <a:r>
              <a:rPr lang="ru-RU" b="1" dirty="0" smtClean="0"/>
              <a:t>времени.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b="1" dirty="0"/>
              <a:t>Секретность </a:t>
            </a:r>
            <a:r>
              <a:rPr lang="ru-RU" b="1" dirty="0" smtClean="0"/>
              <a:t>информации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b="1" dirty="0"/>
              <a:t>Служит одновременно для передачи информации и </a:t>
            </a:r>
            <a:r>
              <a:rPr lang="ru-RU" b="1" dirty="0" smtClean="0"/>
              <a:t>эмоций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b="1" dirty="0"/>
              <a:t>Возможность передачи информации при недоступности </a:t>
            </a:r>
            <a:r>
              <a:rPr lang="ru-RU" b="1" dirty="0" smtClean="0"/>
              <a:t>адресата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b="1" dirty="0"/>
              <a:t>Возможность научиться лаконично и четко формулировать свои </a:t>
            </a:r>
            <a:r>
              <a:rPr lang="ru-RU" b="1" dirty="0" smtClean="0"/>
              <a:t>мысли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b="1" dirty="0"/>
              <a:t>Простота использования, </a:t>
            </a:r>
            <a:r>
              <a:rPr lang="ru-RU" b="1" dirty="0" smtClean="0"/>
              <a:t>мобильность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b="1" dirty="0"/>
              <a:t>Не отвлекает и не мешает окружающим людям так, как </a:t>
            </a:r>
            <a:r>
              <a:rPr lang="ru-RU" b="1" dirty="0" smtClean="0"/>
              <a:t>разговор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b="1" dirty="0"/>
              <a:t>Можно общаться, не выходя из дома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20072" y="704364"/>
            <a:ext cx="331236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b="1" dirty="0"/>
              <a:t>Ограниченное количество </a:t>
            </a:r>
            <a:r>
              <a:rPr lang="ru-RU" b="1" dirty="0" smtClean="0"/>
              <a:t>символов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b="1" dirty="0"/>
              <a:t>Затруднение в понимании </a:t>
            </a:r>
            <a:r>
              <a:rPr lang="ru-RU" b="1" dirty="0" smtClean="0"/>
              <a:t>содержания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b="1" dirty="0"/>
              <a:t>Отсутствие живого </a:t>
            </a:r>
            <a:r>
              <a:rPr lang="ru-RU" b="1" dirty="0" smtClean="0"/>
              <a:t>общения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b="1" dirty="0"/>
              <a:t>Ухудшается </a:t>
            </a:r>
            <a:r>
              <a:rPr lang="ru-RU" b="1" dirty="0" smtClean="0"/>
              <a:t>зрение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b="1" dirty="0"/>
              <a:t>Нельзя увидеть эмоции </a:t>
            </a:r>
            <a:r>
              <a:rPr lang="ru-RU" b="1" dirty="0" smtClean="0"/>
              <a:t>человека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b="1" dirty="0"/>
              <a:t>Общение затягивает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113" y="4149080"/>
            <a:ext cx="3209854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7416551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76672"/>
            <a:ext cx="7632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« </a:t>
            </a:r>
            <a:r>
              <a:rPr lang="ru-RU" sz="2800" dirty="0"/>
              <a:t>Прекрасный наш язык, под пером писателей неученых и неискусных, быстро клонится к падению. Слова искажаются. Грамматика колеблется. Орфография, сия геральдика языка, изменяется по произволу всех и каждого». </a:t>
            </a:r>
            <a:r>
              <a:rPr lang="ru-RU" alt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(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А.С Пушкин</a:t>
            </a:r>
            <a:r>
              <a:rPr lang="ru-RU" alt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Documents and Settings\Admin\Мои документы\наташа\анимашки\учеба\574a61436c4d46c39fe790e129042249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05064"/>
            <a:ext cx="3024336" cy="2576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969" y="3154328"/>
            <a:ext cx="280035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711030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1021" y="271981"/>
            <a:ext cx="36118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</a:t>
            </a:r>
            <a:endParaRPr lang="ru-RU" alt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836712"/>
            <a:ext cx="770485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/>
              <a:t>1. Аббревиатура</a:t>
            </a:r>
            <a:r>
              <a:rPr lang="ru-RU" sz="2000" dirty="0"/>
              <a:t>. URL: </a:t>
            </a:r>
            <a:r>
              <a:rPr lang="ru-RU" sz="2000" u="sng" dirty="0">
                <a:hlinkClick r:id="rId2"/>
              </a:rPr>
              <a:t>https://ru.m.wikipedia.org/wiki /Аббревиатура</a:t>
            </a:r>
            <a:r>
              <a:rPr lang="ru-RU" sz="2000" u="sng" dirty="0"/>
              <a:t>/</a:t>
            </a:r>
            <a:r>
              <a:rPr lang="ru-RU" sz="2000" dirty="0"/>
              <a:t> (дата обращения: 27.01.2026г.).</a:t>
            </a:r>
          </a:p>
          <a:p>
            <a:pPr lvl="0"/>
            <a:r>
              <a:rPr lang="ru-RU" sz="2000" dirty="0"/>
              <a:t>Русский	язык.   Стихотворения	в	прозе.	</a:t>
            </a:r>
          </a:p>
          <a:p>
            <a:r>
              <a:rPr lang="ru-RU" sz="2000" dirty="0"/>
              <a:t>URL: </a:t>
            </a:r>
            <a:r>
              <a:rPr lang="ru-RU" sz="2000" u="sng" dirty="0">
                <a:hlinkClick r:id="rId3"/>
              </a:rPr>
              <a:t>https://culture.ru/poems/27625/russkii-yazyk-stikhotvorenie-v-proze</a:t>
            </a:r>
            <a:r>
              <a:rPr lang="ru-RU" sz="2000" u="sng" dirty="0"/>
              <a:t>/</a:t>
            </a:r>
            <a:r>
              <a:rPr lang="ru-RU" sz="2000" dirty="0"/>
              <a:t> (дата обращения: 20.01.2026г.).</a:t>
            </a:r>
          </a:p>
          <a:p>
            <a:pPr lvl="0"/>
            <a:r>
              <a:rPr lang="ru-RU" sz="2000" dirty="0" smtClean="0"/>
              <a:t>2. </a:t>
            </a:r>
            <a:r>
              <a:rPr lang="ru-RU" sz="2000" dirty="0" err="1" smtClean="0"/>
              <a:t>Михалик</a:t>
            </a:r>
            <a:r>
              <a:rPr lang="ru-RU" sz="2000" dirty="0" smtClean="0"/>
              <a:t> </a:t>
            </a:r>
            <a:r>
              <a:rPr lang="ru-RU" sz="2000" dirty="0"/>
              <a:t>Ю. История развития СМС-сообщений, 2014 -  [Электронный	ресурс]. – </a:t>
            </a:r>
            <a:r>
              <a:rPr lang="en-US" sz="2000" dirty="0"/>
              <a:t>URL</a:t>
            </a:r>
            <a:r>
              <a:rPr lang="tt-RU" sz="2000" dirty="0"/>
              <a:t>: </a:t>
            </a:r>
            <a:r>
              <a:rPr lang="tt-RU" sz="2000" u="sng" dirty="0">
                <a:hlinkClick r:id="rId4"/>
              </a:rPr>
              <a:t>http://www.microarticles.ru/article/storija-razvitija.html</a:t>
            </a:r>
            <a:r>
              <a:rPr lang="tt-RU" sz="2000" u="sng" dirty="0"/>
              <a:t> (</a:t>
            </a:r>
            <a:r>
              <a:rPr lang="ru-RU" sz="2000" dirty="0"/>
              <a:t>20.01.2026г.).</a:t>
            </a:r>
          </a:p>
          <a:p>
            <a:pPr lvl="0"/>
            <a:r>
              <a:rPr lang="ru-RU" sz="2000" dirty="0" smtClean="0"/>
              <a:t>3. Новикова </a:t>
            </a:r>
            <a:r>
              <a:rPr lang="ru-RU" sz="2000" dirty="0"/>
              <a:t>Ю.А. Поколение </a:t>
            </a:r>
            <a:r>
              <a:rPr lang="ru-RU" sz="2000" dirty="0" err="1"/>
              <a:t>next</a:t>
            </a:r>
            <a:r>
              <a:rPr lang="ru-RU" sz="2000" dirty="0"/>
              <a:t> и язык </a:t>
            </a:r>
            <a:r>
              <a:rPr lang="ru-RU" sz="2000" dirty="0" err="1"/>
              <a:t>sms</a:t>
            </a:r>
            <a:r>
              <a:rPr lang="ru-RU" sz="2000" dirty="0"/>
              <a:t> сообщений, 2008. - [Электронный	ресурс]. – </a:t>
            </a:r>
            <a:r>
              <a:rPr lang="en-US" sz="2000" dirty="0"/>
              <a:t>URL</a:t>
            </a:r>
            <a:r>
              <a:rPr lang="tt-RU" sz="2000" dirty="0"/>
              <a:t>: </a:t>
            </a:r>
            <a:r>
              <a:rPr lang="tt-RU" sz="2000" u="sng" dirty="0">
                <a:hlinkClick r:id="rId5"/>
              </a:rPr>
              <a:t>https://refdb.ru/look/2164958.html</a:t>
            </a:r>
            <a:r>
              <a:rPr lang="tt-RU" sz="2000" dirty="0"/>
              <a:t> (</a:t>
            </a:r>
            <a:r>
              <a:rPr lang="ru-RU" sz="2000" dirty="0"/>
              <a:t>22.01.2026г.).</a:t>
            </a:r>
          </a:p>
          <a:p>
            <a:pPr lvl="0"/>
            <a:r>
              <a:rPr lang="ru-RU" sz="2000" dirty="0" smtClean="0"/>
              <a:t>4. </a:t>
            </a:r>
            <a:r>
              <a:rPr lang="ru-RU" sz="2000" dirty="0" err="1" smtClean="0"/>
              <a:t>Прасолова</a:t>
            </a:r>
            <a:r>
              <a:rPr lang="ru-RU" sz="2000" dirty="0" smtClean="0"/>
              <a:t> </a:t>
            </a:r>
            <a:r>
              <a:rPr lang="ru-RU" sz="2000" dirty="0"/>
              <a:t>Ю. Язык </a:t>
            </a:r>
            <a:r>
              <a:rPr lang="ru-RU" sz="2000" dirty="0" err="1"/>
              <a:t>смайлов</a:t>
            </a:r>
            <a:r>
              <a:rPr lang="ru-RU" sz="2000" dirty="0"/>
              <a:t>, 2013 -  [Электронный 	ресурс]. – </a:t>
            </a:r>
            <a:r>
              <a:rPr lang="en-US" sz="2000" dirty="0"/>
              <a:t>URL</a:t>
            </a:r>
            <a:r>
              <a:rPr lang="ru-RU" sz="2000" dirty="0"/>
              <a:t>: </a:t>
            </a:r>
            <a:r>
              <a:rPr lang="ru-RU" sz="2000" u="sng" dirty="0">
                <a:hlinkClick r:id="rId6"/>
              </a:rPr>
              <a:t>https://nsportal.ru/ap/library/drugoe/2013/04/10/yazyk-smaylov</a:t>
            </a:r>
            <a:r>
              <a:rPr lang="ru-RU" sz="2000" u="sng" dirty="0"/>
              <a:t> </a:t>
            </a:r>
            <a:r>
              <a:rPr lang="ru-RU" sz="2000" dirty="0"/>
              <a:t>(дата обращения: 27.01.2026г.).</a:t>
            </a:r>
          </a:p>
          <a:p>
            <a:pPr lvl="0"/>
            <a:r>
              <a:rPr lang="ru-RU" sz="2000" dirty="0" smtClean="0"/>
              <a:t>5 СМС</a:t>
            </a:r>
            <a:r>
              <a:rPr lang="ru-RU" sz="2000" dirty="0"/>
              <a:t>. Википедия. URL: </a:t>
            </a:r>
            <a:r>
              <a:rPr lang="ru-RU" sz="2000" u="sng" dirty="0">
                <a:hlinkClick r:id="rId7"/>
              </a:rPr>
              <a:t>https://ru.m.wikipedia.org/wiki/SMS</a:t>
            </a:r>
            <a:r>
              <a:rPr lang="ru-RU" sz="2000" u="sng" dirty="0"/>
              <a:t>/</a:t>
            </a:r>
            <a:r>
              <a:rPr lang="ru-RU" sz="2000" dirty="0"/>
              <a:t> (дата обращения 19.01.2026г.).</a:t>
            </a:r>
          </a:p>
        </p:txBody>
      </p:sp>
    </p:spTree>
    <p:extLst>
      <p:ext uri="{BB962C8B-B14F-4D97-AF65-F5344CB8AC3E}">
        <p14:creationId xmlns:p14="http://schemas.microsoft.com/office/powerpoint/2010/main" val="1816583952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bateria-do-smartphone-pode-durar-mais-com-ajustes-simples-saiba-como-1339630879966_956x5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5085184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933525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5994" y="341377"/>
            <a:ext cx="44451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темы</a:t>
            </a:r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pic>
        <p:nvPicPr>
          <p:cNvPr id="14" name="Picture 6" descr="10220841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176380" y="1315164"/>
            <a:ext cx="3456384" cy="4381558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60000"/>
                <a:lumOff val="40000"/>
              </a:schemeClr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604380" y="1301558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анная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использоваться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ознакомления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укрепления знаний по теме  «Язык СМС-сообщений», с учащимися на уроках русского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языка и внеклассной работе.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476672"/>
            <a:ext cx="756084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alt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проекта</a:t>
            </a:r>
            <a:r>
              <a:rPr lang="ru-RU" alt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400" dirty="0"/>
              <a:t>выявление особенностей языка SMS-сообщений </a:t>
            </a:r>
            <a:r>
              <a:rPr lang="ru-RU" sz="2400" dirty="0" err="1"/>
              <a:t>субьектов</a:t>
            </a:r>
            <a:r>
              <a:rPr lang="ru-RU" sz="2400" dirty="0"/>
              <a:t> муниципального образовательного учреждения </a:t>
            </a:r>
            <a:r>
              <a:rPr lang="ru-RU" sz="2400" dirty="0" err="1" smtClean="0"/>
              <a:t>Ямновская</a:t>
            </a:r>
            <a:r>
              <a:rPr lang="ru-RU" sz="2400" dirty="0" smtClean="0"/>
              <a:t> </a:t>
            </a:r>
            <a:r>
              <a:rPr lang="ru-RU" sz="2400" dirty="0"/>
              <a:t>основная школа</a:t>
            </a:r>
            <a:r>
              <a:rPr lang="ru-RU" alt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alt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alt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alt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r>
              <a:rPr lang="ru-RU" alt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2400" dirty="0" smtClean="0"/>
              <a:t>изучить </a:t>
            </a:r>
            <a:r>
              <a:rPr lang="ru-RU" sz="2400" dirty="0"/>
              <a:t>и описать историю развития SMS-сообщений;</a:t>
            </a:r>
          </a:p>
          <a:p>
            <a:pPr lvl="0"/>
            <a:r>
              <a:rPr lang="ru-RU" sz="2400" dirty="0" smtClean="0"/>
              <a:t>2. раскрыть </a:t>
            </a:r>
            <a:r>
              <a:rPr lang="ru-RU" sz="2400" dirty="0"/>
              <a:t>особенности языка сообщений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3. </a:t>
            </a:r>
            <a:r>
              <a:rPr lang="ru-RU" sz="2400" dirty="0"/>
              <a:t>провести анкетирование педагогов и учащихся 4-9 классов МАОУ </a:t>
            </a:r>
            <a:r>
              <a:rPr lang="ru-RU" sz="2400" dirty="0" err="1"/>
              <a:t>Ямновской</a:t>
            </a:r>
            <a:r>
              <a:rPr lang="ru-RU" sz="2400" dirty="0"/>
              <a:t> ОШ</a:t>
            </a:r>
            <a:r>
              <a:rPr lang="ru-RU" sz="2400" dirty="0" smtClean="0"/>
              <a:t>;</a:t>
            </a:r>
            <a:endParaRPr lang="ru-RU" sz="2400" dirty="0"/>
          </a:p>
          <a:p>
            <a:pPr lvl="0"/>
            <a:r>
              <a:rPr lang="ru-RU" sz="2400" dirty="0" smtClean="0"/>
              <a:t>4. изучить </a:t>
            </a:r>
            <a:r>
              <a:rPr lang="ru-RU" sz="2400" dirty="0"/>
              <a:t>особенности языка   SMS-сообщений </a:t>
            </a:r>
            <a:r>
              <a:rPr lang="ru-RU" sz="2400" dirty="0" err="1"/>
              <a:t>субьектов</a:t>
            </a:r>
            <a:r>
              <a:rPr lang="ru-RU" sz="2400" dirty="0"/>
              <a:t> образовательного пространства </a:t>
            </a:r>
            <a:r>
              <a:rPr lang="ru-RU" sz="2400" dirty="0" err="1"/>
              <a:t>Ямновской</a:t>
            </a:r>
            <a:r>
              <a:rPr lang="ru-RU" sz="2400" dirty="0"/>
              <a:t> школы;</a:t>
            </a:r>
          </a:p>
          <a:p>
            <a:pPr lvl="0"/>
            <a:r>
              <a:rPr lang="ru-RU" sz="2400" dirty="0" smtClean="0"/>
              <a:t>5. определить </a:t>
            </a:r>
            <a:r>
              <a:rPr lang="ru-RU" sz="2400" dirty="0"/>
              <a:t>плюсы и минусы использования SMS-сообщений в языке.</a:t>
            </a:r>
          </a:p>
          <a:p>
            <a:pPr>
              <a:defRPr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648749"/>
            <a:ext cx="748883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Методы исследования</a:t>
            </a:r>
            <a:r>
              <a:rPr lang="ru-RU" sz="2800" dirty="0"/>
              <a:t>: </a:t>
            </a:r>
            <a:endParaRPr lang="ru-RU" sz="28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800" dirty="0" smtClean="0"/>
              <a:t>анкетирование </a:t>
            </a:r>
            <a:r>
              <a:rPr lang="ru-RU" sz="2800" dirty="0"/>
              <a:t>педагогов и учащихся; </a:t>
            </a:r>
            <a:endParaRPr lang="ru-RU" sz="28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800" dirty="0" smtClean="0"/>
              <a:t>метод </a:t>
            </a:r>
            <a:r>
              <a:rPr lang="ru-RU" sz="2800" dirty="0"/>
              <a:t>анализа и синтеза при создании классификаций; </a:t>
            </a:r>
            <a:endParaRPr lang="ru-RU" sz="28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800" dirty="0" smtClean="0"/>
              <a:t>наблюдение </a:t>
            </a:r>
            <a:r>
              <a:rPr lang="ru-RU" sz="2800" dirty="0"/>
              <a:t>над языковым материалом сообщений; </a:t>
            </a:r>
            <a:endParaRPr lang="ru-RU" sz="28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800" dirty="0" smtClean="0"/>
              <a:t>анализ </a:t>
            </a:r>
            <a:r>
              <a:rPr lang="ru-RU" sz="2800" dirty="0"/>
              <a:t>статей, используемых при написании данной работы; </a:t>
            </a:r>
            <a:endParaRPr lang="ru-RU" sz="28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800" dirty="0" smtClean="0"/>
              <a:t>проблемный </a:t>
            </a:r>
            <a:r>
              <a:rPr lang="ru-RU" sz="2800" dirty="0"/>
              <a:t>метод.</a:t>
            </a:r>
          </a:p>
          <a:p>
            <a:r>
              <a:rPr lang="ru-RU" alt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83021"/>
            <a:ext cx="1944489" cy="1943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128852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548680"/>
            <a:ext cx="78488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/>
              <a:t>язык современных</a:t>
            </a:r>
            <a:r>
              <a:rPr lang="ru-RU" sz="2800" b="1" dirty="0"/>
              <a:t> </a:t>
            </a:r>
            <a:r>
              <a:rPr lang="ru-RU" sz="2800" dirty="0"/>
              <a:t>SMS-сообщений ведет не только к экономии времени, но и  к безграмотности. Если человечество не обратит внимания на грамотность при оформлении SMS-сообщений, то это, приведёт и уже приводит к искажению норм русского языка.</a:t>
            </a:r>
          </a:p>
          <a:p>
            <a:pPr algn="just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Рисунок 7" descr="сервис рассылки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675757"/>
            <a:ext cx="2626543" cy="2657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864071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2656"/>
            <a:ext cx="66377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развития </a:t>
            </a:r>
            <a:r>
              <a:rPr lang="en-US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SMS</a:t>
            </a: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 сообщений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052736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Придумал </a:t>
            </a:r>
            <a:r>
              <a:rPr lang="en-US" alt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SMS</a:t>
            </a:r>
            <a:r>
              <a:rPr lang="ru-RU" alt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Нейл </a:t>
            </a:r>
            <a:r>
              <a:rPr lang="ru-RU" alt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Папуорт</a:t>
            </a:r>
            <a:r>
              <a:rPr lang="ru-RU" alt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инженер фирмы  </a:t>
            </a:r>
            <a:r>
              <a:rPr lang="en-US" alt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Vodafon</a:t>
            </a:r>
            <a:r>
              <a:rPr lang="ru-RU" alt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Он же отправил первую в мире </a:t>
            </a:r>
            <a:r>
              <a:rPr lang="en-US" alt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SMS</a:t>
            </a:r>
            <a:r>
              <a:rPr lang="ru-RU" alt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-ку. Случилось это под Рождество в 1992 году. В послании так и значилось: </a:t>
            </a:r>
            <a:r>
              <a:rPr lang="ru-RU" alt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«Счастливого Рождества!». </a:t>
            </a:r>
            <a:endParaRPr lang="ru-RU" alt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5" r="13988"/>
          <a:stretch>
            <a:fillRect/>
          </a:stretch>
        </p:blipFill>
        <p:spPr bwMode="auto">
          <a:xfrm>
            <a:off x="4355976" y="2530688"/>
            <a:ext cx="3937000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99592" y="2853179"/>
            <a:ext cx="3024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SMS (СМС)  от англ. </a:t>
            </a:r>
            <a:r>
              <a:rPr lang="ru-RU" sz="2400" b="1" i="1" dirty="0" err="1"/>
              <a:t>Short</a:t>
            </a:r>
            <a:r>
              <a:rPr lang="ru-RU" sz="2400" b="1" i="1" dirty="0"/>
              <a:t> </a:t>
            </a:r>
            <a:r>
              <a:rPr lang="ru-RU" sz="2400" b="1" i="1" dirty="0" err="1"/>
              <a:t>Message</a:t>
            </a:r>
            <a:r>
              <a:rPr lang="ru-RU" sz="2400" b="1" i="1" dirty="0"/>
              <a:t> </a:t>
            </a:r>
            <a:r>
              <a:rPr lang="ru-RU" sz="2400" b="1" i="1" dirty="0" err="1"/>
              <a:t>Service</a:t>
            </a:r>
            <a:r>
              <a:rPr lang="ru-RU" sz="2400" b="1" i="1" dirty="0"/>
              <a:t> — «служба коротких сообщений»</a:t>
            </a:r>
          </a:p>
        </p:txBody>
      </p:sp>
    </p:spTree>
    <p:extLst>
      <p:ext uri="{BB962C8B-B14F-4D97-AF65-F5344CB8AC3E}">
        <p14:creationId xmlns:p14="http://schemas.microsoft.com/office/powerpoint/2010/main" val="3534186982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6942" y="303490"/>
            <a:ext cx="4753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СМС…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пришла? пришло?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977182"/>
            <a:ext cx="824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Эсэмэска</a:t>
            </a:r>
            <a:r>
              <a:rPr lang="ru-RU" alt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alt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(«</a:t>
            </a:r>
            <a:r>
              <a:rPr lang="ru-RU" alt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Орфографический </a:t>
            </a:r>
            <a:r>
              <a:rPr lang="ru-RU" alt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словарь русского языка</a:t>
            </a:r>
            <a:r>
              <a:rPr lang="ru-RU" alt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» под редакцией В.В. Лопатина.)</a:t>
            </a:r>
            <a:endParaRPr lang="ru-RU" altLang="ru-RU" sz="2400" dirty="0"/>
          </a:p>
          <a:p>
            <a:endParaRPr lang="ru-RU" alt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054852"/>
            <a:ext cx="7621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Выражение -  </a:t>
            </a:r>
            <a:r>
              <a:rPr lang="en-US" alt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SMS</a:t>
            </a:r>
            <a:r>
              <a:rPr lang="ru-RU" alt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-сообщение</a:t>
            </a:r>
            <a:r>
              <a:rPr lang="ru-RU" alt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.(«Русский язык в школе»)</a:t>
            </a:r>
            <a:endParaRPr lang="ru-RU" altLang="ru-RU" sz="2400" dirty="0"/>
          </a:p>
        </p:txBody>
      </p:sp>
      <p:pic>
        <p:nvPicPr>
          <p:cNvPr id="1026" name="Picture 2" descr="Картинки по запросу орфографический словарь русского языка по редакцией лопатин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043808"/>
            <a:ext cx="2857500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Картинки по запросу журнал русский язык в школ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780928"/>
            <a:ext cx="2413620" cy="3413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016476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" t="9016" r="1768" b="1816"/>
          <a:stretch>
            <a:fillRect/>
          </a:stretch>
        </p:blipFill>
        <p:spPr bwMode="auto">
          <a:xfrm rot="21116820">
            <a:off x="116063" y="1550224"/>
            <a:ext cx="4348162" cy="297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404664"/>
            <a:ext cx="5418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письма к </a:t>
            </a:r>
            <a:r>
              <a:rPr lang="en-US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SMS</a:t>
            </a: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-сообщению</a:t>
            </a:r>
          </a:p>
        </p:txBody>
      </p:sp>
      <p:sp>
        <p:nvSpPr>
          <p:cNvPr id="4" name="Прямоугольник 3"/>
          <p:cNvSpPr/>
          <p:nvPr/>
        </p:nvSpPr>
        <p:spPr>
          <a:xfrm rot="21209154">
            <a:off x="937172" y="1029518"/>
            <a:ext cx="12392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XIX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век</a:t>
            </a:r>
          </a:p>
        </p:txBody>
      </p:sp>
      <p:sp>
        <p:nvSpPr>
          <p:cNvPr id="5" name="Прямоугольник 4"/>
          <p:cNvSpPr/>
          <p:nvPr/>
        </p:nvSpPr>
        <p:spPr>
          <a:xfrm rot="20736492">
            <a:off x="607084" y="2022988"/>
            <a:ext cx="33661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 глубочайшим почтением и совершенной преданностью честь имею быть, милостивый государь, Вашего сиятельства покорнейший слуга Александр Пушкин»</a:t>
            </a:r>
            <a:endParaRPr lang="ru-RU" sz="2000" dirty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56" b="85007" l="23828" r="756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6924">
            <a:off x="3328610" y="1751180"/>
            <a:ext cx="6369793" cy="528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 rot="579904">
            <a:off x="6393595" y="1329155"/>
            <a:ext cx="17668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Наше время</a:t>
            </a:r>
          </a:p>
        </p:txBody>
      </p:sp>
    </p:spTree>
    <p:extLst>
      <p:ext uri="{BB962C8B-B14F-4D97-AF65-F5344CB8AC3E}">
        <p14:creationId xmlns:p14="http://schemas.microsoft.com/office/powerpoint/2010/main" val="4152332156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65;p15"/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1333435" y="476672"/>
            <a:ext cx="6921369" cy="5616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5842957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FAC08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379</Words>
  <Application>Microsoft Office PowerPoint</Application>
  <PresentationFormat>Экран (4:3)</PresentationFormat>
  <Paragraphs>69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pc</cp:lastModifiedBy>
  <cp:revision>39</cp:revision>
  <dcterms:created xsi:type="dcterms:W3CDTF">2013-08-18T07:43:00Z</dcterms:created>
  <dcterms:modified xsi:type="dcterms:W3CDTF">2026-03-08T08:07:49Z</dcterms:modified>
</cp:coreProperties>
</file>