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0" r:id="rId2"/>
    <p:sldId id="269" r:id="rId3"/>
    <p:sldId id="272" r:id="rId4"/>
    <p:sldId id="276" r:id="rId5"/>
    <p:sldId id="275" r:id="rId6"/>
    <p:sldId id="259" r:id="rId7"/>
    <p:sldId id="268" r:id="rId8"/>
    <p:sldId id="271" r:id="rId9"/>
    <p:sldId id="274" r:id="rId10"/>
    <p:sldId id="260" r:id="rId11"/>
    <p:sldId id="261" r:id="rId12"/>
    <p:sldId id="267" r:id="rId13"/>
    <p:sldId id="265" r:id="rId14"/>
    <p:sldId id="262" r:id="rId15"/>
    <p:sldId id="263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9900"/>
    <a:srgbClr val="00B050"/>
    <a:srgbClr val="398C18"/>
    <a:srgbClr val="154736"/>
    <a:srgbClr val="5876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44" autoAdjust="0"/>
    <p:restoredTop sz="94628" autoAdjust="0"/>
  </p:normalViewPr>
  <p:slideViewPr>
    <p:cSldViewPr>
      <p:cViewPr varScale="1">
        <p:scale>
          <a:sx n="50" d="100"/>
          <a:sy n="50" d="100"/>
        </p:scale>
        <p:origin x="1104" y="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E050E9-3D88-4882-9FCB-F79C455048AE}" type="datetimeFigureOut">
              <a:rPr lang="ru-RU" smtClean="0"/>
              <a:t>20.12.2021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3BF6B-7C3D-4CA3-9E32-E9C73FEF73D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80784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AC3BF6B-7C3D-4CA3-9E32-E9C73FEF73D5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2168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30C307-1603-494F-B67E-7231786E927F}" type="datetimeFigureOut">
              <a:rPr lang="ru-RU" smtClean="0"/>
              <a:pPr/>
              <a:t>20.12.2021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43C386-1A2B-4191-AE4A-DE171C96373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30623"/>
          </a:xfrm>
        </p:spPr>
        <p:txBody>
          <a:bodyPr>
            <a:normAutofit fontScale="90000"/>
          </a:bodyPr>
          <a:lstStyle/>
          <a:p>
            <a:r>
              <a:rPr lang="ru-RU" sz="6000" b="1" dirty="0" smtClean="0">
                <a:solidFill>
                  <a:srgbClr val="FF0000"/>
                </a:solidFill>
                <a:latin typeface="Monotype Corsiva" pitchFamily="66" charset="0"/>
              </a:rPr>
              <a:t>Свойства степени с целым показателем</a:t>
            </a:r>
            <a:r>
              <a:rPr lang="ru-RU" b="1" dirty="0" smtClean="0">
                <a:solidFill>
                  <a:srgbClr val="FF0000"/>
                </a:solidFill>
              </a:rPr>
              <a:t/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sz="3300" b="1" dirty="0" smtClean="0">
                <a:solidFill>
                  <a:srgbClr val="008000"/>
                </a:solidFill>
                <a:latin typeface="Monotype Corsiva" pitchFamily="66" charset="0"/>
              </a:rPr>
              <a:t>алгебра 8 класс</a:t>
            </a:r>
            <a:endParaRPr lang="ru-RU" sz="3300" dirty="0">
              <a:solidFill>
                <a:srgbClr val="008000"/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67944" y="4365104"/>
            <a:ext cx="4680520" cy="1512168"/>
          </a:xfrm>
        </p:spPr>
        <p:txBody>
          <a:bodyPr>
            <a:noAutofit/>
          </a:bodyPr>
          <a:lstStyle/>
          <a:p>
            <a:r>
              <a:rPr lang="ru-RU" sz="28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учитель математики</a:t>
            </a:r>
          </a:p>
          <a:p>
            <a:r>
              <a:rPr lang="ru-RU" sz="28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МАОУ СОШ № 54  г. Томска</a:t>
            </a:r>
          </a:p>
          <a:p>
            <a:r>
              <a:rPr lang="ru-RU" sz="2800" b="1" i="1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Иванова Марина Викторовна</a:t>
            </a:r>
          </a:p>
          <a:p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323528" y="337260"/>
            <a:ext cx="849694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chemeClr val="bg1"/>
                </a:solidFill>
                <a:latin typeface="Monotype Corsiva" pitchFamily="66" charset="0"/>
              </a:rPr>
              <a:t>V 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Всероссийский </a:t>
            </a:r>
            <a:r>
              <a:rPr lang="en-US" sz="4000" b="1" dirty="0" smtClean="0">
                <a:solidFill>
                  <a:schemeClr val="bg1"/>
                </a:solidFill>
                <a:latin typeface="Monotype Corsiva" pitchFamily="66" charset="0"/>
              </a:rPr>
              <a:t> 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педагогический конкурс 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«Мой лучший </a:t>
            </a:r>
            <a:r>
              <a:rPr lang="ru-RU" sz="4000" b="1" dirty="0" smtClean="0">
                <a:solidFill>
                  <a:schemeClr val="bg1"/>
                </a:solidFill>
                <a:latin typeface="Monotype Corsiva" pitchFamily="66" charset="0"/>
              </a:rPr>
              <a:t>сценарий»</a:t>
            </a:r>
            <a:endParaRPr lang="ru-RU" sz="40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00128"/>
            <a:ext cx="2978758" cy="2125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Click="0">
        <p15:prstTrans prst="drape"/>
      </p:transition>
    </mc:Choice>
    <mc:Fallback>
      <p:transition spd="slow" advClick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200"/>
                            </p:stCondLst>
                            <p:childTnLst>
                              <p:par>
                                <p:cTn id="1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00"/>
                            </p:stCondLst>
                            <p:childTnLst>
                              <p:par>
                                <p:cTn id="1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2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69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1)  Найдите и исправьте ошибки: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916833"/>
            <a:ext cx="8136904" cy="4392488"/>
          </a:xfrm>
        </p:spPr>
        <p:txBody>
          <a:bodyPr numCol="2"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а)  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ru-RU" b="1" i="1" dirty="0" smtClean="0">
                <a:solidFill>
                  <a:srgbClr val="FF0000"/>
                </a:solidFill>
              </a:rPr>
              <a:t> ∙ а ∙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-5</a:t>
            </a:r>
            <a:r>
              <a:rPr lang="ru-RU" b="1" i="1" dirty="0" smtClean="0">
                <a:solidFill>
                  <a:srgbClr val="FF0000"/>
                </a:solidFill>
              </a:rPr>
              <a:t> =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-8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б)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-6</a:t>
            </a:r>
            <a:r>
              <a:rPr lang="ru-RU" b="1" i="1" dirty="0" smtClean="0">
                <a:solidFill>
                  <a:srgbClr val="FF0000"/>
                </a:solidFill>
              </a:rPr>
              <a:t>:а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4</a:t>
            </a:r>
            <a:r>
              <a:rPr lang="ru-RU" b="1" i="1" dirty="0" smtClean="0">
                <a:solidFill>
                  <a:srgbClr val="FF0000"/>
                </a:solidFill>
              </a:rPr>
              <a:t> =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в)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-10</a:t>
            </a:r>
            <a:r>
              <a:rPr lang="ru-RU" b="1" i="1" dirty="0" smtClean="0">
                <a:solidFill>
                  <a:srgbClr val="FF0000"/>
                </a:solidFill>
              </a:rPr>
              <a:t>: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-10</a:t>
            </a:r>
            <a:r>
              <a:rPr lang="ru-RU" b="1" i="1" dirty="0" smtClean="0">
                <a:solidFill>
                  <a:srgbClr val="FF0000"/>
                </a:solidFill>
              </a:rPr>
              <a:t>= а;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г)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-5</a:t>
            </a:r>
            <a:r>
              <a:rPr lang="ru-RU" b="1" i="1" dirty="0" smtClean="0">
                <a:solidFill>
                  <a:srgbClr val="FF0000"/>
                </a:solidFill>
              </a:rPr>
              <a:t>∙а =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err="1" smtClean="0">
                <a:solidFill>
                  <a:srgbClr val="FF0000"/>
                </a:solidFill>
              </a:rPr>
              <a:t>д</a:t>
            </a:r>
            <a:r>
              <a:rPr lang="ru-RU" b="1" i="1" dirty="0" smtClean="0">
                <a:solidFill>
                  <a:srgbClr val="FF0000"/>
                </a:solidFill>
              </a:rPr>
              <a:t>) (а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-6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 =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е) (3а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= -6а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-8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      За каждый верный 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398C18"/>
                </a:solidFill>
              </a:rPr>
              <a:t>а</a:t>
            </a:r>
            <a:r>
              <a:rPr lang="ru-RU" b="1" i="1" baseline="30000" dirty="0" smtClean="0">
                <a:solidFill>
                  <a:srgbClr val="398C18"/>
                </a:solidFill>
              </a:rPr>
              <a:t>-6</a:t>
            </a:r>
            <a:r>
              <a:rPr lang="ru-RU" b="1" i="1" dirty="0" smtClean="0">
                <a:solidFill>
                  <a:srgbClr val="398C18"/>
                </a:solidFill>
              </a:rPr>
              <a:t>;</a:t>
            </a:r>
            <a:endParaRPr lang="ru-RU" b="1" dirty="0" smtClean="0">
              <a:solidFill>
                <a:srgbClr val="398C18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398C18"/>
                </a:solidFill>
              </a:rPr>
              <a:t>а</a:t>
            </a:r>
            <a:r>
              <a:rPr lang="ru-RU" b="1" i="1" baseline="30000" dirty="0" smtClean="0">
                <a:solidFill>
                  <a:srgbClr val="398C18"/>
                </a:solidFill>
              </a:rPr>
              <a:t>-10</a:t>
            </a:r>
            <a:r>
              <a:rPr lang="ru-RU" b="1" i="1" dirty="0" smtClean="0">
                <a:solidFill>
                  <a:srgbClr val="398C18"/>
                </a:solidFill>
              </a:rPr>
              <a:t>;</a:t>
            </a:r>
            <a:endParaRPr lang="ru-RU" b="1" dirty="0" smtClean="0">
              <a:solidFill>
                <a:srgbClr val="398C18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398C18"/>
                </a:solidFill>
              </a:rPr>
              <a:t>1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верно</a:t>
            </a:r>
          </a:p>
          <a:p>
            <a:pPr algn="ctr">
              <a:buNone/>
            </a:pPr>
            <a:r>
              <a:rPr lang="ru-RU" b="1" i="1" dirty="0" smtClean="0">
                <a:solidFill>
                  <a:srgbClr val="398C18"/>
                </a:solidFill>
              </a:rPr>
              <a:t>а</a:t>
            </a:r>
            <a:r>
              <a:rPr lang="ru-RU" b="1" i="1" baseline="30000" dirty="0" smtClean="0">
                <a:solidFill>
                  <a:srgbClr val="398C18"/>
                </a:solidFill>
              </a:rPr>
              <a:t>-12</a:t>
            </a:r>
            <a:r>
              <a:rPr lang="ru-RU" b="1" i="1" dirty="0" smtClean="0">
                <a:solidFill>
                  <a:srgbClr val="398C18"/>
                </a:solidFill>
              </a:rPr>
              <a:t>;</a:t>
            </a:r>
            <a:endParaRPr lang="ru-RU" b="1" dirty="0" smtClean="0">
              <a:solidFill>
                <a:srgbClr val="398C18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398C18"/>
                </a:solidFill>
              </a:rPr>
              <a:t>9а</a:t>
            </a:r>
            <a:r>
              <a:rPr lang="ru-RU" b="1" i="1" baseline="30000" dirty="0" smtClean="0">
                <a:solidFill>
                  <a:srgbClr val="398C18"/>
                </a:solidFill>
              </a:rPr>
              <a:t>-8</a:t>
            </a:r>
            <a:r>
              <a:rPr lang="ru-RU" b="1" i="1" dirty="0" smtClean="0">
                <a:solidFill>
                  <a:srgbClr val="398C18"/>
                </a:solidFill>
              </a:rPr>
              <a:t>;</a:t>
            </a:r>
            <a:endParaRPr lang="ru-RU" b="1" dirty="0" smtClean="0">
              <a:solidFill>
                <a:srgbClr val="398C18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ответ – 0,5 балла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2) Впишите такие множители, чтобы равенства были верными: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6004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а)  2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 </a:t>
            </a:r>
            <a:r>
              <a:rPr lang="ru-RU" b="1" i="1" dirty="0" smtClean="0">
                <a:solidFill>
                  <a:srgbClr val="FF0000"/>
                </a:solidFill>
              </a:rPr>
              <a:t>∙ </a:t>
            </a:r>
            <a:r>
              <a:rPr lang="ru-RU" sz="2800" b="1" i="1" dirty="0" smtClean="0">
                <a:solidFill>
                  <a:srgbClr val="FF0000"/>
                </a:solidFill>
              </a:rPr>
              <a:t>___ </a:t>
            </a:r>
            <a:r>
              <a:rPr lang="ru-RU" b="1" i="1" dirty="0" smtClean="0">
                <a:solidFill>
                  <a:srgbClr val="FF0000"/>
                </a:solidFill>
              </a:rPr>
              <a:t> = 6а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-8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б) (3а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r>
              <a:rPr lang="ru-RU" b="1" i="1" baseline="30000" dirty="0" smtClean="0">
                <a:solidFill>
                  <a:srgbClr val="FF0000"/>
                </a:solidFill>
              </a:rPr>
              <a:t>4</a:t>
            </a:r>
            <a:r>
              <a:rPr lang="ru-RU" b="1" i="1" dirty="0" smtClean="0">
                <a:solidFill>
                  <a:srgbClr val="FF0000"/>
                </a:solidFill>
              </a:rPr>
              <a:t> ∙  ____ = 162а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в) _____ ∙ 4а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en-US" b="1" i="1" dirty="0" smtClean="0">
                <a:solidFill>
                  <a:srgbClr val="FF0000"/>
                </a:solidFill>
              </a:rPr>
              <a:t>b </a:t>
            </a:r>
            <a:r>
              <a:rPr lang="ru-RU" b="1" i="1" dirty="0" smtClean="0">
                <a:solidFill>
                  <a:srgbClr val="FF0000"/>
                </a:solidFill>
              </a:rPr>
              <a:t>= 12а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-5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г) _____∙ (-2а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-3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) = 8</a:t>
            </a:r>
            <a:r>
              <a:rPr lang="en-US" b="1" i="1" dirty="0" err="1" smtClean="0">
                <a:solidFill>
                  <a:srgbClr val="FF0000"/>
                </a:solidFill>
              </a:rPr>
              <a:t>ab</a:t>
            </a:r>
            <a:r>
              <a:rPr lang="ru-RU" b="1" i="1" baseline="30000" dirty="0" smtClean="0">
                <a:solidFill>
                  <a:srgbClr val="FF0000"/>
                </a:solidFill>
              </a:rPr>
              <a:t>3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За каждый верный ответ – 1 балл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250"/>
                            </p:stCondLst>
                            <p:childTnLst>
                              <p:par>
                                <p:cTn id="2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850"/>
                            </p:stCondLst>
                            <p:childTnLst>
                              <p:par>
                                <p:cTn id="2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>
                <a:solidFill>
                  <a:schemeClr val="bg1"/>
                </a:solidFill>
              </a:rPr>
              <a:t>2) Впишите такие множители, чтобы равенства были верными: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060848"/>
            <a:ext cx="8229600" cy="3600400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а)  2</a:t>
            </a:r>
            <a:r>
              <a:rPr lang="ru-RU" b="1" i="1" dirty="0" smtClean="0">
                <a:solidFill>
                  <a:srgbClr val="FF0000"/>
                </a:solidFill>
              </a:rPr>
              <a:t>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 </a:t>
            </a:r>
            <a:r>
              <a:rPr lang="ru-RU" b="1" i="1" dirty="0" smtClean="0">
                <a:solidFill>
                  <a:srgbClr val="FF0000"/>
                </a:solidFill>
              </a:rPr>
              <a:t>∙ 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b="1" u="sng" dirty="0" smtClean="0">
                <a:solidFill>
                  <a:srgbClr val="398C18"/>
                </a:solidFill>
              </a:rPr>
              <a:t>3</a:t>
            </a:r>
            <a:r>
              <a:rPr lang="ru-RU" b="1" i="1" u="sng" dirty="0" smtClean="0">
                <a:solidFill>
                  <a:srgbClr val="398C18"/>
                </a:solidFill>
              </a:rPr>
              <a:t>а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-4</a:t>
            </a:r>
            <a:r>
              <a:rPr lang="ru-RU" sz="2800" b="1" i="1" baseline="30000" dirty="0" smtClean="0">
                <a:solidFill>
                  <a:srgbClr val="FF0000"/>
                </a:solidFill>
              </a:rPr>
              <a:t> </a:t>
            </a:r>
            <a:r>
              <a:rPr lang="ru-RU" sz="2800" b="1" i="1" dirty="0" smtClean="0">
                <a:solidFill>
                  <a:srgbClr val="FF0000"/>
                </a:solidFill>
              </a:rPr>
              <a:t>  </a:t>
            </a:r>
            <a:r>
              <a:rPr lang="ru-RU" b="1" i="1" dirty="0" smtClean="0">
                <a:solidFill>
                  <a:srgbClr val="FF0000"/>
                </a:solidFill>
              </a:rPr>
              <a:t>= 6а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-8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б) (3а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ru-RU" b="1" i="1" dirty="0" smtClean="0">
                <a:solidFill>
                  <a:srgbClr val="FF0000"/>
                </a:solidFill>
              </a:rPr>
              <a:t>)</a:t>
            </a:r>
            <a:r>
              <a:rPr lang="ru-RU" b="1" i="1" baseline="30000" dirty="0" smtClean="0">
                <a:solidFill>
                  <a:srgbClr val="FF0000"/>
                </a:solidFill>
              </a:rPr>
              <a:t>4</a:t>
            </a:r>
            <a:r>
              <a:rPr lang="ru-RU" b="1" i="1" dirty="0" smtClean="0">
                <a:solidFill>
                  <a:srgbClr val="FF0000"/>
                </a:solidFill>
              </a:rPr>
              <a:t> ∙  </a:t>
            </a:r>
            <a:r>
              <a:rPr lang="ru-RU" b="1" u="sng" dirty="0" smtClean="0">
                <a:solidFill>
                  <a:srgbClr val="398C18"/>
                </a:solidFill>
              </a:rPr>
              <a:t>2</a:t>
            </a:r>
            <a:r>
              <a:rPr lang="ru-RU" b="1" i="1" u="sng" dirty="0" smtClean="0">
                <a:solidFill>
                  <a:srgbClr val="398C18"/>
                </a:solidFill>
              </a:rPr>
              <a:t>а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10</a:t>
            </a:r>
            <a:r>
              <a:rPr lang="ru-RU" b="1" i="1" baseline="30000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  = 162а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2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в) </a:t>
            </a:r>
            <a:r>
              <a:rPr lang="ru-RU" b="1" i="1" u="sng" dirty="0" smtClean="0">
                <a:solidFill>
                  <a:srgbClr val="398C18"/>
                </a:solidFill>
              </a:rPr>
              <a:t>3а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-3</a:t>
            </a:r>
            <a:r>
              <a:rPr lang="en-US" b="1" i="1" u="sng" dirty="0" smtClean="0">
                <a:solidFill>
                  <a:srgbClr val="398C18"/>
                </a:solidFill>
              </a:rPr>
              <a:t> b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-5</a:t>
            </a:r>
            <a:r>
              <a:rPr lang="ru-RU" b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rgbClr val="FF0000"/>
                </a:solidFill>
              </a:rPr>
              <a:t>∙ 4а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-2</a:t>
            </a:r>
            <a:r>
              <a:rPr lang="en-US" b="1" i="1" dirty="0" smtClean="0">
                <a:solidFill>
                  <a:srgbClr val="FF0000"/>
                </a:solidFill>
              </a:rPr>
              <a:t>b </a:t>
            </a:r>
            <a:r>
              <a:rPr lang="ru-RU" b="1" i="1" dirty="0" smtClean="0">
                <a:solidFill>
                  <a:srgbClr val="FF0000"/>
                </a:solidFill>
              </a:rPr>
              <a:t>= 12а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-5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;</a:t>
            </a: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г) </a:t>
            </a:r>
            <a:r>
              <a:rPr lang="ru-RU" b="1" i="1" u="sng" dirty="0" smtClean="0">
                <a:solidFill>
                  <a:srgbClr val="398C18"/>
                </a:solidFill>
              </a:rPr>
              <a:t>-4а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-2</a:t>
            </a:r>
            <a:r>
              <a:rPr lang="en-US" b="1" i="1" u="sng" dirty="0" smtClean="0">
                <a:solidFill>
                  <a:srgbClr val="398C18"/>
                </a:solidFill>
              </a:rPr>
              <a:t>b</a:t>
            </a:r>
            <a:r>
              <a:rPr lang="ru-RU" b="1" i="1" u="sng" baseline="30000" dirty="0" smtClean="0">
                <a:solidFill>
                  <a:srgbClr val="398C18"/>
                </a:solidFill>
              </a:rPr>
              <a:t>7</a:t>
            </a:r>
            <a:r>
              <a:rPr lang="ru-RU" b="1" i="1" dirty="0" smtClean="0">
                <a:solidFill>
                  <a:srgbClr val="FF0000"/>
                </a:solidFill>
              </a:rPr>
              <a:t>∙ (-2а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3</a:t>
            </a:r>
            <a:r>
              <a:rPr lang="en-US" b="1" i="1" dirty="0" smtClean="0">
                <a:solidFill>
                  <a:srgbClr val="FF0000"/>
                </a:solidFill>
              </a:rPr>
              <a:t>b</a:t>
            </a:r>
            <a:r>
              <a:rPr lang="ru-RU" b="1" i="1" baseline="30000" dirty="0" smtClean="0">
                <a:solidFill>
                  <a:srgbClr val="FF0000"/>
                </a:solidFill>
              </a:rPr>
              <a:t>-4</a:t>
            </a:r>
            <a:r>
              <a:rPr lang="ru-RU" b="1" i="1" dirty="0" smtClean="0">
                <a:solidFill>
                  <a:srgbClr val="FF0000"/>
                </a:solidFill>
              </a:rPr>
              <a:t>) = 8</a:t>
            </a:r>
            <a:r>
              <a:rPr lang="en-US" b="1" i="1" dirty="0" err="1" smtClean="0">
                <a:solidFill>
                  <a:srgbClr val="FF0000"/>
                </a:solidFill>
              </a:rPr>
              <a:t>a</a:t>
            </a:r>
            <a:r>
              <a:rPr lang="en-US" b="1" dirty="0" err="1" smtClean="0">
                <a:solidFill>
                  <a:srgbClr val="FF0000"/>
                </a:solidFill>
              </a:rPr>
              <a:t>b</a:t>
            </a:r>
            <a:r>
              <a:rPr lang="ru-RU" b="1" i="1" baseline="30000" dirty="0" smtClean="0">
                <a:solidFill>
                  <a:srgbClr val="FF0000"/>
                </a:solidFill>
              </a:rPr>
              <a:t>3</a:t>
            </a:r>
            <a:r>
              <a:rPr lang="ru-RU" b="1" i="1" dirty="0" smtClean="0">
                <a:solidFill>
                  <a:srgbClr val="FF0000"/>
                </a:solidFill>
              </a:rPr>
              <a:t>.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70C0"/>
                </a:solidFill>
              </a:rPr>
              <a:t>За каждый верный ответ – 1 балл</a:t>
            </a:r>
            <a:r>
              <a:rPr lang="ru-RU" dirty="0" smtClean="0">
                <a:solidFill>
                  <a:srgbClr val="0070C0"/>
                </a:solidFill>
              </a:rPr>
              <a:t>.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1340768"/>
            <a:ext cx="8424936" cy="4785395"/>
          </a:xfrm>
        </p:spPr>
        <p:txBody>
          <a:bodyPr>
            <a:normAutofit fontScale="92500" lnSpcReduction="20000"/>
          </a:bodyPr>
          <a:lstStyle/>
          <a:p>
            <a:pPr lvl="0" algn="ctr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</a:rPr>
              <a:t>Обязательный уровень: </a:t>
            </a:r>
          </a:p>
          <a:p>
            <a:pPr marL="108000" algn="ctr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008000"/>
                </a:solidFill>
              </a:rPr>
              <a:t>п.38, знать свойства степени с целым показателем и уметь применять их на практике, </a:t>
            </a:r>
          </a:p>
          <a:p>
            <a:pPr marL="108000" algn="ctr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008000"/>
                </a:solidFill>
              </a:rPr>
              <a:t>№ 986; № 989(</a:t>
            </a:r>
            <a:r>
              <a:rPr lang="ru-RU" sz="3000" b="1" dirty="0" err="1" smtClean="0">
                <a:solidFill>
                  <a:srgbClr val="008000"/>
                </a:solidFill>
              </a:rPr>
              <a:t>б,д,е</a:t>
            </a:r>
            <a:r>
              <a:rPr lang="ru-RU" sz="3000" b="1" dirty="0" smtClean="0">
                <a:solidFill>
                  <a:srgbClr val="008000"/>
                </a:solidFill>
              </a:rPr>
              <a:t>); </a:t>
            </a:r>
          </a:p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</a:rPr>
              <a:t>Повышенный уровень:</a:t>
            </a:r>
            <a:endParaRPr lang="en-US" b="1" dirty="0" smtClean="0">
              <a:solidFill>
                <a:srgbClr val="FF0000"/>
              </a:solidFill>
            </a:endParaRPr>
          </a:p>
          <a:p>
            <a:pPr marL="108000" algn="ctr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008000"/>
                </a:solidFill>
              </a:rPr>
              <a:t>п.38, знать свойства степени с целым показателем и уметь применять их на практике, № 986; </a:t>
            </a:r>
          </a:p>
          <a:p>
            <a:pPr marL="108000" algn="ctr"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008000"/>
                </a:solidFill>
              </a:rPr>
              <a:t>№ 989(</a:t>
            </a:r>
            <a:r>
              <a:rPr lang="ru-RU" sz="3000" b="1" dirty="0" err="1" smtClean="0">
                <a:solidFill>
                  <a:srgbClr val="008000"/>
                </a:solidFill>
              </a:rPr>
              <a:t>б,д,е</a:t>
            </a:r>
            <a:r>
              <a:rPr lang="ru-RU" sz="3000" b="1" dirty="0" smtClean="0">
                <a:solidFill>
                  <a:srgbClr val="008000"/>
                </a:solidFill>
              </a:rPr>
              <a:t>); № 1001; </a:t>
            </a:r>
          </a:p>
          <a:p>
            <a:pPr algn="ctr">
              <a:spcBef>
                <a:spcPts val="0"/>
              </a:spcBef>
            </a:pPr>
            <a:r>
              <a:rPr lang="ru-RU" b="1" dirty="0" smtClean="0">
                <a:solidFill>
                  <a:srgbClr val="FF0000"/>
                </a:solidFill>
              </a:rPr>
              <a:t>Высокий уровень: </a:t>
            </a:r>
            <a:endParaRPr lang="en-US" b="1" dirty="0" smtClean="0">
              <a:solidFill>
                <a:srgbClr val="FF0000"/>
              </a:solidFill>
            </a:endParaRP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800" b="1" dirty="0" smtClean="0"/>
              <a:t>          </a:t>
            </a:r>
            <a:r>
              <a:rPr lang="ru-RU" sz="3000" b="1" dirty="0" smtClean="0">
                <a:solidFill>
                  <a:srgbClr val="008000"/>
                </a:solidFill>
              </a:rPr>
              <a:t>п.38, знать свойства степени с целым      показателем и уметь применять их на практике,</a:t>
            </a:r>
          </a:p>
          <a:p>
            <a:pPr algn="ctr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3000" b="1" dirty="0" smtClean="0">
                <a:solidFill>
                  <a:srgbClr val="008000"/>
                </a:solidFill>
              </a:rPr>
              <a:t> № 986; № 989(</a:t>
            </a:r>
            <a:r>
              <a:rPr lang="ru-RU" sz="3000" b="1" dirty="0" err="1" smtClean="0">
                <a:solidFill>
                  <a:srgbClr val="008000"/>
                </a:solidFill>
              </a:rPr>
              <a:t>б,д,е</a:t>
            </a:r>
            <a:r>
              <a:rPr lang="ru-RU" sz="3000" b="1" dirty="0" smtClean="0">
                <a:solidFill>
                  <a:srgbClr val="008000"/>
                </a:solidFill>
              </a:rPr>
              <a:t>); № 1001; № 1009.</a:t>
            </a:r>
          </a:p>
          <a:p>
            <a:pPr lvl="0" algn="ctr">
              <a:buNone/>
            </a:pPr>
            <a:endParaRPr lang="en-US" b="1" dirty="0" smtClean="0">
              <a:solidFill>
                <a:srgbClr val="FF0000"/>
              </a:solidFill>
            </a:endParaRPr>
          </a:p>
        </p:txBody>
      </p:sp>
      <p:pic>
        <p:nvPicPr>
          <p:cNvPr id="2051" name="Picture 3" descr="C:\Users\Света\Desktop\анимации школьные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96985">
            <a:off x="7380312" y="3717032"/>
            <a:ext cx="1512168" cy="85409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bg1"/>
                </a:solidFill>
              </a:rPr>
              <a:t/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b="1" dirty="0" smtClean="0">
                <a:solidFill>
                  <a:schemeClr val="bg1"/>
                </a:solidFill>
              </a:rPr>
              <a:t>Дополнительные баллы:</a:t>
            </a:r>
            <a:br>
              <a:rPr lang="ru-RU" b="1" dirty="0" smtClean="0">
                <a:solidFill>
                  <a:schemeClr val="bg1"/>
                </a:solidFill>
              </a:rPr>
            </a:b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1600200"/>
            <a:ext cx="8075240" cy="452596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5 баллов –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8000"/>
                </a:solidFill>
              </a:rPr>
              <a:t>все понял и могу объяснить другому;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4 балла –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8000"/>
                </a:solidFill>
              </a:rPr>
              <a:t>сам понял, но объяснить не берусь;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>
                <a:solidFill>
                  <a:srgbClr val="FF0000"/>
                </a:solidFill>
              </a:rPr>
              <a:t>3 балла –</a:t>
            </a:r>
          </a:p>
          <a:p>
            <a:pPr algn="ctr">
              <a:buNone/>
            </a:pPr>
            <a:r>
              <a:rPr lang="ru-RU" b="1" dirty="0" smtClean="0"/>
              <a:t> </a:t>
            </a:r>
            <a:r>
              <a:rPr lang="ru-RU" b="1" dirty="0" smtClean="0">
                <a:solidFill>
                  <a:srgbClr val="008000"/>
                </a:solidFill>
              </a:rPr>
              <a:t>для полного понимания надо повторить;</a:t>
            </a:r>
            <a:br>
              <a:rPr lang="ru-RU" b="1" dirty="0" smtClean="0">
                <a:solidFill>
                  <a:srgbClr val="008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2 балла –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 я ничего не понял.</a:t>
            </a:r>
            <a:endParaRPr lang="ru-RU" b="1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1"/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04664"/>
            <a:ext cx="8229600" cy="5832648"/>
          </a:xfrm>
        </p:spPr>
        <p:txBody>
          <a:bodyPr>
            <a:normAutofit fontScale="70000" lnSpcReduction="20000"/>
          </a:bodyPr>
          <a:lstStyle/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24 балла и больше – оценка  5.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Ты молодец!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endParaRPr lang="ru-RU" sz="4400" b="1" dirty="0" smtClean="0">
              <a:solidFill>
                <a:srgbClr val="587664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19 – 23 балла – оценка 4.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Ты сегодня работал хорошо,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но побольше самостоятельности!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12 – 18 баллов – оценка 3.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Тебе еще надо поработать над темой, 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и у тебя все получится!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меньше 12 баллов – оценка 2.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Не отчаивайся, работай больше.</a:t>
            </a:r>
          </a:p>
          <a:p>
            <a:pPr algn="ctr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 Все получится!</a:t>
            </a:r>
          </a:p>
          <a:p>
            <a:endParaRPr lang="ru-RU" dirty="0"/>
          </a:p>
        </p:txBody>
      </p:sp>
      <p:pic>
        <p:nvPicPr>
          <p:cNvPr id="4" name="Picture 2" descr="C:\Users\Преподаватель\Desktop\картинки\791ecb0afff7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52320" y="5373216"/>
            <a:ext cx="1479426" cy="10801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1" dur="1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9" dur="1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3" dur="1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792088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Найди ошибки: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980728"/>
            <a:ext cx="8229600" cy="521744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bg1"/>
                </a:solidFill>
              </a:rPr>
              <a:t>1</a:t>
            </a:r>
            <a:r>
              <a:rPr lang="ru-RU" sz="3600" b="1" baseline="30000" dirty="0" smtClean="0">
                <a:solidFill>
                  <a:schemeClr val="bg1"/>
                </a:solidFill>
              </a:rPr>
              <a:t>-4</a:t>
            </a:r>
            <a:r>
              <a:rPr lang="ru-RU" sz="3600" b="1" dirty="0" smtClean="0">
                <a:solidFill>
                  <a:schemeClr val="bg1"/>
                </a:solidFill>
              </a:rPr>
              <a:t> = - 4</a:t>
            </a:r>
            <a:endParaRPr lang="ru-RU" sz="3600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ru-RU" sz="3600" b="1" dirty="0" smtClean="0">
                <a:solidFill>
                  <a:srgbClr val="FF0000"/>
                </a:solidFill>
              </a:rPr>
              <a:t>1</a:t>
            </a:r>
            <a:r>
              <a:rPr lang="ru-RU" sz="3600" b="1" baseline="30000" dirty="0" smtClean="0">
                <a:solidFill>
                  <a:srgbClr val="FF0000"/>
                </a:solidFill>
              </a:rPr>
              <a:t>-4</a:t>
            </a:r>
            <a:r>
              <a:rPr lang="ru-RU" sz="3600" b="1" dirty="0" smtClean="0">
                <a:solidFill>
                  <a:srgbClr val="FF0000"/>
                </a:solidFill>
              </a:rPr>
              <a:t> = 1</a:t>
            </a: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  <a:p>
            <a:pPr algn="ctr">
              <a:buNone/>
            </a:pPr>
            <a:r>
              <a:rPr lang="ru-RU" sz="3600" b="1" dirty="0" smtClean="0"/>
              <a:t>2 ∙ 8</a:t>
            </a:r>
            <a:r>
              <a:rPr lang="ru-RU" sz="3600" b="1" baseline="30000" dirty="0" smtClean="0"/>
              <a:t>-2</a:t>
            </a:r>
            <a:r>
              <a:rPr lang="ru-RU" sz="3600" b="1" dirty="0" smtClean="0"/>
              <a:t> = 16</a:t>
            </a:r>
            <a:r>
              <a:rPr lang="ru-RU" sz="3600" b="1" baseline="30000" dirty="0" smtClean="0"/>
              <a:t>-2</a:t>
            </a:r>
          </a:p>
          <a:p>
            <a:pPr algn="ctr">
              <a:buNone/>
            </a:pPr>
            <a:endParaRPr lang="ru-RU" sz="3600" dirty="0" smtClean="0"/>
          </a:p>
          <a:p>
            <a:pPr algn="ctr">
              <a:buNone/>
            </a:pPr>
            <a:r>
              <a:rPr lang="ru-RU" sz="3600" b="1" dirty="0" smtClean="0"/>
              <a:t>0,2</a:t>
            </a:r>
            <a:r>
              <a:rPr lang="ru-RU" sz="3600" b="1" baseline="30000" dirty="0" smtClean="0"/>
              <a:t>0</a:t>
            </a:r>
            <a:r>
              <a:rPr lang="ru-RU" sz="3600" b="1" dirty="0" smtClean="0"/>
              <a:t> – 0,2</a:t>
            </a:r>
            <a:r>
              <a:rPr lang="ru-RU" sz="3600" b="1" baseline="30000" dirty="0" smtClean="0"/>
              <a:t>-4</a:t>
            </a:r>
            <a:r>
              <a:rPr lang="ru-RU" sz="3600" b="1" dirty="0" smtClean="0"/>
              <a:t> = 0,2</a:t>
            </a:r>
            <a:r>
              <a:rPr lang="ru-RU" sz="3600" b="1" baseline="30000" dirty="0" smtClean="0"/>
              <a:t>0- (-4)</a:t>
            </a:r>
            <a:r>
              <a:rPr lang="ru-RU" sz="3600" b="1" dirty="0" smtClean="0"/>
              <a:t> = 0,2</a:t>
            </a:r>
            <a:r>
              <a:rPr lang="ru-RU" sz="3600" b="1" baseline="30000" dirty="0" smtClean="0"/>
              <a:t>4</a:t>
            </a:r>
            <a:r>
              <a:rPr lang="ru-RU" sz="3600" b="1" dirty="0" smtClean="0"/>
              <a:t> = 0,0016</a:t>
            </a:r>
          </a:p>
        </p:txBody>
      </p:sp>
      <p:pic>
        <p:nvPicPr>
          <p:cNvPr id="22530" name="Picture 2" descr="C:\Users\Преподаватель\Desktop\Безымянный 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2132856"/>
            <a:ext cx="1728192" cy="648073"/>
          </a:xfrm>
          <a:prstGeom prst="rect">
            <a:avLst/>
          </a:prstGeom>
          <a:noFill/>
        </p:spPr>
      </p:pic>
      <p:pic>
        <p:nvPicPr>
          <p:cNvPr id="22531" name="Picture 3" descr="C:\Users\Преподаватель\Desktop\Безымянный им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2780928"/>
            <a:ext cx="4248472" cy="720080"/>
          </a:xfrm>
          <a:prstGeom prst="rect">
            <a:avLst/>
          </a:prstGeom>
          <a:noFill/>
        </p:spPr>
      </p:pic>
      <p:pic>
        <p:nvPicPr>
          <p:cNvPr id="22532" name="Picture 4" descr="C:\Users\Преподаватель\Desktop\Безымянный пв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7744" y="4005064"/>
            <a:ext cx="4429125" cy="828675"/>
          </a:xfrm>
          <a:prstGeom prst="rect">
            <a:avLst/>
          </a:prstGeom>
          <a:noFill/>
        </p:spPr>
      </p:pic>
      <p:pic>
        <p:nvPicPr>
          <p:cNvPr id="22533" name="Picture 5" descr="C:\Users\Преподаватель\Desktop\Безымянный ывап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5301208"/>
            <a:ext cx="6768752" cy="98754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9144000" cy="576064"/>
          </a:xfrm>
        </p:spPr>
        <p:txBody>
          <a:bodyPr>
            <a:noAutofit/>
          </a:bodyPr>
          <a:lstStyle/>
          <a:p>
            <a:r>
              <a:rPr lang="ru-RU" sz="3800" b="1" dirty="0" smtClean="0">
                <a:solidFill>
                  <a:schemeClr val="bg1"/>
                </a:solidFill>
              </a:rPr>
              <a:t>Представьте выражение в виде степени</a:t>
            </a:r>
            <a:r>
              <a:rPr lang="ru-RU" sz="3800" dirty="0" smtClean="0">
                <a:solidFill>
                  <a:schemeClr val="bg1"/>
                </a:solidFill>
              </a:rPr>
              <a:t>: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sz="4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i="1" dirty="0" smtClean="0"/>
          </a:p>
          <a:p>
            <a:pPr algn="ctr">
              <a:buNone/>
            </a:pPr>
            <a:r>
              <a:rPr lang="ru-RU" b="1" i="1" dirty="0" smtClean="0">
                <a:solidFill>
                  <a:srgbClr val="008000"/>
                </a:solidFill>
              </a:rPr>
              <a:t>аа</a:t>
            </a:r>
            <a:r>
              <a:rPr lang="ru-RU" b="1" i="1" baseline="30000" dirty="0" smtClean="0">
                <a:solidFill>
                  <a:srgbClr val="008000"/>
                </a:solidFill>
              </a:rPr>
              <a:t>3</a:t>
            </a:r>
            <a:r>
              <a:rPr lang="ru-RU" b="1" i="1" dirty="0" smtClean="0">
                <a:solidFill>
                  <a:srgbClr val="008000"/>
                </a:solidFill>
              </a:rPr>
              <a:t>;   т</a:t>
            </a:r>
            <a:r>
              <a:rPr lang="ru-RU" b="1" i="1" baseline="30000" dirty="0" smtClean="0">
                <a:solidFill>
                  <a:srgbClr val="008000"/>
                </a:solidFill>
              </a:rPr>
              <a:t>4</a:t>
            </a:r>
            <a:r>
              <a:rPr lang="ru-RU" b="1" i="1" dirty="0" smtClean="0">
                <a:solidFill>
                  <a:srgbClr val="008000"/>
                </a:solidFill>
              </a:rPr>
              <a:t>т</a:t>
            </a:r>
            <a:r>
              <a:rPr lang="ru-RU" b="1" i="1" baseline="30000" dirty="0" smtClean="0">
                <a:solidFill>
                  <a:srgbClr val="008000"/>
                </a:solidFill>
              </a:rPr>
              <a:t>5</a:t>
            </a:r>
            <a:r>
              <a:rPr lang="ru-RU" b="1" i="1" dirty="0" smtClean="0">
                <a:solidFill>
                  <a:srgbClr val="008000"/>
                </a:solidFill>
              </a:rPr>
              <a:t>т</a:t>
            </a:r>
            <a:r>
              <a:rPr lang="ru-RU" b="1" i="1" baseline="30000" dirty="0" smtClean="0">
                <a:solidFill>
                  <a:srgbClr val="008000"/>
                </a:solidFill>
              </a:rPr>
              <a:t>9</a:t>
            </a:r>
            <a:r>
              <a:rPr lang="ru-RU" b="1" i="1" dirty="0" smtClean="0">
                <a:solidFill>
                  <a:srgbClr val="008000"/>
                </a:solidFill>
              </a:rPr>
              <a:t>;    р</a:t>
            </a:r>
            <a:r>
              <a:rPr lang="ru-RU" b="1" i="1" baseline="30000" dirty="0" smtClean="0">
                <a:solidFill>
                  <a:srgbClr val="008000"/>
                </a:solidFill>
              </a:rPr>
              <a:t>10</a:t>
            </a:r>
            <a:r>
              <a:rPr lang="ru-RU" b="1" i="1" dirty="0" smtClean="0">
                <a:solidFill>
                  <a:srgbClr val="008000"/>
                </a:solidFill>
              </a:rPr>
              <a:t>:р</a:t>
            </a:r>
            <a:r>
              <a:rPr lang="ru-RU" b="1" i="1" baseline="30000" dirty="0" smtClean="0">
                <a:solidFill>
                  <a:srgbClr val="008000"/>
                </a:solidFill>
              </a:rPr>
              <a:t>2</a:t>
            </a:r>
            <a:r>
              <a:rPr lang="ru-RU" b="1" i="1" dirty="0" smtClean="0">
                <a:solidFill>
                  <a:srgbClr val="008000"/>
                </a:solidFill>
              </a:rPr>
              <a:t>;   у</a:t>
            </a:r>
            <a:r>
              <a:rPr lang="ru-RU" b="1" i="1" baseline="30000" dirty="0" smtClean="0">
                <a:solidFill>
                  <a:srgbClr val="008000"/>
                </a:solidFill>
              </a:rPr>
              <a:t>9</a:t>
            </a:r>
            <a:r>
              <a:rPr lang="ru-RU" b="1" i="1" dirty="0" smtClean="0">
                <a:solidFill>
                  <a:srgbClr val="008000"/>
                </a:solidFill>
              </a:rPr>
              <a:t>:у</a:t>
            </a:r>
            <a:r>
              <a:rPr lang="ru-RU" b="1" i="1" baseline="30000" dirty="0" smtClean="0">
                <a:solidFill>
                  <a:srgbClr val="008000"/>
                </a:solidFill>
              </a:rPr>
              <a:t>3</a:t>
            </a:r>
            <a:r>
              <a:rPr lang="ru-RU" b="1" i="1" dirty="0" smtClean="0">
                <a:solidFill>
                  <a:srgbClr val="008000"/>
                </a:solidFill>
              </a:rPr>
              <a:t>;   (к</a:t>
            </a:r>
            <a:r>
              <a:rPr lang="ru-RU" b="1" i="1" baseline="30000" dirty="0" smtClean="0">
                <a:solidFill>
                  <a:srgbClr val="008000"/>
                </a:solidFill>
              </a:rPr>
              <a:t>5</a:t>
            </a:r>
            <a:r>
              <a:rPr lang="ru-RU" b="1" i="1" dirty="0" smtClean="0">
                <a:solidFill>
                  <a:srgbClr val="008000"/>
                </a:solidFill>
              </a:rPr>
              <a:t>)</a:t>
            </a:r>
            <a:r>
              <a:rPr lang="ru-RU" b="1" i="1" baseline="30000" dirty="0" smtClean="0">
                <a:solidFill>
                  <a:srgbClr val="008000"/>
                </a:solidFill>
              </a:rPr>
              <a:t>3</a:t>
            </a:r>
            <a:r>
              <a:rPr lang="ru-RU" b="1" i="1" dirty="0" smtClean="0">
                <a:solidFill>
                  <a:srgbClr val="008000"/>
                </a:solidFill>
              </a:rPr>
              <a:t>;  ( с</a:t>
            </a:r>
            <a:r>
              <a:rPr lang="ru-RU" b="1" i="1" baseline="30000" dirty="0" smtClean="0">
                <a:solidFill>
                  <a:srgbClr val="008000"/>
                </a:solidFill>
              </a:rPr>
              <a:t>7</a:t>
            </a:r>
            <a:r>
              <a:rPr lang="ru-RU" b="1" i="1" dirty="0" smtClean="0">
                <a:solidFill>
                  <a:srgbClr val="008000"/>
                </a:solidFill>
              </a:rPr>
              <a:t>)</a:t>
            </a:r>
            <a:r>
              <a:rPr lang="ru-RU" b="1" i="1" baseline="30000" dirty="0" smtClean="0">
                <a:solidFill>
                  <a:srgbClr val="008000"/>
                </a:solidFill>
              </a:rPr>
              <a:t>2</a:t>
            </a:r>
            <a:endParaRPr lang="ru-RU" b="1" dirty="0" smtClean="0">
              <a:solidFill>
                <a:srgbClr val="008000"/>
              </a:solidFill>
            </a:endParaRPr>
          </a:p>
          <a:p>
            <a:pPr>
              <a:buNone/>
            </a:pPr>
            <a:r>
              <a:rPr lang="ru-RU" b="1" i="1" dirty="0" smtClean="0">
                <a:solidFill>
                  <a:srgbClr val="FF0000"/>
                </a:solidFill>
              </a:rPr>
              <a:t>     а</a:t>
            </a:r>
            <a:r>
              <a:rPr lang="ru-RU" b="1" i="1" baseline="30000" dirty="0" smtClean="0">
                <a:solidFill>
                  <a:srgbClr val="FF0000"/>
                </a:solidFill>
              </a:rPr>
              <a:t>4</a:t>
            </a:r>
            <a:r>
              <a:rPr lang="ru-RU" b="1" i="1" dirty="0" smtClean="0">
                <a:solidFill>
                  <a:srgbClr val="FF0000"/>
                </a:solidFill>
              </a:rPr>
              <a:t>;        т</a:t>
            </a:r>
            <a:r>
              <a:rPr lang="ru-RU" b="1" i="1" baseline="30000" dirty="0" smtClean="0">
                <a:solidFill>
                  <a:srgbClr val="FF0000"/>
                </a:solidFill>
              </a:rPr>
              <a:t>18</a:t>
            </a:r>
            <a:r>
              <a:rPr lang="ru-RU" b="1" i="1" dirty="0" smtClean="0">
                <a:solidFill>
                  <a:srgbClr val="FF0000"/>
                </a:solidFill>
              </a:rPr>
              <a:t>;          р</a:t>
            </a:r>
            <a:r>
              <a:rPr lang="ru-RU" b="1" i="1" baseline="30000" dirty="0" smtClean="0">
                <a:solidFill>
                  <a:srgbClr val="FF0000"/>
                </a:solidFill>
              </a:rPr>
              <a:t>8</a:t>
            </a:r>
            <a:r>
              <a:rPr lang="ru-RU" b="1" i="1" dirty="0" smtClean="0">
                <a:solidFill>
                  <a:srgbClr val="FF0000"/>
                </a:solidFill>
              </a:rPr>
              <a:t>;          у</a:t>
            </a:r>
            <a:r>
              <a:rPr lang="ru-RU" b="1" i="1" baseline="30000" dirty="0" smtClean="0">
                <a:solidFill>
                  <a:srgbClr val="FF0000"/>
                </a:solidFill>
              </a:rPr>
              <a:t>6</a:t>
            </a:r>
            <a:r>
              <a:rPr lang="ru-RU" b="1" i="1" dirty="0" smtClean="0">
                <a:solidFill>
                  <a:srgbClr val="FF0000"/>
                </a:solidFill>
              </a:rPr>
              <a:t>;       к</a:t>
            </a:r>
            <a:r>
              <a:rPr lang="ru-RU" b="1" i="1" baseline="30000" dirty="0" smtClean="0">
                <a:solidFill>
                  <a:srgbClr val="FF0000"/>
                </a:solidFill>
              </a:rPr>
              <a:t>15</a:t>
            </a:r>
            <a:r>
              <a:rPr lang="ru-RU" b="1" i="1" dirty="0" smtClean="0">
                <a:solidFill>
                  <a:srgbClr val="FF0000"/>
                </a:solidFill>
              </a:rPr>
              <a:t>;      с</a:t>
            </a:r>
            <a:r>
              <a:rPr lang="ru-RU" b="1" i="1" baseline="30000" dirty="0" smtClean="0">
                <a:solidFill>
                  <a:srgbClr val="FF0000"/>
                </a:solidFill>
              </a:rPr>
              <a:t>14</a:t>
            </a:r>
          </a:p>
          <a:p>
            <a:pPr algn="ctr">
              <a:buNone/>
            </a:pPr>
            <a:endParaRPr lang="ru-RU" sz="3600" b="1" dirty="0" smtClean="0"/>
          </a:p>
          <a:p>
            <a:pPr algn="ctr">
              <a:buNone/>
            </a:pPr>
            <a:r>
              <a:rPr lang="ru-RU" sz="3600" b="1" dirty="0" smtClean="0"/>
              <a:t>Найдите значение выражения:</a:t>
            </a:r>
          </a:p>
          <a:p>
            <a:pPr algn="ctr">
              <a:buNone/>
            </a:pPr>
            <a:r>
              <a:rPr lang="ru-RU" b="1" dirty="0" smtClean="0">
                <a:solidFill>
                  <a:srgbClr val="008000"/>
                </a:solidFill>
              </a:rPr>
              <a:t>2</a:t>
            </a:r>
            <a:r>
              <a:rPr lang="ru-RU" b="1" baseline="30000" dirty="0" smtClean="0">
                <a:solidFill>
                  <a:srgbClr val="008000"/>
                </a:solidFill>
              </a:rPr>
              <a:t>2</a:t>
            </a:r>
            <a:r>
              <a:rPr lang="ru-RU" b="1" dirty="0" smtClean="0">
                <a:solidFill>
                  <a:srgbClr val="008000"/>
                </a:solidFill>
              </a:rPr>
              <a:t> ∙ 2</a:t>
            </a:r>
            <a:r>
              <a:rPr lang="ru-RU" b="1" baseline="30000" dirty="0" smtClean="0">
                <a:solidFill>
                  <a:srgbClr val="008000"/>
                </a:solidFill>
              </a:rPr>
              <a:t>4</a:t>
            </a:r>
            <a:r>
              <a:rPr lang="ru-RU" b="1" dirty="0" smtClean="0">
                <a:solidFill>
                  <a:srgbClr val="008000"/>
                </a:solidFill>
              </a:rPr>
              <a:t>;   8</a:t>
            </a:r>
            <a:r>
              <a:rPr lang="ru-RU" b="1" baseline="30000" dirty="0" smtClean="0">
                <a:solidFill>
                  <a:srgbClr val="008000"/>
                </a:solidFill>
              </a:rPr>
              <a:t>5</a:t>
            </a:r>
            <a:r>
              <a:rPr lang="ru-RU" b="1" dirty="0" smtClean="0">
                <a:solidFill>
                  <a:srgbClr val="008000"/>
                </a:solidFill>
              </a:rPr>
              <a:t> : 8</a:t>
            </a:r>
            <a:r>
              <a:rPr lang="ru-RU" b="1" baseline="30000" dirty="0" smtClean="0">
                <a:solidFill>
                  <a:srgbClr val="008000"/>
                </a:solidFill>
              </a:rPr>
              <a:t>3</a:t>
            </a:r>
            <a:r>
              <a:rPr lang="ru-RU" b="1" dirty="0" smtClean="0">
                <a:solidFill>
                  <a:srgbClr val="008000"/>
                </a:solidFill>
              </a:rPr>
              <a:t>;     (3</a:t>
            </a:r>
            <a:r>
              <a:rPr lang="ru-RU" b="1" baseline="30000" dirty="0" smtClean="0">
                <a:solidFill>
                  <a:srgbClr val="008000"/>
                </a:solidFill>
              </a:rPr>
              <a:t>2</a:t>
            </a:r>
            <a:r>
              <a:rPr lang="ru-RU" b="1" dirty="0" smtClean="0">
                <a:solidFill>
                  <a:srgbClr val="008000"/>
                </a:solidFill>
              </a:rPr>
              <a:t>)</a:t>
            </a:r>
            <a:r>
              <a:rPr lang="ru-RU" b="1" baseline="30000" dirty="0" smtClean="0">
                <a:solidFill>
                  <a:srgbClr val="008000"/>
                </a:solidFill>
              </a:rPr>
              <a:t>2</a:t>
            </a:r>
            <a:endParaRPr lang="ru-RU" b="1" dirty="0" smtClean="0">
              <a:solidFill>
                <a:srgbClr val="008000"/>
              </a:solidFill>
            </a:endParaRPr>
          </a:p>
          <a:p>
            <a:pPr algn="just">
              <a:buNone/>
            </a:pPr>
            <a:r>
              <a:rPr lang="ru-RU" b="1" dirty="0" smtClean="0">
                <a:solidFill>
                  <a:srgbClr val="FF0000"/>
                </a:solidFill>
              </a:rPr>
              <a:t>                           64;          64;          81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</a:t>
            </a: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0364" y="1556792"/>
            <a:ext cx="8363272" cy="403244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i="1" dirty="0" smtClean="0">
                <a:solidFill>
                  <a:srgbClr val="FF0000"/>
                </a:solidFill>
                <a:latin typeface="Monotype Corsiva" pitchFamily="66" charset="0"/>
              </a:rPr>
              <a:t>Свойства степени с </a:t>
            </a:r>
          </a:p>
          <a:p>
            <a:pPr marL="0" indent="0" algn="ctr">
              <a:buNone/>
            </a:pPr>
            <a:r>
              <a:rPr lang="ru-RU" sz="6000" b="1" i="1" dirty="0" smtClean="0">
                <a:solidFill>
                  <a:srgbClr val="009900"/>
                </a:solidFill>
                <a:latin typeface="Monotype Corsiva" pitchFamily="66" charset="0"/>
              </a:rPr>
              <a:t>целым </a:t>
            </a:r>
            <a:r>
              <a:rPr lang="ru-RU" sz="6000" b="1" i="1" dirty="0" smtClean="0">
                <a:solidFill>
                  <a:srgbClr val="FF0000"/>
                </a:solidFill>
                <a:latin typeface="Monotype Corsiva" pitchFamily="66" charset="0"/>
              </a:rPr>
              <a:t>показателем</a:t>
            </a:r>
            <a:r>
              <a:rPr lang="ru-RU" sz="4400" b="1" dirty="0">
                <a:solidFill>
                  <a:srgbClr val="FF0000"/>
                </a:solidFill>
              </a:rPr>
              <a:t/>
            </a:r>
            <a:br>
              <a:rPr lang="ru-RU" sz="4400" b="1" dirty="0">
                <a:solidFill>
                  <a:srgbClr val="FF0000"/>
                </a:solidFill>
              </a:rPr>
            </a:br>
            <a:r>
              <a:rPr lang="ru-RU" sz="2800" b="1" dirty="0"/>
              <a:t>«Пусть кто-нибудь попробует </a:t>
            </a:r>
            <a:r>
              <a:rPr lang="ru-RU" sz="2800" b="1" dirty="0" smtClean="0"/>
              <a:t>вычеркнуть </a:t>
            </a:r>
            <a:r>
              <a:rPr lang="ru-RU" sz="2800" b="1" dirty="0"/>
              <a:t>из математики степени, </a:t>
            </a:r>
            <a:r>
              <a:rPr lang="ru-RU" sz="2800" b="1" dirty="0" smtClean="0"/>
              <a:t>и </a:t>
            </a:r>
            <a:r>
              <a:rPr lang="ru-RU" sz="2800" b="1" dirty="0"/>
              <a:t>он увидит, что без них далеко не уедешь». </a:t>
            </a:r>
            <a:r>
              <a:rPr lang="ru-RU" sz="2800" b="1" dirty="0" smtClean="0"/>
              <a:t>(</a:t>
            </a:r>
            <a:r>
              <a:rPr lang="ru-RU" sz="2800" b="1" dirty="0" err="1"/>
              <a:t>М.В.Ломоносов</a:t>
            </a:r>
            <a:r>
              <a:rPr lang="ru-RU" sz="2800" b="1" dirty="0"/>
              <a:t>)</a:t>
            </a:r>
            <a:endParaRPr lang="ru-RU" sz="2800" dirty="0"/>
          </a:p>
          <a:p>
            <a:pPr marL="0" indent="0" algn="ctr">
              <a:buNone/>
            </a:pPr>
            <a:endParaRPr lang="ru-RU" sz="4400" dirty="0"/>
          </a:p>
        </p:txBody>
      </p:sp>
      <p:pic>
        <p:nvPicPr>
          <p:cNvPr id="1028" name="Picture 4" descr="C:\Users\Света\Desktop\анимации школьные\15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0152" y="5080322"/>
            <a:ext cx="2294812" cy="129614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57708043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900"/>
                            </p:stCondLst>
                            <p:childTnLst>
                              <p:par>
                                <p:cTn id="19" presetID="21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/>
              <a:t>   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научиться формулировать и применять свойства степени с </a:t>
            </a:r>
            <a:r>
              <a:rPr lang="ru-RU" sz="6000" b="1" dirty="0" smtClean="0">
                <a:solidFill>
                  <a:srgbClr val="008000"/>
                </a:solidFill>
                <a:latin typeface="Monotype Corsiva" pitchFamily="66" charset="0"/>
              </a:rPr>
              <a:t>целым</a:t>
            </a:r>
            <a:r>
              <a:rPr lang="ru-RU" sz="6000" b="1" dirty="0" smtClean="0">
                <a:solidFill>
                  <a:srgbClr val="C00000"/>
                </a:solidFill>
                <a:latin typeface="Monotype Corsiva" pitchFamily="66" charset="0"/>
              </a:rPr>
              <a:t> показателем</a:t>
            </a:r>
            <a:endParaRPr lang="ru-RU" sz="6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Свойства степени с натуральным показателем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C:\Users\Преподаватель\Desktop\4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6624736" cy="432048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994122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№ 985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Преподаватель\Desktop\Безымянный 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980728"/>
            <a:ext cx="4032448" cy="511256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5796136" y="1916832"/>
            <a:ext cx="228806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 каждый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верный</a:t>
            </a:r>
          </a:p>
          <a:p>
            <a:pPr algn="ctr">
              <a:buNone/>
            </a:pP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ответ – 0,5 балл</a:t>
            </a:r>
            <a:r>
              <a:rPr lang="ru-RU" sz="3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3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</a:rPr>
              <a:t>Впишите такие основания и показатели степени, чтобы получились верные равенства: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23554" name="Picture 2" descr="C:\Users\Преподаватель\Desktop\Безымянный тьбюжд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16832"/>
            <a:ext cx="3312368" cy="4104456"/>
          </a:xfrm>
          <a:prstGeom prst="rect">
            <a:avLst/>
          </a:prstGeom>
          <a:noFill/>
        </p:spPr>
      </p:pic>
      <p:pic>
        <p:nvPicPr>
          <p:cNvPr id="23555" name="Picture 3" descr="C:\Users\Преподаватель\Desktop\Безымянный ипнгш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16832"/>
            <a:ext cx="3475038" cy="410445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752" y="2348880"/>
            <a:ext cx="5328592" cy="2997333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400"/>
                            </p:stCondLst>
                            <p:childTnLst>
                              <p:par>
                                <p:cTn id="11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00002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000023</Template>
  <TotalTime>1698</TotalTime>
  <Words>492</Words>
  <Application>Microsoft Office PowerPoint</Application>
  <PresentationFormat>Экран (4:3)</PresentationFormat>
  <Paragraphs>91</Paragraphs>
  <Slides>15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Monotype Corsiva</vt:lpstr>
      <vt:lpstr>Times New Roman</vt:lpstr>
      <vt:lpstr>000023</vt:lpstr>
      <vt:lpstr>Свойства степени с целым показателем алгебра 8 класс</vt:lpstr>
      <vt:lpstr>Найди ошибки:</vt:lpstr>
      <vt:lpstr>Представьте выражение в виде степени: </vt:lpstr>
      <vt:lpstr>Тема урока:</vt:lpstr>
      <vt:lpstr>Цель урока:</vt:lpstr>
      <vt:lpstr>Свойства степени с натуральным показателем</vt:lpstr>
      <vt:lpstr>№ 985</vt:lpstr>
      <vt:lpstr>Впишите такие основания и показатели степени, чтобы получились верные равенства:</vt:lpstr>
      <vt:lpstr>Физкультминутка</vt:lpstr>
      <vt:lpstr> 1)  Найдите и исправьте ошибки: </vt:lpstr>
      <vt:lpstr> 2) Впишите такие множители, чтобы равенства были верными: </vt:lpstr>
      <vt:lpstr> 2) Впишите такие множители, чтобы равенства были верными: </vt:lpstr>
      <vt:lpstr>Домашнее задание:</vt:lpstr>
      <vt:lpstr> Дополнительные баллы: 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Свойства степени</dc:title>
  <dc:creator>Преподаватель</dc:creator>
  <cp:lastModifiedBy>Марина</cp:lastModifiedBy>
  <cp:revision>144</cp:revision>
  <dcterms:created xsi:type="dcterms:W3CDTF">2013-11-28T16:42:18Z</dcterms:created>
  <dcterms:modified xsi:type="dcterms:W3CDTF">2021-12-20T13:16:16Z</dcterms:modified>
</cp:coreProperties>
</file>